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5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6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7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8" r:id="rId1"/>
  </p:sldMasterIdLst>
  <p:notesMasterIdLst>
    <p:notesMasterId r:id="rId65"/>
  </p:notesMasterIdLst>
  <p:handoutMasterIdLst>
    <p:handoutMasterId r:id="rId66"/>
  </p:handoutMasterIdLst>
  <p:sldIdLst>
    <p:sldId id="256" r:id="rId2"/>
    <p:sldId id="421" r:id="rId3"/>
    <p:sldId id="387" r:id="rId4"/>
    <p:sldId id="428" r:id="rId5"/>
    <p:sldId id="409" r:id="rId6"/>
    <p:sldId id="410" r:id="rId7"/>
    <p:sldId id="406" r:id="rId8"/>
    <p:sldId id="411" r:id="rId9"/>
    <p:sldId id="412" r:id="rId10"/>
    <p:sldId id="413" r:id="rId11"/>
    <p:sldId id="423" r:id="rId12"/>
    <p:sldId id="424" r:id="rId13"/>
    <p:sldId id="425" r:id="rId14"/>
    <p:sldId id="426" r:id="rId15"/>
    <p:sldId id="427" r:id="rId16"/>
    <p:sldId id="429" r:id="rId17"/>
    <p:sldId id="431" r:id="rId18"/>
    <p:sldId id="430" r:id="rId19"/>
    <p:sldId id="432" r:id="rId20"/>
    <p:sldId id="433" r:id="rId21"/>
    <p:sldId id="288" r:id="rId22"/>
    <p:sldId id="434" r:id="rId23"/>
    <p:sldId id="407" r:id="rId24"/>
    <p:sldId id="388" r:id="rId25"/>
    <p:sldId id="389" r:id="rId26"/>
    <p:sldId id="390" r:id="rId27"/>
    <p:sldId id="391" r:id="rId28"/>
    <p:sldId id="392" r:id="rId29"/>
    <p:sldId id="393" r:id="rId30"/>
    <p:sldId id="395" r:id="rId31"/>
    <p:sldId id="396" r:id="rId32"/>
    <p:sldId id="397" r:id="rId33"/>
    <p:sldId id="398" r:id="rId34"/>
    <p:sldId id="399" r:id="rId35"/>
    <p:sldId id="404" r:id="rId36"/>
    <p:sldId id="405" r:id="rId37"/>
    <p:sldId id="414" r:id="rId38"/>
    <p:sldId id="415" r:id="rId39"/>
    <p:sldId id="416" r:id="rId40"/>
    <p:sldId id="402" r:id="rId41"/>
    <p:sldId id="401" r:id="rId42"/>
    <p:sldId id="374" r:id="rId43"/>
    <p:sldId id="294" r:id="rId44"/>
    <p:sldId id="326" r:id="rId45"/>
    <p:sldId id="327" r:id="rId46"/>
    <p:sldId id="371" r:id="rId47"/>
    <p:sldId id="400" r:id="rId48"/>
    <p:sldId id="382" r:id="rId49"/>
    <p:sldId id="383" r:id="rId50"/>
    <p:sldId id="381" r:id="rId51"/>
    <p:sldId id="418" r:id="rId52"/>
    <p:sldId id="419" r:id="rId53"/>
    <p:sldId id="420" r:id="rId54"/>
    <p:sldId id="385" r:id="rId55"/>
    <p:sldId id="417" r:id="rId56"/>
    <p:sldId id="403" r:id="rId57"/>
    <p:sldId id="345" r:id="rId58"/>
    <p:sldId id="341" r:id="rId59"/>
    <p:sldId id="330" r:id="rId60"/>
    <p:sldId id="375" r:id="rId61"/>
    <p:sldId id="376" r:id="rId62"/>
    <p:sldId id="377" r:id="rId63"/>
    <p:sldId id="378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FF"/>
    <a:srgbClr val="CC66FF"/>
    <a:srgbClr val="0000FF"/>
    <a:srgbClr val="FFFF00"/>
    <a:srgbClr val="66CCFF"/>
    <a:srgbClr val="80FF00"/>
    <a:srgbClr val="8000FF"/>
    <a:srgbClr val="E6E6E6"/>
    <a:srgbClr val="FF00FF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 showGuides="1">
      <p:cViewPr>
        <p:scale>
          <a:sx n="110" d="100"/>
          <a:sy n="110" d="100"/>
        </p:scale>
        <p:origin x="-608" y="-168"/>
      </p:cViewPr>
      <p:guideLst>
        <p:guide orient="horz" pos="296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emf"/><Relationship Id="rId2" Type="http://schemas.openxmlformats.org/officeDocument/2006/relationships/image" Target="../media/image1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1" Type="http://schemas.openxmlformats.org/officeDocument/2006/relationships/image" Target="../media/image92.emf"/><Relationship Id="rId2" Type="http://schemas.openxmlformats.org/officeDocument/2006/relationships/image" Target="../media/image9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5" Type="http://schemas.openxmlformats.org/officeDocument/2006/relationships/image" Target="../media/image101.wmf"/><Relationship Id="rId6" Type="http://schemas.openxmlformats.org/officeDocument/2006/relationships/image" Target="../media/image102.emf"/><Relationship Id="rId7" Type="http://schemas.openxmlformats.org/officeDocument/2006/relationships/image" Target="../media/image103.emf"/><Relationship Id="rId8" Type="http://schemas.openxmlformats.org/officeDocument/2006/relationships/image" Target="../media/image104.emf"/><Relationship Id="rId9" Type="http://schemas.openxmlformats.org/officeDocument/2006/relationships/image" Target="../media/image105.emf"/><Relationship Id="rId10" Type="http://schemas.openxmlformats.org/officeDocument/2006/relationships/image" Target="../media/image106.emf"/><Relationship Id="rId11" Type="http://schemas.openxmlformats.org/officeDocument/2006/relationships/image" Target="../media/image107.emf"/><Relationship Id="rId1" Type="http://schemas.openxmlformats.org/officeDocument/2006/relationships/image" Target="../media/image97.emf"/><Relationship Id="rId2" Type="http://schemas.openxmlformats.org/officeDocument/2006/relationships/image" Target="../media/image9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4" Type="http://schemas.openxmlformats.org/officeDocument/2006/relationships/image" Target="../media/image140.emf"/><Relationship Id="rId1" Type="http://schemas.openxmlformats.org/officeDocument/2006/relationships/image" Target="../media/image137.emf"/><Relationship Id="rId2" Type="http://schemas.openxmlformats.org/officeDocument/2006/relationships/image" Target="../media/image13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Relationship Id="rId2" Type="http://schemas.openxmlformats.org/officeDocument/2006/relationships/image" Target="../media/image143.emf"/><Relationship Id="rId3" Type="http://schemas.openxmlformats.org/officeDocument/2006/relationships/image" Target="../media/image14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F94E1-F114-6A44-97AB-483D51EAA8CD}" type="datetimeFigureOut">
              <a:rPr lang="en-US" smtClean="0"/>
              <a:pPr/>
              <a:t>12/3/12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E7ECC-CBA3-4845-9579-E6587E5661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57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7F3EA-3C25-F547-BF2D-324B0C4B32B8}" type="datetimeFigureOut">
              <a:rPr lang="en-US" smtClean="0"/>
              <a:pPr/>
              <a:t>12/3/12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6D76A-D2C9-F441-A00A-6D9C956C8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5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12A156-CA01-E94C-9AED-8DB6D9D581E3}" type="slidenum">
              <a:rPr lang="en-US"/>
              <a:pPr/>
              <a:t>26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3475" y="674688"/>
            <a:ext cx="4605338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4513"/>
            <a:ext cx="5076825" cy="41290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DF125E-55CE-6E4B-BEAA-5D9853E1EAB1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Symbol"/>
              </a:rPr>
              <a:t>Theta</a:t>
            </a:r>
            <a:r>
              <a:rPr lang="en-US" dirty="0" smtClean="0"/>
              <a:t> is the neutrino angle in the Collins-Soper</a:t>
            </a:r>
            <a:r>
              <a:rPr lang="en-US" baseline="0" dirty="0" smtClean="0"/>
              <a:t> 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48351-AB7F-B141-83EC-79E71E6E5E1C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6E70DB-0F47-9A4E-9B05-1122731B8CB6}" type="slidenum">
              <a:rPr lang="it-IT"/>
              <a:pPr/>
              <a:t>44</a:t>
            </a:fld>
            <a:endParaRPr lang="it-IT"/>
          </a:p>
        </p:txBody>
      </p:sp>
      <p:sp>
        <p:nvSpPr>
          <p:cNvPr id="635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183F52-C77E-F543-A4E6-9F2F6856B901}" type="slidenum">
              <a:rPr lang="it-IT"/>
              <a:pPr/>
              <a:t>57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9DC78-42CA-2D4F-A054-0A00BA1CE688}" type="slidenum">
              <a:rPr lang="it-IT">
                <a:latin typeface="Times New Roman" pitchFamily="-65" charset="0"/>
              </a:rPr>
              <a:pPr/>
              <a:t>58</a:t>
            </a:fld>
            <a:endParaRPr lang="it-IT">
              <a:latin typeface="Times New Roman" pitchFamily="-65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06EA-6EE6-0A4F-BA30-06C99E6AE658}" type="slidenum">
              <a:rPr lang="it-IT">
                <a:latin typeface="Times New Roman" pitchFamily="-65" charset="0"/>
              </a:rPr>
              <a:pPr/>
              <a:t>59</a:t>
            </a:fld>
            <a:endParaRPr lang="it-IT">
              <a:latin typeface="Times New Roman" pitchFamily="-65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12E3-4A5D-664A-AB40-1777C52689F9}" type="datetime1">
              <a:rPr lang="en-US" smtClean="0"/>
              <a:t>12/3/12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C652-A623-41D2-B0ED-8F1D217186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36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rgbClr val="CC66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rgbClr val="CC66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16" name="Picture 15" descr="bnl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20" y="6432955"/>
            <a:ext cx="1005840" cy="36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747A-B609-8C40-BE68-88698698A202}" type="datetime1">
              <a:rPr lang="en-US" smtClean="0"/>
              <a:t>12/3/12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66099" y="211139"/>
            <a:ext cx="787399" cy="6142036"/>
          </a:xfrm>
        </p:spPr>
        <p:txBody>
          <a:bodyPr vert="eaVert" anchor="ctr"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3700" y="223839"/>
            <a:ext cx="7772399" cy="612933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2074" y="6416675"/>
            <a:ext cx="1113019" cy="365125"/>
          </a:xfrm>
        </p:spPr>
        <p:txBody>
          <a:bodyPr/>
          <a:lstStyle/>
          <a:p>
            <a:fld id="{3938224F-72E9-314E-A9BC-F82B6876BD6E}" type="datetime1">
              <a:rPr lang="en-US" smtClean="0"/>
              <a:t>12/3/12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1371" y="6416675"/>
            <a:ext cx="4521842" cy="365125"/>
          </a:xfrm>
        </p:spPr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A7AD1-C7BC-A246-B4FA-C97712B54516}" type="datetime1">
              <a:rPr lang="en-US" smtClean="0"/>
              <a:t>12/3/12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00" y="29632"/>
            <a:ext cx="7772400" cy="609264"/>
          </a:xfrm>
        </p:spPr>
        <p:txBody>
          <a:bodyPr/>
          <a:lstStyle>
            <a:lvl1pPr>
              <a:defRPr sz="3200" cap="none" baseline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A3DAA-CD43-4447-9924-940BBC91DCAA}" type="datetime1">
              <a:rPr lang="en-US" smtClean="0"/>
              <a:t>12/3/12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C9F1-952C-354F-8EDF-4390641DEABF}" type="datetime1">
              <a:rPr lang="en-US" smtClean="0"/>
              <a:t>12/3/12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8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C575-F21B-0542-AB05-1A8CA6C40558}" type="datetime1">
              <a:rPr lang="en-US" smtClean="0"/>
              <a:t>12/3/12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bnl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843" y="6423835"/>
            <a:ext cx="1005840" cy="36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7BB0B-AB4C-FF48-8EDD-1F045C0E1E22}" type="datetime1">
              <a:rPr lang="en-US" smtClean="0"/>
              <a:t>12/3/12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207264"/>
            <a:ext cx="8229600" cy="622774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830039"/>
            <a:ext cx="4038600" cy="5466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830039"/>
            <a:ext cx="4038600" cy="54664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3A7F-62D3-8F48-827B-9F2AF34C0E5D}" type="datetime1">
              <a:rPr lang="en-US" smtClean="0"/>
              <a:t>12/3/12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nl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843" y="6423835"/>
            <a:ext cx="1005840" cy="36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00" y="12700"/>
            <a:ext cx="7772400" cy="53417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510" y="818630"/>
            <a:ext cx="4363878" cy="639762"/>
          </a:xfrm>
        </p:spPr>
        <p:txBody>
          <a:bodyPr anchor="ctr">
            <a:noAutofit/>
          </a:bodyPr>
          <a:lstStyle>
            <a:lvl1pPr marL="73152" indent="0" algn="l">
              <a:buNone/>
              <a:defRPr sz="2000" b="1">
                <a:solidFill>
                  <a:srgbClr val="FF66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97400" y="818630"/>
            <a:ext cx="4470400" cy="639762"/>
          </a:xfrm>
        </p:spPr>
        <p:txBody>
          <a:bodyPr anchor="ctr">
            <a:noAutofit/>
          </a:bodyPr>
          <a:lstStyle>
            <a:lvl1pPr marL="73152" indent="0">
              <a:buNone/>
              <a:defRPr sz="2000" b="1">
                <a:solidFill>
                  <a:srgbClr val="FF66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33510" y="1458392"/>
            <a:ext cx="4363878" cy="49599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9625" y="1458392"/>
            <a:ext cx="4422775" cy="49599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54A0-F276-7C42-9995-F12692EEDC7C}" type="datetime1">
              <a:rPr lang="en-US" smtClean="0"/>
              <a:t>12/3/12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23" name="Picture 22" descr="bnl-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843" y="6423835"/>
            <a:ext cx="1005840" cy="36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8229600" cy="713178"/>
          </a:xfrm>
        </p:spPr>
        <p:txBody>
          <a:bodyPr anchor="ctr"/>
          <a:lstStyle>
            <a:lvl1pPr algn="r">
              <a:buNone/>
              <a:defRPr sz="3200" b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06400" y="986227"/>
            <a:ext cx="2794000" cy="5430447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986228"/>
            <a:ext cx="5486400" cy="54304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40F8-7CE6-1A4B-B955-6E85C04724A8}" type="datetime1">
              <a:rPr lang="en-US" smtClean="0"/>
              <a:t>12/3/12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rgbClr val="CC66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solidFill>
                <a:srgbClr val="CC66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tx1">
              <a:lumMod val="8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rgbClr val="CC66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solidFill>
                <a:srgbClr val="CC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79243" y="21164"/>
            <a:ext cx="8739357" cy="48787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55278" y="699537"/>
            <a:ext cx="8712522" cy="569173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715283" y="6416675"/>
            <a:ext cx="86981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 b="1" i="0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fld id="{E409F0F7-0203-434A-B27E-7B90FA3B856F}" type="datetime1">
              <a:rPr lang="en-US" smtClean="0"/>
              <a:t>12/3/12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531371" y="6416675"/>
            <a:ext cx="5183912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 b="1" i="0">
                <a:solidFill>
                  <a:srgbClr val="CC66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E.C. Aschenauer             STAR Upgrade Meeting UCLA 2012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rgbClr val="CC66FF"/>
                </a:solidFill>
                <a:latin typeface="Comic Sans MS"/>
                <a:cs typeface="Comic Sans MS"/>
              </a:defRPr>
            </a:lvl1pPr>
          </a:lstStyle>
          <a:p>
            <a:fld id="{74E37A68-6CDC-BF4C-A518-F2B8A7ADE4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bnl-logo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2843" y="6423835"/>
            <a:ext cx="1005840" cy="3683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4" r:id="rId3"/>
    <p:sldLayoutId id="2147483740" r:id="rId4"/>
    <p:sldLayoutId id="2147483735" r:id="rId5"/>
    <p:sldLayoutId id="2147483731" r:id="rId6"/>
    <p:sldLayoutId id="2147483732" r:id="rId7"/>
    <p:sldLayoutId id="2147483733" r:id="rId8"/>
    <p:sldLayoutId id="2147483736" r:id="rId9"/>
    <p:sldLayoutId id="2147483738" r:id="rId10"/>
    <p:sldLayoutId id="214748373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r" rtl="0" eaLnBrk="1" latinLnBrk="0" hangingPunct="1">
        <a:spcBef>
          <a:spcPct val="0"/>
        </a:spcBef>
        <a:buNone/>
        <a:defRPr kumimoji="0" sz="3000" b="1" kern="1200" spc="-100" baseline="0">
          <a:solidFill>
            <a:srgbClr val="CC66FF"/>
          </a:solidFill>
          <a:latin typeface="Comic Sans MS"/>
          <a:ea typeface="+mj-ea"/>
          <a:cs typeface="Comic Sans MS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rgbClr val="CC66FF"/>
        </a:buClr>
        <a:buSzPct val="95000"/>
        <a:buFont typeface="Wingdings" charset="2"/>
        <a:buChar char="q"/>
        <a:defRPr kumimoji="0" sz="2000" b="1" i="0" kern="1200">
          <a:solidFill>
            <a:schemeClr val="tx1"/>
          </a:solidFill>
          <a:latin typeface="Comic Sans MS"/>
          <a:ea typeface="+mn-ea"/>
          <a:cs typeface="Comic Sans MS"/>
        </a:defRPr>
      </a:lvl1pPr>
      <a:lvl2pPr marL="740664" indent="-285750" algn="l" rtl="0" eaLnBrk="1" latinLnBrk="0" hangingPunct="1">
        <a:spcBef>
          <a:spcPct val="20000"/>
        </a:spcBef>
        <a:buClr>
          <a:srgbClr val="CC66FF"/>
        </a:buClr>
        <a:buSzPct val="90000"/>
        <a:buFont typeface="Wingdings" charset="2"/>
        <a:buChar char="u"/>
        <a:defRPr kumimoji="0" sz="1800" b="1" i="0" kern="1200">
          <a:solidFill>
            <a:schemeClr val="tx1"/>
          </a:solidFill>
          <a:latin typeface="Comic Sans MS"/>
          <a:ea typeface="+mn-ea"/>
          <a:cs typeface="Comic Sans MS"/>
        </a:defRPr>
      </a:lvl2pPr>
      <a:lvl3pPr marL="996696" indent="-228600" algn="l" rtl="0" eaLnBrk="1" latinLnBrk="0" hangingPunct="1">
        <a:spcBef>
          <a:spcPct val="20000"/>
        </a:spcBef>
        <a:buClr>
          <a:srgbClr val="CC66FF"/>
        </a:buClr>
        <a:buSzPct val="150000"/>
        <a:buFont typeface="Wingdings" charset="2"/>
        <a:buChar char="§"/>
        <a:defRPr kumimoji="0" sz="1600" b="1" i="0" kern="1200">
          <a:solidFill>
            <a:schemeClr val="tx1"/>
          </a:solidFill>
          <a:latin typeface="Comic Sans MS"/>
          <a:ea typeface="+mn-ea"/>
          <a:cs typeface="Comic Sans MS"/>
        </a:defRPr>
      </a:lvl3pPr>
      <a:lvl4pPr marL="1261872" indent="-228600" algn="l" rtl="0" eaLnBrk="1" latinLnBrk="0" hangingPunct="1">
        <a:spcBef>
          <a:spcPct val="20000"/>
        </a:spcBef>
        <a:buClr>
          <a:srgbClr val="CC66FF"/>
        </a:buClr>
        <a:buFont typeface="Wingdings" charset="2"/>
        <a:buChar char="²"/>
        <a:defRPr kumimoji="0" sz="1400" b="1" i="0" kern="1200">
          <a:solidFill>
            <a:schemeClr val="tx1"/>
          </a:solidFill>
          <a:latin typeface="Comic Sans MS"/>
          <a:ea typeface="+mn-ea"/>
          <a:cs typeface="Comic Sans MS"/>
        </a:defRPr>
      </a:lvl4pPr>
      <a:lvl5pPr marL="1481328" indent="-210312" algn="l" rtl="0" eaLnBrk="1" latinLnBrk="0" hangingPunct="1">
        <a:spcBef>
          <a:spcPct val="20000"/>
        </a:spcBef>
        <a:buClr>
          <a:srgbClr val="CC66FF"/>
        </a:buClr>
        <a:buFont typeface="Wingdings" charset="2"/>
        <a:buChar char="ü"/>
        <a:defRPr kumimoji="0" sz="1200" b="1" i="0" kern="1200">
          <a:solidFill>
            <a:schemeClr val="tx1"/>
          </a:solidFill>
          <a:latin typeface="Comic Sans MS"/>
          <a:ea typeface="+mn-ea"/>
          <a:cs typeface="Comic Sans M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rupal.star.bnl.gov/STAR/system/files/StarUPC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9.emf"/><Relationship Id="rId6" Type="http://schemas.openxmlformats.org/officeDocument/2006/relationships/image" Target="../media/image72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70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7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png"/><Relationship Id="rId3" Type="http://schemas.openxmlformats.org/officeDocument/2006/relationships/image" Target="../media/image7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9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96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92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93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94.emf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2.bin"/><Relationship Id="rId20" Type="http://schemas.openxmlformats.org/officeDocument/2006/relationships/oleObject" Target="../embeddings/oleObject16.bin"/><Relationship Id="rId21" Type="http://schemas.openxmlformats.org/officeDocument/2006/relationships/image" Target="../media/image104.emf"/><Relationship Id="rId22" Type="http://schemas.openxmlformats.org/officeDocument/2006/relationships/oleObject" Target="../embeddings/oleObject17.bin"/><Relationship Id="rId23" Type="http://schemas.openxmlformats.org/officeDocument/2006/relationships/image" Target="../media/image105.emf"/><Relationship Id="rId24" Type="http://schemas.openxmlformats.org/officeDocument/2006/relationships/oleObject" Target="../embeddings/oleObject18.bin"/><Relationship Id="rId25" Type="http://schemas.openxmlformats.org/officeDocument/2006/relationships/image" Target="../media/image106.emf"/><Relationship Id="rId26" Type="http://schemas.openxmlformats.org/officeDocument/2006/relationships/oleObject" Target="../embeddings/oleObject19.bin"/><Relationship Id="rId27" Type="http://schemas.openxmlformats.org/officeDocument/2006/relationships/image" Target="../media/image107.emf"/><Relationship Id="rId10" Type="http://schemas.openxmlformats.org/officeDocument/2006/relationships/image" Target="../media/image100.emf"/><Relationship Id="rId11" Type="http://schemas.openxmlformats.org/officeDocument/2006/relationships/oleObject" Target="../embeddings/oleObject13.bin"/><Relationship Id="rId12" Type="http://schemas.openxmlformats.org/officeDocument/2006/relationships/image" Target="../media/image101.wmf"/><Relationship Id="rId13" Type="http://schemas.openxmlformats.org/officeDocument/2006/relationships/image" Target="../media/image108.png"/><Relationship Id="rId14" Type="http://schemas.openxmlformats.org/officeDocument/2006/relationships/image" Target="../media/image109.png"/><Relationship Id="rId15" Type="http://schemas.openxmlformats.org/officeDocument/2006/relationships/image" Target="../media/image110.png"/><Relationship Id="rId16" Type="http://schemas.openxmlformats.org/officeDocument/2006/relationships/oleObject" Target="../embeddings/oleObject14.bin"/><Relationship Id="rId17" Type="http://schemas.openxmlformats.org/officeDocument/2006/relationships/image" Target="../media/image102.emf"/><Relationship Id="rId18" Type="http://schemas.openxmlformats.org/officeDocument/2006/relationships/oleObject" Target="../embeddings/oleObject15.bin"/><Relationship Id="rId19" Type="http://schemas.openxmlformats.org/officeDocument/2006/relationships/image" Target="../media/image10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oleObject9.bin"/><Relationship Id="rId4" Type="http://schemas.openxmlformats.org/officeDocument/2006/relationships/image" Target="../media/image97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98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9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oleObject" Target="../embeddings/oleObject20.bin"/><Relationship Id="rId5" Type="http://schemas.openxmlformats.org/officeDocument/2006/relationships/image" Target="../media/image111.emf"/><Relationship Id="rId6" Type="http://schemas.openxmlformats.org/officeDocument/2006/relationships/image" Target="../media/image113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2.png"/><Relationship Id="rId3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7.png"/><Relationship Id="rId3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128.emf"/><Relationship Id="rId5" Type="http://schemas.openxmlformats.org/officeDocument/2006/relationships/image" Target="../media/image129.jpeg"/><Relationship Id="rId6" Type="http://schemas.openxmlformats.org/officeDocument/2006/relationships/image" Target="../media/image130.jpeg"/><Relationship Id="rId7" Type="http://schemas.openxmlformats.org/officeDocument/2006/relationships/image" Target="../media/image131.jpeg"/><Relationship Id="rId8" Type="http://schemas.openxmlformats.org/officeDocument/2006/relationships/image" Target="../media/image132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3.png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5.bin"/><Relationship Id="rId12" Type="http://schemas.openxmlformats.org/officeDocument/2006/relationships/image" Target="../media/image14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41.png"/><Relationship Id="rId5" Type="http://schemas.openxmlformats.org/officeDocument/2006/relationships/oleObject" Target="../embeddings/oleObject22.bin"/><Relationship Id="rId6" Type="http://schemas.openxmlformats.org/officeDocument/2006/relationships/image" Target="../media/image137.e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138.emf"/><Relationship Id="rId9" Type="http://schemas.openxmlformats.org/officeDocument/2006/relationships/oleObject" Target="../embeddings/oleObject24.bin"/><Relationship Id="rId10" Type="http://schemas.openxmlformats.org/officeDocument/2006/relationships/image" Target="../media/image139.emf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4.emf"/><Relationship Id="rId12" Type="http://schemas.openxmlformats.org/officeDocument/2006/relationships/image" Target="../media/image147.png"/><Relationship Id="rId13" Type="http://schemas.openxmlformats.org/officeDocument/2006/relationships/image" Target="../media/image148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45.png"/><Relationship Id="rId5" Type="http://schemas.openxmlformats.org/officeDocument/2006/relationships/oleObject" Target="../embeddings/oleObject26.bin"/><Relationship Id="rId6" Type="http://schemas.openxmlformats.org/officeDocument/2006/relationships/image" Target="../media/image142.emf"/><Relationship Id="rId7" Type="http://schemas.openxmlformats.org/officeDocument/2006/relationships/image" Target="../media/image146.png"/><Relationship Id="rId8" Type="http://schemas.openxmlformats.org/officeDocument/2006/relationships/oleObject" Target="../embeddings/oleObject27.bin"/><Relationship Id="rId9" Type="http://schemas.openxmlformats.org/officeDocument/2006/relationships/image" Target="../media/image143.emf"/><Relationship Id="rId10" Type="http://schemas.openxmlformats.org/officeDocument/2006/relationships/oleObject" Target="../embeddings/oleObject28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149.emf"/><Relationship Id="rId6" Type="http://schemas.openxmlformats.org/officeDocument/2006/relationships/image" Target="../media/image150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4" Type="http://schemas.openxmlformats.org/officeDocument/2006/relationships/image" Target="../media/image154.emf"/><Relationship Id="rId5" Type="http://schemas.openxmlformats.org/officeDocument/2006/relationships/oleObject" Target="../embeddings/oleObject30.bin"/><Relationship Id="rId6" Type="http://schemas.openxmlformats.org/officeDocument/2006/relationships/image" Target="../media/image151.emf"/><Relationship Id="rId7" Type="http://schemas.openxmlformats.org/officeDocument/2006/relationships/oleObject" Target="../embeddings/oleObject31.bin"/><Relationship Id="rId8" Type="http://schemas.openxmlformats.org/officeDocument/2006/relationships/image" Target="../media/image152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5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4" Type="http://schemas.openxmlformats.org/officeDocument/2006/relationships/image" Target="../media/image158.emf"/><Relationship Id="rId5" Type="http://schemas.openxmlformats.org/officeDocument/2006/relationships/image" Target="../media/image159.emf"/><Relationship Id="rId6" Type="http://schemas.openxmlformats.org/officeDocument/2006/relationships/image" Target="../media/image8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6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2537968"/>
            <a:ext cx="9423400" cy="1975104"/>
          </a:xfrm>
        </p:spPr>
        <p:txBody>
          <a:bodyPr/>
          <a:lstStyle/>
          <a:p>
            <a:pPr algn="r"/>
            <a:r>
              <a:rPr lang="en-US" sz="3600" cap="none" dirty="0" smtClean="0">
                <a:solidFill>
                  <a:srgbClr val="CC66FF"/>
                </a:solidFill>
              </a:rPr>
              <a:t>Forward Tracking upgrade</a:t>
            </a:r>
            <a:br>
              <a:rPr lang="en-US" sz="3600" cap="none" dirty="0" smtClean="0">
                <a:solidFill>
                  <a:srgbClr val="CC66FF"/>
                </a:solidFill>
              </a:rPr>
            </a:br>
            <a:r>
              <a:rPr lang="en-US" cap="none" dirty="0" smtClean="0"/>
              <a:t>What should it do / What is it</a:t>
            </a:r>
            <a:endParaRPr lang="en-US" sz="3600" cap="none" dirty="0">
              <a:solidFill>
                <a:srgbClr val="CC66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8900" y="4513072"/>
            <a:ext cx="7772400" cy="1508760"/>
          </a:xfrm>
        </p:spPr>
        <p:txBody>
          <a:bodyPr/>
          <a:lstStyle/>
          <a:p>
            <a:pPr algn="r"/>
            <a:r>
              <a:rPr lang="en-US" dirty="0" smtClean="0"/>
              <a:t>with significant important contributions from</a:t>
            </a:r>
          </a:p>
          <a:p>
            <a:pPr algn="r"/>
            <a:r>
              <a:rPr lang="en-US" dirty="0" smtClean="0"/>
              <a:t>Thomas Burton and Oleg </a:t>
            </a:r>
            <a:r>
              <a:rPr lang="en-US" dirty="0" err="1" smtClean="0"/>
              <a:t>Eyser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1371" y="6416675"/>
            <a:ext cx="5344421" cy="365125"/>
          </a:xfrm>
        </p:spPr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C652-A623-41D2-B0ED-8F1D217186B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mp="http://schemas.microsoft.com/office/mac/powerpoint/2008/main">
    <mc:Choice Requires="mp">
      <p:transition xmlns:p14="http://schemas.microsoft.com/office/powerpoint/2010/main">
        <p14:prism/>
      </p:transition>
    </mc:Choice>
    <mc:Fallback xmlns:mv="urn:schemas-microsoft-com:mac:vml" xmlns="">
      <p:transition>
        <p:cov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need charge separation for DY?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5278" y="699537"/>
            <a:ext cx="8712522" cy="509503"/>
          </a:xfrm>
        </p:spPr>
        <p:txBody>
          <a:bodyPr/>
          <a:lstStyle/>
          <a:p>
            <a:r>
              <a:rPr lang="en-US" dirty="0" smtClean="0"/>
              <a:t>QCD 2</a:t>
            </a:r>
            <a:r>
              <a:rPr lang="en-US" dirty="0" smtClean="0">
                <a:sym typeface="Wingdings"/>
              </a:rPr>
              <a:t>2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1049020"/>
            <a:ext cx="3902710" cy="2569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5" y="2573020"/>
            <a:ext cx="3139440" cy="2430780"/>
          </a:xfrm>
          <a:prstGeom prst="rect">
            <a:avLst/>
          </a:prstGeom>
        </p:spPr>
      </p:pic>
      <p:sp>
        <p:nvSpPr>
          <p:cNvPr id="8" name="Right Brace 7"/>
          <p:cNvSpPr>
            <a:spLocks noChangeAspect="1"/>
          </p:cNvSpPr>
          <p:nvPr/>
        </p:nvSpPr>
        <p:spPr>
          <a:xfrm rot="16200000" flipH="1">
            <a:off x="1778267" y="3059162"/>
            <a:ext cx="548105" cy="1666240"/>
          </a:xfrm>
          <a:prstGeom prst="rightBrace">
            <a:avLst/>
          </a:prstGeom>
          <a:ln w="31750">
            <a:solidFill>
              <a:srgbClr val="CC66FF"/>
            </a:solidFill>
          </a:ln>
          <a:effectLst>
            <a:glow rad="63500">
              <a:srgbClr val="CC66FF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Elbow Connector 11"/>
          <p:cNvCxnSpPr/>
          <p:nvPr/>
        </p:nvCxnSpPr>
        <p:spPr>
          <a:xfrm>
            <a:off x="2052320" y="4166335"/>
            <a:ext cx="2225040" cy="202465"/>
          </a:xfrm>
          <a:prstGeom prst="bentConnector3">
            <a:avLst/>
          </a:prstGeom>
          <a:ln>
            <a:solidFill>
              <a:srgbClr val="CC66FF"/>
            </a:solidFill>
            <a:tailEnd type="arrow"/>
          </a:ln>
          <a:effectLst>
            <a:glow rad="63500">
              <a:srgbClr val="CC66FF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68320" y="3981669"/>
            <a:ext cx="1379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omic Sans MS"/>
                <a:cs typeface="Comic Sans MS"/>
              </a:rPr>
              <a:t>2 &lt; </a:t>
            </a:r>
            <a:r>
              <a:rPr lang="en-US" sz="1600" b="1" dirty="0" smtClean="0">
                <a:latin typeface="Symbol" charset="2"/>
                <a:cs typeface="Symbol" charset="2"/>
              </a:rPr>
              <a:t>h</a:t>
            </a:r>
            <a:r>
              <a:rPr lang="en-US" sz="1600" b="1" dirty="0" smtClean="0">
                <a:latin typeface="Comic Sans MS"/>
                <a:cs typeface="Comic Sans MS"/>
              </a:rPr>
              <a:t> &lt; 4.5</a:t>
            </a:r>
            <a:endParaRPr lang="en-US" sz="1600" b="1" dirty="0"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9125" y="1361440"/>
            <a:ext cx="46798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Comic Sans MS"/>
                <a:cs typeface="Comic Sans MS"/>
              </a:rPr>
              <a:t>No big difference between +/- hadrons</a:t>
            </a:r>
          </a:p>
          <a:p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 can live without charge sign discrimination</a:t>
            </a:r>
            <a:endParaRPr lang="en-US" sz="1600" b="1" dirty="0"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243" y="5034280"/>
            <a:ext cx="61896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DY and background simulation working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as soon as upgrade detector performances are known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they can be integrated in the fast simulator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ultimately need full </a:t>
            </a:r>
            <a:r>
              <a:rPr lang="en-US" b="1" dirty="0" err="1" smtClean="0">
                <a:latin typeface="Comic Sans MS"/>
                <a:cs typeface="Comic Sans MS"/>
                <a:sym typeface="Wingdings"/>
              </a:rPr>
              <a:t>Geant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 simulation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framework can also be applied to </a:t>
            </a:r>
            <a:r>
              <a:rPr lang="en-US" b="1" dirty="0" err="1" smtClean="0">
                <a:latin typeface="Comic Sans MS"/>
                <a:cs typeface="Comic Sans MS"/>
                <a:sym typeface="Wingdings"/>
              </a:rPr>
              <a:t>pA</a:t>
            </a:r>
            <a:endParaRPr lang="en-US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08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technologies and other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a technology with absolutely minimal R&amp;D </a:t>
            </a:r>
            <a:r>
              <a:rPr lang="en-US" dirty="0" smtClean="0">
                <a:sym typeface="Wingdings"/>
              </a:rPr>
              <a:t> manpower</a:t>
            </a:r>
            <a:endParaRPr lang="en-US" dirty="0" smtClean="0"/>
          </a:p>
          <a:p>
            <a:pPr lvl="1"/>
            <a:r>
              <a:rPr lang="en-US" dirty="0" smtClean="0"/>
              <a:t>tap into LHC technologies</a:t>
            </a:r>
          </a:p>
          <a:p>
            <a:r>
              <a:rPr lang="en-US" dirty="0" smtClean="0"/>
              <a:t>need to keep price reasonable</a:t>
            </a:r>
          </a:p>
          <a:p>
            <a:r>
              <a:rPr lang="en-US" dirty="0" smtClean="0"/>
              <a:t>what radiation length can we tolerate</a:t>
            </a:r>
          </a:p>
          <a:p>
            <a:pPr lvl="1"/>
            <a:r>
              <a:rPr lang="en-US" dirty="0" smtClean="0"/>
              <a:t>if needs to be low </a:t>
            </a:r>
            <a:r>
              <a:rPr lang="en-US" dirty="0" smtClean="0">
                <a:sym typeface="Wingdings"/>
              </a:rPr>
              <a:t> only gaseous detectors are possible</a:t>
            </a:r>
            <a:endParaRPr lang="en-US" dirty="0" smtClean="0"/>
          </a:p>
          <a:p>
            <a:r>
              <a:rPr lang="en-US" dirty="0" smtClean="0"/>
              <a:t>Need to determine from physics:</a:t>
            </a:r>
          </a:p>
          <a:p>
            <a:pPr lvl="1"/>
            <a:r>
              <a:rPr lang="en-US" dirty="0" smtClean="0"/>
              <a:t>rapidity range: we need momentum reconstruction</a:t>
            </a:r>
          </a:p>
          <a:p>
            <a:pPr lvl="1"/>
            <a:r>
              <a:rPr lang="en-US" dirty="0" smtClean="0"/>
              <a:t>rapidity range: charge determination is enough</a:t>
            </a:r>
          </a:p>
          <a:p>
            <a:pPr lvl="1"/>
            <a:r>
              <a:rPr lang="en-US" dirty="0" err="1" smtClean="0"/>
              <a:t>rapidty</a:t>
            </a:r>
            <a:r>
              <a:rPr lang="en-US" dirty="0" smtClean="0"/>
              <a:t> range: with other requirements on tracking</a:t>
            </a:r>
          </a:p>
          <a:p>
            <a:pPr lvl="1"/>
            <a:endParaRPr lang="en-US" dirty="0"/>
          </a:p>
          <a:p>
            <a:r>
              <a:rPr lang="en-US" dirty="0" smtClean="0"/>
              <a:t>Final FGT performance </a:t>
            </a:r>
          </a:p>
          <a:p>
            <a:pPr lvl="1"/>
            <a:r>
              <a:rPr lang="en-US" dirty="0" smtClean="0"/>
              <a:t>sufficient for, jets or other observables in the </a:t>
            </a:r>
            <a:r>
              <a:rPr lang="en-US" dirty="0" err="1" smtClean="0"/>
              <a:t>endcap</a:t>
            </a:r>
            <a:r>
              <a:rPr lang="en-US" dirty="0" smtClean="0"/>
              <a:t> ?</a:t>
            </a:r>
          </a:p>
          <a:p>
            <a:pPr lvl="2"/>
            <a:r>
              <a:rPr lang="en-US" dirty="0" smtClean="0"/>
              <a:t>if yes </a:t>
            </a:r>
            <a:r>
              <a:rPr lang="en-US" dirty="0" smtClean="0">
                <a:sym typeface="Wingdings"/>
              </a:rPr>
              <a:t></a:t>
            </a:r>
          </a:p>
          <a:p>
            <a:pPr lvl="2"/>
            <a:r>
              <a:rPr lang="en-US" dirty="0" smtClean="0">
                <a:sym typeface="Wingdings"/>
              </a:rPr>
              <a:t>if no need to fix FGT performance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4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3" descr="LHC-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925"/>
            <a:ext cx="9144000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442127"/>
              </p:ext>
            </p:extLst>
          </p:nvPr>
        </p:nvGraphicFramePr>
        <p:xfrm>
          <a:off x="356871" y="1242753"/>
          <a:ext cx="8430257" cy="4144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782"/>
                <a:gridCol w="702521"/>
                <a:gridCol w="1053781"/>
                <a:gridCol w="1513125"/>
                <a:gridCol w="734946"/>
                <a:gridCol w="772773"/>
                <a:gridCol w="1334791"/>
                <a:gridCol w="1264538"/>
              </a:tblGrid>
              <a:tr h="897755">
                <a:tc>
                  <a:txBody>
                    <a:bodyPr/>
                    <a:lstStyle/>
                    <a:p>
                      <a:endParaRPr lang="fr-FR" sz="18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omic Sans MS"/>
                          <a:cs typeface="Comic Sans MS"/>
                        </a:rPr>
                        <a:t>Vertex</a:t>
                      </a:r>
                      <a:endParaRPr lang="fr-FR" sz="1800" dirty="0">
                        <a:latin typeface="Comic Sans MS"/>
                        <a:cs typeface="Comic Sans MS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omic Sans MS"/>
                          <a:cs typeface="Comic Sans MS"/>
                        </a:rPr>
                        <a:t>Inner</a:t>
                      </a:r>
                      <a:r>
                        <a:rPr lang="en-US" sz="1800" baseline="0" dirty="0" smtClean="0">
                          <a:latin typeface="Comic Sans MS"/>
                          <a:cs typeface="Comic Sans MS"/>
                        </a:rPr>
                        <a:t> </a:t>
                      </a:r>
                      <a:br>
                        <a:rPr lang="en-US" sz="1800" baseline="0" dirty="0" smtClean="0">
                          <a:latin typeface="Comic Sans MS"/>
                          <a:cs typeface="Comic Sans MS"/>
                        </a:rPr>
                      </a:br>
                      <a:r>
                        <a:rPr lang="en-US" sz="1600" baseline="0" dirty="0" smtClean="0">
                          <a:latin typeface="Comic Sans MS"/>
                          <a:cs typeface="Comic Sans MS"/>
                        </a:rPr>
                        <a:t>Tracker</a:t>
                      </a:r>
                      <a:endParaRPr lang="fr-FR" sz="1600" dirty="0">
                        <a:latin typeface="Comic Sans MS"/>
                        <a:cs typeface="Comic Sans MS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omic Sans MS"/>
                          <a:cs typeface="Comic Sans MS"/>
                        </a:rPr>
                        <a:t>PID/</a:t>
                      </a:r>
                      <a:br>
                        <a:rPr lang="en-US" sz="1800" dirty="0" smtClean="0">
                          <a:latin typeface="Comic Sans MS"/>
                          <a:cs typeface="Comic Sans MS"/>
                        </a:rPr>
                      </a:br>
                      <a:r>
                        <a:rPr lang="en-US" sz="1800" dirty="0" smtClean="0">
                          <a:latin typeface="Comic Sans MS"/>
                          <a:cs typeface="Comic Sans MS"/>
                        </a:rPr>
                        <a:t>photo-</a:t>
                      </a:r>
                      <a:br>
                        <a:rPr lang="en-US" sz="1800" dirty="0" smtClean="0">
                          <a:latin typeface="Comic Sans MS"/>
                          <a:cs typeface="Comic Sans MS"/>
                        </a:rPr>
                      </a:br>
                      <a:r>
                        <a:rPr lang="en-US" sz="1800" dirty="0" smtClean="0">
                          <a:latin typeface="Comic Sans MS"/>
                          <a:cs typeface="Comic Sans MS"/>
                        </a:rPr>
                        <a:t>det.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omic Sans MS"/>
                          <a:cs typeface="Comic Sans MS"/>
                        </a:rPr>
                        <a:t>EM CALO</a:t>
                      </a:r>
                      <a:endParaRPr lang="fr-FR" sz="1800" dirty="0">
                        <a:latin typeface="Comic Sans MS"/>
                        <a:cs typeface="Comic Sans MS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Comic Sans MS"/>
                          <a:cs typeface="Comic Sans MS"/>
                        </a:rPr>
                        <a:t>HAD CALO</a:t>
                      </a:r>
                      <a:endParaRPr lang="fr-FR" sz="1800" dirty="0">
                        <a:latin typeface="Comic Sans MS"/>
                        <a:cs typeface="Comic Sans MS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omic Sans MS"/>
                          <a:cs typeface="Comic Sans MS"/>
                        </a:rPr>
                        <a:t>MUON</a:t>
                      </a:r>
                      <a:br>
                        <a:rPr lang="en-US" sz="1800" dirty="0" smtClean="0">
                          <a:latin typeface="Comic Sans MS"/>
                          <a:cs typeface="Comic Sans MS"/>
                        </a:rPr>
                      </a:b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Track</a:t>
                      </a:r>
                      <a:endParaRPr lang="fr-FR" sz="1600" dirty="0" smtClean="0">
                        <a:latin typeface="Comic Sans MS"/>
                        <a:cs typeface="Comic Sans MS"/>
                      </a:endParaRPr>
                    </a:p>
                    <a:p>
                      <a:endParaRPr lang="fr-FR" sz="1800" dirty="0">
                        <a:latin typeface="Comic Sans MS"/>
                        <a:cs typeface="Comic Sans MS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omic Sans MS"/>
                          <a:cs typeface="Comic Sans MS"/>
                        </a:rPr>
                        <a:t>MUON</a:t>
                      </a:r>
                      <a:br>
                        <a:rPr lang="en-US" sz="1800" dirty="0" smtClean="0">
                          <a:latin typeface="Comic Sans MS"/>
                          <a:cs typeface="Comic Sans MS"/>
                        </a:rPr>
                      </a:b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Trigger</a:t>
                      </a:r>
                      <a:endParaRPr lang="fr-FR" sz="1600" dirty="0">
                        <a:latin typeface="Comic Sans MS"/>
                        <a:cs typeface="Comic Sans MS"/>
                      </a:endParaRPr>
                    </a:p>
                  </a:txBody>
                  <a:tcPr vert="vert270"/>
                </a:tc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ATLAS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TRT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 (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straws)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MDT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 (drift tubes), CSC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RPC, TGC (thin gap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 chambers)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</a:tr>
              <a:tr h="57685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CMS</a:t>
                      </a:r>
                      <a:b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</a:br>
                      <a:endParaRPr lang="en-US" sz="14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     </a:t>
                      </a:r>
                      <a:endParaRPr lang="fr-FR" sz="1400" b="1" dirty="0" smtClean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  <a:p>
                      <a:pPr algn="ctr"/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Drift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 Tubes, CSC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RPC, CSC</a:t>
                      </a:r>
                      <a:b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</a:br>
                      <a:endParaRPr lang="en-US" sz="1400" b="1" baseline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</a:tr>
              <a:tr h="41744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TOTEM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GEM</a:t>
                      </a:r>
                      <a:endParaRPr lang="fr-FR" sz="1600" b="1" dirty="0" smtClean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</a:p>
                  </a:txBody>
                  <a:tcPr/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LHCb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Straw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 Tubes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MWPC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MWPC, </a:t>
                      </a:r>
                      <a:r>
                        <a:rPr lang="en-US" sz="1600" b="1" dirty="0" smtClean="0">
                          <a:solidFill>
                            <a:srgbClr val="CC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GEM</a:t>
                      </a:r>
                      <a:endParaRPr lang="fr-FR" sz="1600" b="1" dirty="0">
                        <a:solidFill>
                          <a:srgbClr val="CC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</a:tr>
              <a:tr h="9727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ALICE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TPC (MWPC)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TOF(MRPC),</a:t>
                      </a:r>
                    </a:p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RICH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 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pad chamber,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TRD (MWPC)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Muon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 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pad chambers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/>
                          <a:ea typeface="Verdana" pitchFamily="34" charset="0"/>
                          <a:cs typeface="Comic Sans MS"/>
                        </a:rPr>
                        <a:t>RPC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/>
                        <a:ea typeface="Verdana" pitchFamily="34" charset="0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Gaseous Detectors </a:t>
            </a:r>
            <a:r>
              <a:rPr lang="en-US" sz="2800" dirty="0" smtClean="0"/>
              <a:t>in </a:t>
            </a:r>
            <a:r>
              <a:rPr lang="en-US" sz="2800" dirty="0"/>
              <a:t>the current LHC experiments</a:t>
            </a:r>
          </a:p>
        </p:txBody>
      </p:sp>
    </p:spTree>
    <p:extLst>
      <p:ext uri="{BB962C8B-B14F-4D97-AF65-F5344CB8AC3E}">
        <p14:creationId xmlns:p14="http://schemas.microsoft.com/office/powerpoint/2010/main" val="278214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GEMs @ LHCb</a:t>
            </a:r>
          </a:p>
        </p:txBody>
      </p:sp>
      <p:sp>
        <p:nvSpPr>
          <p:cNvPr id="32772" name="Footer Placeholder 2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CC66FF"/>
                </a:solidFill>
                <a:latin typeface="Comic Sans MS"/>
              </a:rPr>
              <a:t>E.C. Aschenauer             STAR Upgrade Meeting UCLA 2012</a:t>
            </a:r>
            <a:endParaRPr lang="en-US" dirty="0">
              <a:solidFill>
                <a:srgbClr val="CC66FF"/>
              </a:solidFill>
              <a:latin typeface="Comic Sans MS"/>
            </a:endParaRPr>
          </a:p>
        </p:txBody>
      </p:sp>
      <p:sp>
        <p:nvSpPr>
          <p:cNvPr id="3277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15862E-347B-F642-825B-E37350941707}" type="slidenum">
              <a:rPr lang="en-US" sz="1400">
                <a:solidFill>
                  <a:srgbClr val="CC66FF"/>
                </a:solidFill>
                <a:latin typeface="Comic Sans MS"/>
              </a:rPr>
              <a:pPr eaLnBrk="1" hangingPunct="1"/>
              <a:t>13</a:t>
            </a:fld>
            <a:endParaRPr lang="en-US" sz="1400">
              <a:solidFill>
                <a:srgbClr val="CC66FF"/>
              </a:solidFill>
              <a:latin typeface="Comic Sans MS"/>
            </a:endParaRPr>
          </a:p>
        </p:txBody>
      </p:sp>
      <p:pic>
        <p:nvPicPr>
          <p:cNvPr id="32774" name="Picture 5" descr="tab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14"/>
          <a:stretch>
            <a:fillRect/>
          </a:stretch>
        </p:blipFill>
        <p:spPr bwMode="auto">
          <a:xfrm>
            <a:off x="4792368" y="1212850"/>
            <a:ext cx="419417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359150"/>
            <a:ext cx="4818062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6296025" y="3030538"/>
            <a:ext cx="657225" cy="15986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7" name="TextBox 9"/>
          <p:cNvSpPr txBox="1">
            <a:spLocks noChangeArrowheads="1"/>
          </p:cNvSpPr>
          <p:nvPr/>
        </p:nvSpPr>
        <p:spPr bwMode="auto">
          <a:xfrm>
            <a:off x="4332288" y="2774950"/>
            <a:ext cx="48654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Comic Sans MS"/>
                <a:cs typeface="Comic Sans MS"/>
              </a:rPr>
              <a:t>12 Double Triple-GEMs </a:t>
            </a:r>
            <a:r>
              <a:rPr lang="en-US" b="1" dirty="0">
                <a:latin typeface="Comic Sans MS"/>
                <a:cs typeface="Comic Sans MS"/>
              </a:rPr>
              <a:t>in front </a:t>
            </a:r>
            <a:r>
              <a:rPr lang="en-US" dirty="0">
                <a:latin typeface="Comic Sans MS"/>
                <a:cs typeface="Comic Sans MS"/>
              </a:rPr>
              <a:t>of calorimeter; total area 0.6 m</a:t>
            </a:r>
            <a:r>
              <a:rPr lang="en-US" baseline="30000" dirty="0">
                <a:latin typeface="Comic Sans MS"/>
                <a:cs typeface="Comic Sans MS"/>
              </a:rPr>
              <a:t>2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1033" y="604273"/>
            <a:ext cx="489887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GEMs for </a:t>
            </a:r>
            <a:r>
              <a:rPr lang="en-US" sz="1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LHCb</a:t>
            </a:r>
            <a:r>
              <a:rPr 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L0 </a:t>
            </a:r>
            <a:r>
              <a:rPr lang="en-US" sz="1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Muon</a:t>
            </a:r>
            <a:r>
              <a:rPr 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Trigger</a:t>
            </a:r>
            <a:r>
              <a:rPr lang="en-US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:</a:t>
            </a:r>
            <a:endParaRPr lang="en-US" sz="2000" b="1" dirty="0">
              <a:solidFill>
                <a:srgbClr val="FF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Operating 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since LHC startup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Rate </a:t>
            </a:r>
            <a:r>
              <a:rPr 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up to 500 kHz/cm</a:t>
            </a:r>
            <a:r>
              <a:rPr lang="en-US" sz="1600" b="1" baseline="30000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2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Efficiency 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Symbol" charset="0"/>
              </a:rPr>
              <a:t>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98% in 25ns window (using OR)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Time 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resolution 4.5 ns (</a:t>
            </a: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rms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Rad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-hard up to integrated charge of </a:t>
            </a:r>
          </a:p>
          <a:p>
            <a:pPr eaLnBrk="1" hangingPunct="1"/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≥ 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2 C/cm</a:t>
            </a:r>
            <a:r>
              <a:rPr lang="en-US" sz="1600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2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(15 </a:t>
            </a: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LHCb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years)</a:t>
            </a:r>
          </a:p>
        </p:txBody>
      </p:sp>
      <p:pic>
        <p:nvPicPr>
          <p:cNvPr id="32779" name="Picture 4" descr="DSC014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2724150"/>
            <a:ext cx="1754188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80" name="Group 20"/>
          <p:cNvGrpSpPr>
            <a:grpSpLocks/>
          </p:cNvGrpSpPr>
          <p:nvPr/>
        </p:nvGrpSpPr>
        <p:grpSpPr bwMode="auto">
          <a:xfrm>
            <a:off x="20581" y="4691063"/>
            <a:ext cx="2418375" cy="1852644"/>
            <a:chOff x="92505" y="4691442"/>
            <a:chExt cx="2419633" cy="1852855"/>
          </a:xfrm>
        </p:grpSpPr>
        <p:pic>
          <p:nvPicPr>
            <p:cNvPr id="32785" name="Picture 15" descr="pa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449" y="4691442"/>
              <a:ext cx="2245893" cy="1825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6" name="TextBox 10"/>
            <p:cNvSpPr txBox="1">
              <a:spLocks noChangeArrowheads="1"/>
            </p:cNvSpPr>
            <p:nvPr/>
          </p:nvSpPr>
          <p:spPr bwMode="auto">
            <a:xfrm>
              <a:off x="92505" y="6267266"/>
              <a:ext cx="2419633" cy="277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chemeClr val="bg1"/>
                  </a:solidFill>
                  <a:latin typeface="Comic Sans MS"/>
                  <a:cs typeface="Comic Sans MS"/>
                </a:rPr>
                <a:t>Readout: 1cm  × 2.5 cm pads</a:t>
              </a:r>
            </a:p>
          </p:txBody>
        </p:sp>
      </p:grpSp>
      <p:grpSp>
        <p:nvGrpSpPr>
          <p:cNvPr id="32781" name="Group 21"/>
          <p:cNvGrpSpPr>
            <a:grpSpLocks/>
          </p:cNvGrpSpPr>
          <p:nvPr/>
        </p:nvGrpSpPr>
        <p:grpSpPr bwMode="auto">
          <a:xfrm>
            <a:off x="115888" y="2665413"/>
            <a:ext cx="2222500" cy="1951037"/>
            <a:chOff x="0" y="2040708"/>
            <a:chExt cx="2222500" cy="1690660"/>
          </a:xfrm>
        </p:grpSpPr>
        <p:pic>
          <p:nvPicPr>
            <p:cNvPr id="32783" name="Picture 13" descr="assembling_mod0"/>
            <p:cNvPicPr>
              <a:picLocks noChangeAspect="1" noChangeArrowheads="1"/>
            </p:cNvPicPr>
            <p:nvPr/>
          </p:nvPicPr>
          <p:blipFill>
            <a:blip r:embed="rId6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91481"/>
              <a:ext cx="2222500" cy="163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4" name="Text Box 17"/>
            <p:cNvSpPr txBox="1">
              <a:spLocks noChangeArrowheads="1"/>
            </p:cNvSpPr>
            <p:nvPr/>
          </p:nvSpPr>
          <p:spPr bwMode="auto">
            <a:xfrm>
              <a:off x="19050" y="2040708"/>
              <a:ext cx="2202613" cy="307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</a:rPr>
                <a:t>20x24 cm</a:t>
              </a:r>
              <a:r>
                <a:rPr lang="en-US" sz="1400" b="1" baseline="30000">
                  <a:solidFill>
                    <a:schemeClr val="bg1"/>
                  </a:solidFill>
                </a:rPr>
                <a:t>2</a:t>
              </a:r>
              <a:r>
                <a:rPr lang="en-US" sz="1400" b="1">
                  <a:solidFill>
                    <a:schemeClr val="bg1"/>
                  </a:solidFill>
                </a:rPr>
                <a:t> GEM module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90863" y="5208588"/>
            <a:ext cx="701675" cy="4302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/>
                </a:solidFill>
                <a:ea typeface="+mn-ea"/>
                <a:cs typeface="+mn-cs"/>
              </a:rPr>
              <a:t>Double</a:t>
            </a:r>
          </a:p>
          <a:p>
            <a:pPr>
              <a:defRPr/>
            </a:pPr>
            <a:r>
              <a:rPr lang="en-US" sz="1050" dirty="0">
                <a:solidFill>
                  <a:schemeClr val="bg1"/>
                </a:solidFill>
                <a:ea typeface="+mn-ea"/>
                <a:cs typeface="+mn-cs"/>
              </a:rPr>
              <a:t>3-GEMs</a:t>
            </a:r>
          </a:p>
        </p:txBody>
      </p:sp>
    </p:spTree>
    <p:extLst>
      <p:ext uri="{BB962C8B-B14F-4D97-AF65-F5344CB8AC3E}">
        <p14:creationId xmlns:p14="http://schemas.microsoft.com/office/powerpoint/2010/main" val="259600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24989" y="3560356"/>
            <a:ext cx="4391526" cy="2932417"/>
          </a:xfrm>
          <a:prstGeom prst="roundRect">
            <a:avLst>
              <a:gd name="adj" fmla="val 3811"/>
            </a:avLst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GEMs @ TOTEM</a:t>
            </a:r>
          </a:p>
        </p:txBody>
      </p:sp>
      <p:sp>
        <p:nvSpPr>
          <p:cNvPr id="348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1371" y="6370495"/>
            <a:ext cx="5183912" cy="3651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CC66FF"/>
                </a:solidFill>
                <a:latin typeface="Comic Sans MS"/>
              </a:rPr>
              <a:t>E.C. Aschenauer             STAR Upgrade Meeting UCLA 2012</a:t>
            </a:r>
            <a:endParaRPr lang="en-US" dirty="0">
              <a:solidFill>
                <a:srgbClr val="CC66FF"/>
              </a:solidFill>
              <a:latin typeface="Comic Sans MS"/>
            </a:endParaRPr>
          </a:p>
        </p:txBody>
      </p:sp>
      <p:sp>
        <p:nvSpPr>
          <p:cNvPr id="348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70495"/>
            <a:ext cx="457200" cy="3651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C246D1-E83E-F640-BD4C-2E5914D4F516}" type="slidenum">
              <a:rPr lang="en-US" sz="1400">
                <a:solidFill>
                  <a:srgbClr val="CC66FF"/>
                </a:solidFill>
                <a:latin typeface="Comic Sans MS"/>
              </a:rPr>
              <a:pPr eaLnBrk="1" hangingPunct="1"/>
              <a:t>14</a:t>
            </a:fld>
            <a:endParaRPr lang="en-US" sz="1400">
              <a:solidFill>
                <a:srgbClr val="CC66FF"/>
              </a:solidFill>
              <a:latin typeface="Comic Sans MS"/>
            </a:endParaRPr>
          </a:p>
        </p:txBody>
      </p:sp>
      <p:pic>
        <p:nvPicPr>
          <p:cNvPr id="348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6"/>
          <a:stretch>
            <a:fillRect/>
          </a:stretch>
        </p:blipFill>
        <p:spPr bwMode="auto">
          <a:xfrm>
            <a:off x="330200" y="1011095"/>
            <a:ext cx="562292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 rot="21120000">
            <a:off x="3564249" y="2643902"/>
            <a:ext cx="1171926" cy="1422776"/>
            <a:chOff x="3584848" y="980728"/>
            <a:chExt cx="1872208" cy="1440160"/>
          </a:xfrm>
          <a:effectLst>
            <a:outerShdw blurRad="76200" dist="88900" dir="21540000" sx="102000" sy="102000" algn="tl" rotWithShape="0">
              <a:prstClr val="black"/>
            </a:outerShdw>
          </a:effectLst>
          <a:scene3d>
            <a:camera prst="orthographicFront"/>
            <a:lightRig rig="freezing" dir="t"/>
          </a:scene3d>
        </p:grpSpPr>
        <p:sp>
          <p:nvSpPr>
            <p:cNvPr id="23" name="Oval 22"/>
            <p:cNvSpPr/>
            <p:nvPr/>
          </p:nvSpPr>
          <p:spPr>
            <a:xfrm>
              <a:off x="3728864" y="1412776"/>
              <a:ext cx="1728192" cy="100811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24" name="Straight Connector 23"/>
            <p:cNvCxnSpPr>
              <a:stCxn id="23" idx="1"/>
            </p:cNvCxnSpPr>
            <p:nvPr/>
          </p:nvCxnSpPr>
          <p:spPr>
            <a:xfrm flipV="1">
              <a:off x="3981952" y="980728"/>
              <a:ext cx="1259080" cy="579682"/>
            </a:xfrm>
            <a:prstGeom prst="line">
              <a:avLst/>
            </a:prstGeom>
            <a:noFill/>
            <a:ln w="76200">
              <a:solidFill>
                <a:srgbClr val="FF0000"/>
              </a:solidFill>
            </a:ln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>
              <a:endCxn id="23" idx="0"/>
            </p:cNvCxnSpPr>
            <p:nvPr/>
          </p:nvCxnSpPr>
          <p:spPr>
            <a:xfrm flipV="1">
              <a:off x="3584848" y="1412776"/>
              <a:ext cx="1008112" cy="72008"/>
            </a:xfrm>
            <a:prstGeom prst="line">
              <a:avLst/>
            </a:prstGeom>
            <a:noFill/>
            <a:ln w="76200">
              <a:solidFill>
                <a:srgbClr val="FF0000"/>
              </a:solidFill>
            </a:ln>
            <a:sp3d prstMaterial="flat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5883855" y="1692571"/>
            <a:ext cx="350263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  <a:ea typeface="+mn-ea"/>
                <a:cs typeface="Comic Sans MS"/>
              </a:rPr>
              <a:t>Triple-GEM Telescope T2</a:t>
            </a:r>
            <a:r>
              <a:rPr lang="en-US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  <a:ea typeface="+mn-ea"/>
                <a:cs typeface="Comic Sans MS"/>
              </a:rPr>
              <a:t>:</a:t>
            </a:r>
          </a:p>
          <a:p>
            <a:pPr>
              <a:defRPr/>
            </a:pPr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  <a:cs typeface="Comic Sans MS"/>
              </a:rPr>
              <a:t>very forward at </a:t>
            </a:r>
            <a:endParaRPr lang="en-US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/>
              <a:cs typeface="Comic Sans MS"/>
            </a:endParaRPr>
          </a:p>
          <a:p>
            <a:pPr>
              <a:defRPr/>
            </a:pPr>
            <a:r>
              <a:rPr lang="en-US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  <a:cs typeface="Comic Sans MS"/>
              </a:rPr>
              <a:t>5.3 </a:t>
            </a:r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  <a:cs typeface="Comic Sans MS"/>
              </a:rPr>
              <a:t>≤ |</a:t>
            </a:r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charset="2"/>
                <a:cs typeface="Symbol" charset="2"/>
              </a:rPr>
              <a:t>h</a:t>
            </a:r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  <a:cs typeface="Comic Sans MS"/>
              </a:rPr>
              <a:t>| ≤ 6.5</a:t>
            </a:r>
          </a:p>
          <a:p>
            <a:pPr>
              <a:defRPr/>
            </a:pPr>
            <a:endParaRPr lang="en-US" sz="2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/>
              <a:ea typeface="+mn-ea"/>
              <a:cs typeface="Comic Sans M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203807" y="3510763"/>
            <a:ext cx="1846980" cy="30777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n w="1905"/>
                <a:solidFill>
                  <a:schemeClr val="accent3">
                    <a:lumMod val="50000"/>
                  </a:schemeClr>
                </a:solidFill>
                <a:ea typeface="+mn-ea"/>
                <a:cs typeface="+mn-cs"/>
              </a:rPr>
              <a:t>CSCs 3.1≤ |</a:t>
            </a:r>
            <a:r>
              <a:rPr lang="en-US" sz="140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pitchFamily="18" charset="2"/>
                <a:ea typeface="+mn-ea"/>
                <a:cs typeface="+mn-cs"/>
              </a:rPr>
              <a:t>h</a:t>
            </a:r>
            <a:r>
              <a:rPr lang="en-US" sz="1400" dirty="0">
                <a:ln w="1905"/>
                <a:solidFill>
                  <a:schemeClr val="accent3">
                    <a:lumMod val="50000"/>
                  </a:schemeClr>
                </a:solidFill>
                <a:ea typeface="+mn-ea"/>
                <a:cs typeface="+mn-cs"/>
              </a:rPr>
              <a:t>| ≤ 4.7: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119631" y="2022493"/>
            <a:ext cx="184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en-US" sz="2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/>
              <a:ea typeface="+mn-ea"/>
              <a:cs typeface="Comic Sans MS"/>
            </a:endParaRPr>
          </a:p>
        </p:txBody>
      </p:sp>
      <p:sp>
        <p:nvSpPr>
          <p:cNvPr id="34828" name="Rectangle 48"/>
          <p:cNvSpPr>
            <a:spLocks noChangeArrowheads="1"/>
          </p:cNvSpPr>
          <p:nvPr/>
        </p:nvSpPr>
        <p:spPr bwMode="auto">
          <a:xfrm>
            <a:off x="5237335" y="861574"/>
            <a:ext cx="33461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Comic Sans MS"/>
                <a:cs typeface="Comic Sans MS"/>
              </a:rPr>
              <a:t>T1, T2: </a:t>
            </a:r>
            <a:endParaRPr lang="en-US" sz="1600" b="1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Charged </a:t>
            </a:r>
            <a:r>
              <a:rPr lang="en-US" sz="1600" b="1" dirty="0">
                <a:solidFill>
                  <a:srgbClr val="FFFF00"/>
                </a:solidFill>
                <a:latin typeface="Comic Sans MS"/>
                <a:cs typeface="Comic Sans MS"/>
              </a:rPr>
              <a:t>Particles </a:t>
            </a:r>
            <a:endParaRPr lang="en-US" sz="1600" b="1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in </a:t>
            </a:r>
            <a:r>
              <a:rPr lang="en-US" sz="1600" b="1" dirty="0">
                <a:solidFill>
                  <a:srgbClr val="FFFF00"/>
                </a:solidFill>
                <a:latin typeface="Comic Sans MS"/>
                <a:cs typeface="Comic Sans MS"/>
              </a:rPr>
              <a:t>Inelastic Events</a:t>
            </a:r>
          </a:p>
        </p:txBody>
      </p:sp>
      <p:sp>
        <p:nvSpPr>
          <p:cNvPr id="34829" name="TextBox 41"/>
          <p:cNvSpPr txBox="1">
            <a:spLocks noChangeArrowheads="1"/>
          </p:cNvSpPr>
          <p:nvPr/>
        </p:nvSpPr>
        <p:spPr bwMode="auto">
          <a:xfrm>
            <a:off x="330200" y="730769"/>
            <a:ext cx="49708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1" dirty="0">
                <a:latin typeface="Comic Sans MS"/>
                <a:cs typeface="Comic Sans MS"/>
              </a:rPr>
              <a:t>E. </a:t>
            </a:r>
            <a:r>
              <a:rPr lang="en-US" sz="1100" b="1" dirty="0" err="1">
                <a:latin typeface="Comic Sans MS"/>
                <a:cs typeface="Comic Sans MS"/>
              </a:rPr>
              <a:t>Oliveri</a:t>
            </a:r>
            <a:r>
              <a:rPr lang="en-US" sz="1100" b="1" dirty="0">
                <a:latin typeface="Comic Sans MS"/>
                <a:cs typeface="Comic Sans MS"/>
              </a:rPr>
              <a:t> (INFN Pisa), 3</a:t>
            </a:r>
            <a:r>
              <a:rPr lang="en-US" sz="1100" b="1" baseline="30000" dirty="0">
                <a:latin typeface="Comic Sans MS"/>
                <a:cs typeface="Comic Sans MS"/>
              </a:rPr>
              <a:t>rd</a:t>
            </a:r>
            <a:r>
              <a:rPr lang="en-US" sz="1100" b="1" dirty="0">
                <a:latin typeface="Comic Sans MS"/>
                <a:cs typeface="Comic Sans MS"/>
              </a:rPr>
              <a:t> CMS GEM Upgrade Workshop, April 2012</a:t>
            </a:r>
          </a:p>
        </p:txBody>
      </p:sp>
      <p:sp>
        <p:nvSpPr>
          <p:cNvPr id="34830" name="TextBox 2"/>
          <p:cNvSpPr txBox="1">
            <a:spLocks noChangeArrowheads="1"/>
          </p:cNvSpPr>
          <p:nvPr/>
        </p:nvSpPr>
        <p:spPr bwMode="auto">
          <a:xfrm>
            <a:off x="2633663" y="91165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00FF"/>
                </a:solidFill>
                <a:latin typeface="Comic Sans MS"/>
                <a:cs typeface="Comic Sans MS"/>
              </a:rPr>
              <a:t>CMS</a:t>
            </a:r>
          </a:p>
        </p:txBody>
      </p:sp>
      <p:sp>
        <p:nvSpPr>
          <p:cNvPr id="9" name="Rectangle 8"/>
          <p:cNvSpPr/>
          <p:nvPr/>
        </p:nvSpPr>
        <p:spPr>
          <a:xfrm>
            <a:off x="879154" y="5056479"/>
            <a:ext cx="3343275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en-US" sz="1200" i="1" dirty="0">
              <a:latin typeface="Comic Sans MS"/>
              <a:cs typeface="Comic Sans MS"/>
            </a:endParaRPr>
          </a:p>
          <a:p>
            <a:pPr algn="r">
              <a:buFont typeface="Arial" charset="0"/>
              <a:buChar char="•"/>
            </a:pPr>
            <a:r>
              <a:rPr lang="en-US" sz="1200" i="1" dirty="0">
                <a:latin typeface="Comic Sans MS"/>
                <a:cs typeface="Comic Sans MS"/>
              </a:rPr>
              <a:t> 360</a:t>
            </a:r>
            <a:r>
              <a:rPr lang="en-US" sz="1200" i="1" baseline="30000" dirty="0">
                <a:latin typeface="Comic Sans MS"/>
                <a:cs typeface="Comic Sans MS"/>
              </a:rPr>
              <a:t>o</a:t>
            </a:r>
            <a:r>
              <a:rPr lang="en-US" sz="1200" i="1" dirty="0">
                <a:latin typeface="Comic Sans MS"/>
                <a:cs typeface="Comic Sans MS"/>
              </a:rPr>
              <a:t> </a:t>
            </a:r>
            <a:r>
              <a:rPr lang="en-US" sz="1200" i="1" dirty="0">
                <a:latin typeface="Symbol" charset="2"/>
                <a:cs typeface="Symbol" charset="2"/>
              </a:rPr>
              <a:t>j</a:t>
            </a:r>
            <a:r>
              <a:rPr lang="en-US" sz="1200" i="1" dirty="0">
                <a:latin typeface="Comic Sans MS"/>
                <a:cs typeface="Comic Sans MS"/>
              </a:rPr>
              <a:t> coverage</a:t>
            </a:r>
            <a:endParaRPr lang="en-US" sz="1200" i="1" baseline="30000" dirty="0">
              <a:latin typeface="Comic Sans MS"/>
              <a:cs typeface="Comic Sans MS"/>
            </a:endParaRPr>
          </a:p>
          <a:p>
            <a:pPr algn="r">
              <a:buFont typeface="Arial" charset="0"/>
              <a:buChar char="•"/>
            </a:pPr>
            <a:r>
              <a:rPr lang="en-US" sz="1200" i="1" dirty="0">
                <a:latin typeface="Comic Sans MS"/>
                <a:cs typeface="Comic Sans MS"/>
              </a:rPr>
              <a:t> Readout Granularity:</a:t>
            </a:r>
          </a:p>
          <a:p>
            <a:pPr marL="628650" lvl="1" indent="-171450" algn="r">
              <a:buFont typeface="Arial" charset="0"/>
              <a:buChar char="•"/>
            </a:pPr>
            <a:r>
              <a:rPr lang="en-US" sz="1200" i="1" baseline="30000" dirty="0">
                <a:latin typeface="Comic Sans MS"/>
                <a:cs typeface="Comic Sans MS"/>
              </a:rPr>
              <a:t> </a:t>
            </a:r>
            <a:r>
              <a:rPr lang="en-US" sz="1200" i="1" dirty="0">
                <a:latin typeface="Symbol" charset="2"/>
                <a:cs typeface="Symbol" charset="2"/>
              </a:rPr>
              <a:t>d </a:t>
            </a:r>
            <a:r>
              <a:rPr lang="en-US" sz="1200" i="1" dirty="0">
                <a:latin typeface="Comic Sans MS"/>
                <a:cs typeface="Comic Sans MS"/>
              </a:rPr>
              <a:t>r ≈ 400mm [pitch]</a:t>
            </a:r>
            <a:endParaRPr lang="en-US" sz="1200" i="1" baseline="30000" dirty="0">
              <a:latin typeface="Comic Sans MS"/>
              <a:cs typeface="Comic Sans MS"/>
            </a:endParaRPr>
          </a:p>
          <a:p>
            <a:pPr marL="628650" lvl="1" indent="-171450" algn="r">
              <a:buFont typeface="Arial" charset="0"/>
              <a:buChar char="•"/>
            </a:pPr>
            <a:r>
              <a:rPr lang="en-US" sz="1200" i="1" dirty="0">
                <a:latin typeface="Comic Sans MS"/>
                <a:cs typeface="Comic Sans MS"/>
              </a:rPr>
              <a:t> </a:t>
            </a:r>
            <a:r>
              <a:rPr lang="en-US" sz="1200" i="1" dirty="0" err="1">
                <a:latin typeface="Symbol" charset="2"/>
                <a:cs typeface="Symbol" charset="2"/>
              </a:rPr>
              <a:t>dj</a:t>
            </a:r>
            <a:r>
              <a:rPr lang="en-US" sz="1200" i="1" dirty="0">
                <a:latin typeface="Comic Sans MS"/>
                <a:cs typeface="Comic Sans MS"/>
              </a:rPr>
              <a:t> = 2.9</a:t>
            </a:r>
            <a:r>
              <a:rPr lang="en-US" sz="1200" i="1" baseline="30000" dirty="0">
                <a:latin typeface="Comic Sans MS"/>
                <a:cs typeface="Comic Sans MS"/>
              </a:rPr>
              <a:t>o </a:t>
            </a:r>
            <a:r>
              <a:rPr lang="en-US" sz="1200" i="1" dirty="0">
                <a:latin typeface="Comic Sans MS"/>
                <a:cs typeface="Comic Sans MS"/>
              </a:rPr>
              <a:t>[pitch]</a:t>
            </a:r>
            <a:endParaRPr lang="en-US" sz="1200" i="1" baseline="30000" dirty="0">
              <a:latin typeface="Comic Sans MS"/>
              <a:cs typeface="Comic Sans MS"/>
            </a:endParaRPr>
          </a:p>
          <a:p>
            <a:pPr marL="628650" lvl="1" indent="-171450" algn="r">
              <a:buFont typeface="Arial" charset="0"/>
              <a:buChar char="•"/>
            </a:pPr>
            <a:endParaRPr lang="en-US" sz="1200" i="1" baseline="30000" dirty="0">
              <a:latin typeface="Comic Sans MS"/>
              <a:cs typeface="Comic Sans MS"/>
            </a:endParaRPr>
          </a:p>
          <a:p>
            <a:pPr algn="r">
              <a:buFont typeface="Arial" charset="0"/>
              <a:buChar char="•"/>
            </a:pPr>
            <a:r>
              <a:rPr lang="en-US" sz="1200" i="1" dirty="0">
                <a:latin typeface="Comic Sans MS"/>
                <a:cs typeface="Comic Sans MS"/>
              </a:rPr>
              <a:t>4 quarters with 10 detectors aligned each</a:t>
            </a:r>
          </a:p>
        </p:txBody>
      </p:sp>
      <p:sp>
        <p:nvSpPr>
          <p:cNvPr id="34833" name="Rectangle 30"/>
          <p:cNvSpPr>
            <a:spLocks noChangeArrowheads="1"/>
          </p:cNvSpPr>
          <p:nvPr/>
        </p:nvSpPr>
        <p:spPr bwMode="auto">
          <a:xfrm>
            <a:off x="354440" y="4107433"/>
            <a:ext cx="2487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latin typeface="Comic Sans MS"/>
                <a:cs typeface="Comic Sans MS"/>
              </a:rPr>
              <a:t>About 99.5% of all non- diffractive minimum bias events and 84% of all diffractive events have charged particles within the acceptance of the TOTEM detectors,T1 and T2.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487930" y="3877190"/>
            <a:ext cx="615311" cy="978124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034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6" descr="Pictu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5" y="4216400"/>
            <a:ext cx="180022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</a:t>
            </a:r>
            <a:r>
              <a:rPr lang="en-US" dirty="0"/>
              <a:t>EM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dirty="0" err="1"/>
              <a:t>ndcap</a:t>
            </a:r>
            <a:r>
              <a:rPr lang="en-US" dirty="0"/>
              <a:t> Chambers</a:t>
            </a:r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CC66FF"/>
                </a:solidFill>
                <a:latin typeface="Comic Sans MS"/>
              </a:rPr>
              <a:t>E.C. Aschenauer             STAR Upgrade Meeting UCLA 2012</a:t>
            </a:r>
            <a:endParaRPr lang="en-US">
              <a:solidFill>
                <a:srgbClr val="CC66FF"/>
              </a:solidFill>
              <a:latin typeface="Comic Sans MS"/>
            </a:endParaRPr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3FD6432-1CAA-2A4C-B79C-5ED556F068C3}" type="slidenum">
              <a:rPr lang="en-US" sz="1400">
                <a:solidFill>
                  <a:srgbClr val="CC66FF"/>
                </a:solidFill>
                <a:latin typeface="Comic Sans MS"/>
              </a:rPr>
              <a:pPr eaLnBrk="1" hangingPunct="1"/>
              <a:t>15</a:t>
            </a:fld>
            <a:endParaRPr lang="en-US" sz="1400">
              <a:solidFill>
                <a:srgbClr val="CC66FF"/>
              </a:solidFill>
              <a:latin typeface="Comic Sans MS"/>
            </a:endParaRPr>
          </a:p>
        </p:txBody>
      </p:sp>
      <p:pic>
        <p:nvPicPr>
          <p:cNvPr id="40967" name="Picture 11" descr="ME+uxc55_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5" y="973138"/>
            <a:ext cx="173355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31" descr="GEM back dick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711" r="21667"/>
          <a:stretch>
            <a:fillRect/>
          </a:stretch>
        </p:blipFill>
        <p:spPr bwMode="auto">
          <a:xfrm>
            <a:off x="5838825" y="2212975"/>
            <a:ext cx="1941513" cy="1927225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66675" y="864760"/>
            <a:ext cx="635793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400" dirty="0">
                <a:latin typeface="Comic Sans MS"/>
                <a:ea typeface="+mn-ea"/>
                <a:cs typeface="Comic Sans MS"/>
              </a:rPr>
              <a:t>The currently un-instrumented high-</a:t>
            </a:r>
            <a:r>
              <a:rPr lang="en-US" sz="1400" dirty="0">
                <a:latin typeface="Comic Sans MS"/>
                <a:ea typeface="+mn-ea"/>
                <a:cs typeface="Comic Sans MS"/>
                <a:sym typeface="Symbol"/>
              </a:rPr>
              <a:t></a:t>
            </a:r>
            <a:r>
              <a:rPr lang="en-US" sz="1400" dirty="0">
                <a:latin typeface="Comic Sans MS"/>
                <a:ea typeface="+mn-ea"/>
                <a:cs typeface="Comic Sans MS"/>
              </a:rPr>
              <a:t> RPC region of the muon endcaps presents an opportunity for instrumentation with a detector technology that could </a:t>
            </a:r>
            <a:r>
              <a:rPr lang="en-US" sz="1400" b="1" dirty="0">
                <a:solidFill>
                  <a:srgbClr val="0000FF"/>
                </a:solidFill>
                <a:latin typeface="Comic Sans MS"/>
                <a:ea typeface="+mn-ea"/>
                <a:cs typeface="Comic Sans MS"/>
              </a:rPr>
              <a:t>sustain the radiation environment long-term</a:t>
            </a:r>
            <a:r>
              <a:rPr lang="en-US" sz="1400" b="1" dirty="0">
                <a:latin typeface="Comic Sans MS"/>
                <a:ea typeface="+mn-ea"/>
                <a:cs typeface="Comic Sans MS"/>
              </a:rPr>
              <a:t> </a:t>
            </a:r>
            <a:r>
              <a:rPr lang="en-US" sz="1400" dirty="0">
                <a:latin typeface="Comic Sans MS"/>
                <a:ea typeface="+mn-ea"/>
                <a:cs typeface="Comic Sans MS"/>
              </a:rPr>
              <a:t>and be suitable for operation at the LHC and its future upgrades into Phase II: </a:t>
            </a:r>
            <a:r>
              <a:rPr lang="en-US" sz="1400" b="1" dirty="0">
                <a:solidFill>
                  <a:srgbClr val="0000FF"/>
                </a:solidFill>
                <a:latin typeface="Comic Sans MS"/>
                <a:ea typeface="+mn-ea"/>
                <a:cs typeface="Comic Sans MS"/>
              </a:rPr>
              <a:t>GEM Detectors</a:t>
            </a:r>
          </a:p>
        </p:txBody>
      </p:sp>
      <p:pic>
        <p:nvPicPr>
          <p:cNvPr id="40970" name="Picture 9" descr="Screen Shot 2012-02-20 at 2.55.3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2" t="10034" r="11620" b="2242"/>
          <a:stretch>
            <a:fillRect/>
          </a:stretch>
        </p:blipFill>
        <p:spPr bwMode="auto">
          <a:xfrm>
            <a:off x="176213" y="2116138"/>
            <a:ext cx="5695950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 flipH="1">
            <a:off x="5026025" y="4364038"/>
            <a:ext cx="46038" cy="8064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0972" name="TextBox 12"/>
          <p:cNvSpPr txBox="1">
            <a:spLocks noChangeArrowheads="1"/>
          </p:cNvSpPr>
          <p:nvPr/>
        </p:nvSpPr>
        <p:spPr bwMode="auto">
          <a:xfrm>
            <a:off x="5346700" y="3951288"/>
            <a:ext cx="7270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>
                <a:solidFill>
                  <a:srgbClr val="FFC000"/>
                </a:solidFill>
              </a:rPr>
              <a:t>GE3/1</a:t>
            </a:r>
          </a:p>
        </p:txBody>
      </p:sp>
      <p:sp>
        <p:nvSpPr>
          <p:cNvPr id="40973" name="TextBox 13"/>
          <p:cNvSpPr txBox="1">
            <a:spLocks noChangeArrowheads="1"/>
          </p:cNvSpPr>
          <p:nvPr/>
        </p:nvSpPr>
        <p:spPr bwMode="auto">
          <a:xfrm>
            <a:off x="5613400" y="4238625"/>
            <a:ext cx="7270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>
                <a:solidFill>
                  <a:srgbClr val="FFC000"/>
                </a:solidFill>
              </a:rPr>
              <a:t>GE4/1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751388" y="4140200"/>
            <a:ext cx="560387" cy="23495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106988" y="4416425"/>
            <a:ext cx="471487" cy="153988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4705350" y="4364038"/>
            <a:ext cx="46038" cy="869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0977" name="Picture 25" descr="Picture3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3" r="14970"/>
          <a:stretch>
            <a:fillRect/>
          </a:stretch>
        </p:blipFill>
        <p:spPr bwMode="auto">
          <a:xfrm>
            <a:off x="5940425" y="5395913"/>
            <a:ext cx="1978025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Connector 28"/>
          <p:cNvCxnSpPr/>
          <p:nvPr/>
        </p:nvCxnSpPr>
        <p:spPr>
          <a:xfrm flipV="1">
            <a:off x="6727825" y="2009775"/>
            <a:ext cx="898525" cy="250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40968" idx="1"/>
          </p:cNvCxnSpPr>
          <p:nvPr/>
        </p:nvCxnSpPr>
        <p:spPr>
          <a:xfrm flipV="1">
            <a:off x="7780338" y="2406650"/>
            <a:ext cx="354012" cy="76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0" name="TextBox 35"/>
          <p:cNvSpPr txBox="1">
            <a:spLocks noChangeArrowheads="1"/>
          </p:cNvSpPr>
          <p:nvPr/>
        </p:nvSpPr>
        <p:spPr bwMode="auto">
          <a:xfrm>
            <a:off x="5783263" y="1925638"/>
            <a:ext cx="14208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EC9514"/>
                </a:solidFill>
              </a:rPr>
              <a:t>GE1/1</a:t>
            </a:r>
            <a:r>
              <a:rPr lang="en-US" sz="1100"/>
              <a:t> in YE1 nose</a:t>
            </a:r>
          </a:p>
        </p:txBody>
      </p:sp>
      <p:sp>
        <p:nvSpPr>
          <p:cNvPr id="40981" name="TextBox 36"/>
          <p:cNvSpPr txBox="1">
            <a:spLocks noChangeArrowheads="1"/>
          </p:cNvSpPr>
          <p:nvPr/>
        </p:nvSpPr>
        <p:spPr bwMode="auto">
          <a:xfrm>
            <a:off x="5872163" y="5013325"/>
            <a:ext cx="94456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EC9514"/>
                </a:solidFill>
              </a:rPr>
              <a:t>GE2/1</a:t>
            </a:r>
            <a:r>
              <a:rPr lang="en-US" b="1">
                <a:solidFill>
                  <a:srgbClr val="FFC000"/>
                </a:solidFill>
              </a:rPr>
              <a:t> </a:t>
            </a:r>
            <a:r>
              <a:rPr lang="en-US"/>
              <a:t>on</a:t>
            </a:r>
          </a:p>
          <a:p>
            <a:pPr eaLnBrk="1" hangingPunct="1"/>
            <a:r>
              <a:rPr lang="en-US" sz="1100"/>
              <a:t>back of YE1</a:t>
            </a:r>
          </a:p>
        </p:txBody>
      </p:sp>
      <p:cxnSp>
        <p:nvCxnSpPr>
          <p:cNvPr id="39" name="Straight Connector 38"/>
          <p:cNvCxnSpPr>
            <a:stCxn id="40977" idx="0"/>
          </p:cNvCxnSpPr>
          <p:nvPr/>
        </p:nvCxnSpPr>
        <p:spPr>
          <a:xfrm flipV="1">
            <a:off x="6929438" y="4581525"/>
            <a:ext cx="1028700" cy="814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7875588" y="5233988"/>
            <a:ext cx="484187" cy="1425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 flipH="1">
            <a:off x="4144963" y="4460875"/>
            <a:ext cx="46037" cy="850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7" name="Rectangle 46"/>
          <p:cNvSpPr/>
          <p:nvPr/>
        </p:nvSpPr>
        <p:spPr>
          <a:xfrm flipH="1">
            <a:off x="3267075" y="4924425"/>
            <a:ext cx="46038" cy="414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flipH="1">
            <a:off x="3986213" y="4570413"/>
            <a:ext cx="46037" cy="5429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" name="Rectangle 31"/>
          <p:cNvSpPr/>
          <p:nvPr/>
        </p:nvSpPr>
        <p:spPr>
          <a:xfrm flipH="1">
            <a:off x="3986213" y="5140325"/>
            <a:ext cx="46037" cy="254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3" name="Rectangle 32"/>
          <p:cNvSpPr/>
          <p:nvPr/>
        </p:nvSpPr>
        <p:spPr>
          <a:xfrm flipH="1">
            <a:off x="3986213" y="2751138"/>
            <a:ext cx="46037" cy="17875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flipH="1">
            <a:off x="4095750" y="4381500"/>
            <a:ext cx="128588" cy="97948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5" name="Rectangle 34"/>
          <p:cNvSpPr/>
          <p:nvPr/>
        </p:nvSpPr>
        <p:spPr>
          <a:xfrm flipH="1">
            <a:off x="4095750" y="2757488"/>
            <a:ext cx="134938" cy="158432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8" name="Rectangle 37"/>
          <p:cNvSpPr/>
          <p:nvPr/>
        </p:nvSpPr>
        <p:spPr>
          <a:xfrm flipH="1">
            <a:off x="4254500" y="4513263"/>
            <a:ext cx="46038" cy="817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0" name="Rectangle 39"/>
          <p:cNvSpPr/>
          <p:nvPr/>
        </p:nvSpPr>
        <p:spPr>
          <a:xfrm flipH="1">
            <a:off x="4032250" y="2727325"/>
            <a:ext cx="46038" cy="266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246438" y="3228975"/>
            <a:ext cx="1655762" cy="169227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032250" y="3695700"/>
            <a:ext cx="998538" cy="102076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 flipH="1">
            <a:off x="4111625" y="2605088"/>
            <a:ext cx="92075" cy="128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010025" y="2601913"/>
            <a:ext cx="22225" cy="1222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327400" y="4891088"/>
            <a:ext cx="0" cy="46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08350" y="4908550"/>
            <a:ext cx="0" cy="485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648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Simulation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278" y="699537"/>
            <a:ext cx="8712522" cy="1551827"/>
          </a:xfrm>
        </p:spPr>
        <p:txBody>
          <a:bodyPr/>
          <a:lstStyle/>
          <a:p>
            <a:r>
              <a:rPr lang="en-US" dirty="0" smtClean="0"/>
              <a:t>Used fast smearing simulator</a:t>
            </a:r>
          </a:p>
          <a:p>
            <a:pPr lvl="1"/>
            <a:r>
              <a:rPr lang="en-US" dirty="0" smtClean="0"/>
              <a:t>multiple scattering and momentum scattering included according to PDG</a:t>
            </a:r>
          </a:p>
          <a:p>
            <a:pPr lvl="1"/>
            <a:r>
              <a:rPr lang="en-US" dirty="0" smtClean="0"/>
              <a:t>check at central region </a:t>
            </a:r>
            <a:r>
              <a:rPr lang="en-US" dirty="0" smtClean="0">
                <a:sym typeface="Wingdings"/>
              </a:rPr>
              <a:t> looks okay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starTpcNimResolu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" y="2133601"/>
            <a:ext cx="4837545" cy="334848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29464" y="3291840"/>
            <a:ext cx="4238336" cy="3509970"/>
            <a:chOff x="4829464" y="3291840"/>
            <a:chExt cx="4238336" cy="35099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9464" y="3291840"/>
              <a:ext cx="4238336" cy="35099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87999" y="3452155"/>
              <a:ext cx="283764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-1&lt; </a:t>
              </a:r>
              <a:r>
                <a:rPr lang="en-US" dirty="0" smtClean="0">
                  <a:latin typeface="Symbol" charset="2"/>
                  <a:cs typeface="Symbol" charset="2"/>
                </a:rPr>
                <a:t>h </a:t>
              </a:r>
              <a:r>
                <a:rPr lang="en-US" dirty="0" smtClean="0"/>
                <a:t>&lt;1</a:t>
              </a:r>
            </a:p>
            <a:p>
              <a:r>
                <a:rPr lang="en-US" sz="1400" dirty="0">
                  <a:latin typeface="Comic Sans MS Bold"/>
                  <a:cs typeface="Comic Sans MS Bold"/>
                </a:rPr>
                <a:t>assumed  0.05 radiation lengths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1615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was modeled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Magnetic field: Solenoid with 0.5 Tesla</a:t>
            </a:r>
          </a:p>
          <a:p>
            <a:r>
              <a:rPr lang="en-US" dirty="0" smtClean="0"/>
              <a:t>“Central” +/-1</a:t>
            </a:r>
          </a:p>
          <a:p>
            <a:pPr lvl="1"/>
            <a:r>
              <a:rPr lang="en-US" dirty="0" smtClean="0"/>
              <a:t>TPC-like: </a:t>
            </a:r>
          </a:p>
          <a:p>
            <a:pPr lvl="2"/>
            <a:r>
              <a:rPr lang="en-US" dirty="0" smtClean="0"/>
              <a:t>45 fit points; 0.03 radiation length, position resolution: 80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</a:p>
          <a:p>
            <a:pPr lvl="2"/>
            <a:endParaRPr lang="en-US" dirty="0"/>
          </a:p>
          <a:p>
            <a:r>
              <a:rPr lang="en-US" dirty="0" smtClean="0"/>
              <a:t>“Forward” 1-3</a:t>
            </a:r>
          </a:p>
          <a:p>
            <a:pPr lvl="1"/>
            <a:r>
              <a:rPr lang="en-US" dirty="0" smtClean="0"/>
              <a:t>GEM-</a:t>
            </a:r>
            <a:r>
              <a:rPr lang="en-US" dirty="0"/>
              <a:t>like: </a:t>
            </a:r>
          </a:p>
          <a:p>
            <a:pPr lvl="2"/>
            <a:r>
              <a:rPr lang="en-US" dirty="0" smtClean="0"/>
              <a:t>6 planes; </a:t>
            </a:r>
            <a:r>
              <a:rPr lang="en-US" dirty="0"/>
              <a:t>0.03 radiation length, position resolution: 80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endParaRPr lang="en-US" dirty="0" smtClean="0">
              <a:latin typeface="Symbol" charset="2"/>
              <a:cs typeface="Symbol" charset="2"/>
            </a:endParaRPr>
          </a:p>
          <a:p>
            <a:pPr lvl="2"/>
            <a:endParaRPr lang="en-US" dirty="0"/>
          </a:p>
          <a:p>
            <a:r>
              <a:rPr lang="en-US" dirty="0" smtClean="0"/>
              <a:t>“Far Forward</a:t>
            </a:r>
            <a:r>
              <a:rPr lang="en-US" dirty="0"/>
              <a:t>” </a:t>
            </a:r>
            <a:r>
              <a:rPr lang="en-US" dirty="0" smtClean="0"/>
              <a:t>3-4.5</a:t>
            </a:r>
            <a:endParaRPr lang="en-US" dirty="0"/>
          </a:p>
          <a:p>
            <a:pPr lvl="1"/>
            <a:r>
              <a:rPr lang="en-US" dirty="0" smtClean="0"/>
              <a:t>Si-Pixel-</a:t>
            </a:r>
            <a:r>
              <a:rPr lang="en-US" dirty="0"/>
              <a:t>like: </a:t>
            </a:r>
          </a:p>
          <a:p>
            <a:pPr lvl="2"/>
            <a:r>
              <a:rPr lang="en-US" dirty="0" smtClean="0"/>
              <a:t>12 </a:t>
            </a:r>
            <a:r>
              <a:rPr lang="en-US" dirty="0"/>
              <a:t>planes; 0.03 radiation length, position resolution: </a:t>
            </a:r>
            <a:r>
              <a:rPr lang="en-US" dirty="0" smtClean="0"/>
              <a:t>20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endParaRPr lang="en-US" dirty="0">
              <a:latin typeface="Symbol" charset="2"/>
              <a:cs typeface="Symbol" charset="2"/>
            </a:endParaRPr>
          </a:p>
          <a:p>
            <a:pPr marL="6858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expect in the forward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551"/>
            <a:ext cx="3815243" cy="31634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273" y="3452214"/>
            <a:ext cx="116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0.5&lt;</a:t>
            </a:r>
            <a:r>
              <a:rPr lang="en-US" b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solidFill>
                  <a:schemeClr val="bg1"/>
                </a:solidFill>
              </a:rPr>
              <a:t>&lt;1.5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35" y="668598"/>
            <a:ext cx="3815773" cy="31760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0856" y="3463758"/>
            <a:ext cx="115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  <a:r>
              <a:rPr lang="en-US" b="1" dirty="0" smtClean="0">
                <a:solidFill>
                  <a:schemeClr val="bg1"/>
                </a:solidFill>
              </a:rPr>
              <a:t>.5&lt;</a:t>
            </a:r>
            <a:r>
              <a:rPr lang="en-US" b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solidFill>
                  <a:schemeClr val="bg1"/>
                </a:solidFill>
              </a:rPr>
              <a:t>&lt;2.5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8" y="3921760"/>
            <a:ext cx="3362960" cy="2860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0348" y="6377833"/>
            <a:ext cx="115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2.5&lt;</a:t>
            </a:r>
            <a:r>
              <a:rPr lang="en-US" b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solidFill>
                  <a:schemeClr val="bg1"/>
                </a:solidFill>
              </a:rPr>
              <a:t>&lt;3.5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824" y="4003040"/>
            <a:ext cx="3317240" cy="28549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33978" y="6477123"/>
            <a:ext cx="116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b="1" dirty="0" smtClean="0">
                <a:solidFill>
                  <a:schemeClr val="bg1"/>
                </a:solidFill>
              </a:rPr>
              <a:t>.5&lt;</a:t>
            </a:r>
            <a:r>
              <a:rPr lang="en-US" b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solidFill>
                  <a:schemeClr val="bg1"/>
                </a:solidFill>
              </a:rPr>
              <a:t>&lt;4.5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feld 20"/>
          <p:cNvSpPr txBox="1"/>
          <p:nvPr/>
        </p:nvSpPr>
        <p:spPr>
          <a:xfrm rot="20400000">
            <a:off x="2230136" y="3002093"/>
            <a:ext cx="4324171" cy="9233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smtClean="0">
                <a:latin typeface="Comic Sans MS"/>
                <a:cs typeface="Comic Sans MS"/>
              </a:rPr>
              <a:t>Above </a:t>
            </a:r>
            <a:r>
              <a:rPr lang="en-US" b="1" dirty="0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Comic Sans MS"/>
                <a:cs typeface="Comic Sans MS"/>
              </a:rPr>
              <a:t>&gt;2.5 resolution </a:t>
            </a:r>
            <a:r>
              <a:rPr lang="en-US" b="1" dirty="0" err="1" smtClean="0">
                <a:latin typeface="Comic Sans MS"/>
                <a:cs typeface="Comic Sans MS"/>
              </a:rPr>
              <a:t>detoriates</a:t>
            </a:r>
            <a:r>
              <a:rPr lang="en-US" b="1" dirty="0" smtClean="0">
                <a:latin typeface="Comic Sans MS"/>
                <a:cs typeface="Comic Sans MS"/>
              </a:rPr>
              <a:t> so much, can get at maximum charge of particle  </a:t>
            </a:r>
            <a:endParaRPr lang="en-US" sz="20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5475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Cerenkov and momentum resolution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0035" y="856673"/>
            <a:ext cx="2857500" cy="2762250"/>
            <a:chOff x="102620" y="856673"/>
            <a:chExt cx="2857500" cy="27622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620" y="856673"/>
              <a:ext cx="2857500" cy="27622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9702" y="1136764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b="1" dirty="0" err="1" smtClean="0">
                  <a:solidFill>
                    <a:schemeClr val="bg1"/>
                  </a:solidFill>
                </a:rPr>
                <a:t>p</a:t>
              </a:r>
              <a:r>
                <a:rPr lang="en-US" b="1" dirty="0" smtClean="0">
                  <a:solidFill>
                    <a:schemeClr val="bg1"/>
                  </a:solidFill>
                </a:rPr>
                <a:t>/p&lt;0.1%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425" y="856673"/>
            <a:ext cx="2851150" cy="2768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8743" y="115682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Symbol" charset="2"/>
                <a:cs typeface="Symbol" charset="2"/>
              </a:rPr>
              <a:t>d</a:t>
            </a:r>
            <a:r>
              <a:rPr lang="en-US" b="1" dirty="0" err="1" smtClean="0">
                <a:solidFill>
                  <a:schemeClr val="bg1"/>
                </a:solidFill>
              </a:rPr>
              <a:t>p</a:t>
            </a:r>
            <a:r>
              <a:rPr lang="en-US" b="1" dirty="0" smtClean="0">
                <a:solidFill>
                  <a:schemeClr val="bg1"/>
                </a:solidFill>
              </a:rPr>
              <a:t>/p&lt; 1.0%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241" y="882073"/>
            <a:ext cx="2787650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12925" y="103285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Symbol" charset="2"/>
                <a:cs typeface="Symbol" charset="2"/>
              </a:rPr>
              <a:t>d</a:t>
            </a:r>
            <a:r>
              <a:rPr lang="en-US" b="1" dirty="0" err="1" smtClean="0">
                <a:solidFill>
                  <a:schemeClr val="bg1"/>
                </a:solidFill>
              </a:rPr>
              <a:t>p</a:t>
            </a:r>
            <a:r>
              <a:rPr lang="en-US" b="1" dirty="0" smtClean="0">
                <a:solidFill>
                  <a:schemeClr val="bg1"/>
                </a:solidFill>
              </a:rPr>
              <a:t>/p&lt; 3.0%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730" y="2863285"/>
            <a:ext cx="31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endParaRPr lang="en-US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1842" y="286328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Symbol" charset="2"/>
                <a:cs typeface="Symbol" charset="2"/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17260" y="286328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omic Sans MS"/>
                <a:cs typeface="Comic Sans MS"/>
              </a:rPr>
              <a:t>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33645" y="4087162"/>
            <a:ext cx="4503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/>
                <a:cs typeface="Comic Sans MS"/>
              </a:rPr>
              <a:t>Lets forget about a RICH 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and update our default upgrade figure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4757" y="5080000"/>
            <a:ext cx="8707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Of course also a threshold Cerenkov is affected by this momentum effects 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So for the forward PID the questions is, which rapidity range we want to 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cover.</a:t>
            </a:r>
            <a:endParaRPr lang="en-US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9827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STAR Forward Upgrade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 descr="star-upgrad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7" y="996372"/>
            <a:ext cx="8690640" cy="505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6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5278" y="699537"/>
            <a:ext cx="8712522" cy="2401268"/>
          </a:xfrm>
        </p:spPr>
        <p:txBody>
          <a:bodyPr/>
          <a:lstStyle/>
          <a:p>
            <a:r>
              <a:rPr lang="en-US" dirty="0" smtClean="0"/>
              <a:t>Momentum reconstruction with tracking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&gt;2.5 is not possible</a:t>
            </a:r>
          </a:p>
          <a:p>
            <a:pPr lvl="1"/>
            <a:r>
              <a:rPr lang="en-US" dirty="0" smtClean="0"/>
              <a:t>is the charge enough for the physics we want to do</a:t>
            </a:r>
          </a:p>
          <a:p>
            <a:r>
              <a:rPr lang="en-US" dirty="0" smtClean="0"/>
              <a:t>PID based on a RICH impossible</a:t>
            </a:r>
          </a:p>
          <a:p>
            <a:pPr lvl="1"/>
            <a:r>
              <a:rPr lang="en-US" dirty="0" smtClean="0"/>
              <a:t>threshold Cerenkov is possible for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&lt;2.5, if radiator has low refractive index </a:t>
            </a:r>
            <a:r>
              <a:rPr lang="en-US" dirty="0" smtClean="0">
                <a:sym typeface="Wingdings"/>
              </a:rPr>
              <a:t> high K, p threshold</a:t>
            </a:r>
          </a:p>
          <a:p>
            <a:pPr lvl="2"/>
            <a:r>
              <a:rPr lang="en-US" dirty="0" smtClean="0">
                <a:sym typeface="Wingdings"/>
              </a:rPr>
              <a:t>CF</a:t>
            </a:r>
            <a:r>
              <a:rPr lang="en-US" baseline="-25000" dirty="0" smtClean="0">
                <a:sym typeface="Wingdings"/>
              </a:rPr>
              <a:t>4</a:t>
            </a:r>
            <a:r>
              <a:rPr lang="en-US" dirty="0" smtClean="0">
                <a:sym typeface="Wingdings"/>
              </a:rPr>
              <a:t>: n=1.0005 (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dirty="0" smtClean="0">
                <a:sym typeface="Wingdings"/>
              </a:rPr>
              <a:t> &gt; 4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)</a:t>
            </a:r>
          </a:p>
          <a:p>
            <a:pPr lvl="1"/>
            <a:r>
              <a:rPr lang="en-US" dirty="0" smtClean="0">
                <a:sym typeface="Wingdings"/>
              </a:rPr>
              <a:t>Material impact on Calorimeters needs to be simulated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27" y="3100805"/>
            <a:ext cx="3568700" cy="32872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5829" y="3648358"/>
            <a:ext cx="47260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If we want good momentum resolution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and 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dirty="0" smtClean="0">
                <a:latin typeface="Comic Sans MS"/>
                <a:cs typeface="Comic Sans MS"/>
              </a:rPr>
              <a:t>, K, p separation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till a rapidity of 4 need a dipole magnet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check old proposal from </a:t>
            </a:r>
          </a:p>
          <a:p>
            <a:r>
              <a:rPr lang="en-US" b="1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  Les, Hank and Akio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major effort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unusable for </a:t>
            </a:r>
            <a:r>
              <a:rPr lang="en-US" b="1" dirty="0" err="1" smtClean="0">
                <a:latin typeface="Comic Sans MS"/>
                <a:cs typeface="Comic Sans MS"/>
                <a:sym typeface="Wingdings"/>
              </a:rPr>
              <a:t>eSTAR</a:t>
            </a:r>
            <a:endParaRPr lang="en-US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4395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E.C. Aschenauer             STAR Upgrade Meeting UCLA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Needed Momentum Coverage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STAR Upgrade Workshop, UCLA, December 2011</a:t>
            </a: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22</a:t>
            </a:fld>
            <a:endParaRPr lang="en-US" altLang="ja-JP" dirty="0"/>
          </a:p>
        </p:txBody>
      </p:sp>
      <p:grpSp>
        <p:nvGrpSpPr>
          <p:cNvPr id="12" name="Group 11"/>
          <p:cNvGrpSpPr/>
          <p:nvPr/>
        </p:nvGrpSpPr>
        <p:grpSpPr>
          <a:xfrm>
            <a:off x="139700" y="952500"/>
            <a:ext cx="4089400" cy="2768600"/>
            <a:chOff x="152400" y="660400"/>
            <a:chExt cx="4089400" cy="2768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7" r="7471"/>
            <a:stretch/>
          </p:blipFill>
          <p:spPr>
            <a:xfrm>
              <a:off x="152400" y="660400"/>
              <a:ext cx="4089400" cy="2768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79600" y="762000"/>
              <a:ext cx="15614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100GeV x 100GeV</a:t>
              </a:r>
              <a:endParaRPr lang="en-US" sz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05300" y="952500"/>
            <a:ext cx="4114800" cy="2768600"/>
            <a:chOff x="4330700" y="3556000"/>
            <a:chExt cx="4114800" cy="2768600"/>
          </a:xfrm>
        </p:grpSpPr>
        <p:pic>
          <p:nvPicPr>
            <p:cNvPr id="9" name="Picture 8" descr="p-rapidity.500.ckin3=1.kt=0.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7" r="6897"/>
            <a:stretch/>
          </p:blipFill>
          <p:spPr>
            <a:xfrm>
              <a:off x="4330700" y="3556000"/>
              <a:ext cx="4114800" cy="2768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07100" y="3644900"/>
              <a:ext cx="15614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250GeV x 250GeV</a:t>
              </a:r>
              <a:endParaRPr lang="en-US" sz="12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828540" y="3987800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Decadal Plan:</a:t>
            </a:r>
          </a:p>
          <a:p>
            <a:pPr algn="ctr"/>
            <a:r>
              <a:rPr lang="en-US" dirty="0"/>
              <a:t>c</a:t>
            </a:r>
            <a:r>
              <a:rPr lang="en-US" dirty="0" smtClean="0"/>
              <a:t>oncentrate on 2&lt;</a:t>
            </a:r>
            <a:r>
              <a:rPr lang="en-US" dirty="0" err="1" smtClean="0"/>
              <a:t>rapidiy</a:t>
            </a:r>
            <a:r>
              <a:rPr lang="en-US" dirty="0" smtClean="0"/>
              <a:t>&lt;4</a:t>
            </a:r>
          </a:p>
        </p:txBody>
      </p:sp>
      <p:pic>
        <p:nvPicPr>
          <p:cNvPr id="15" name="Picture 14" descr="multiplicity250x250.ckin3=1.kt=0.5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38300"/>
            <a:ext cx="7200900" cy="4876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0700000">
            <a:off x="2243856" y="2557505"/>
            <a:ext cx="4091347" cy="17543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7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/>
                <a:cs typeface="Comic Sans MS"/>
              </a:rPr>
              <a:t>Max. Momentum Coverage needed: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1-100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 smtClean="0">
              <a:latin typeface="Comic Sans MS"/>
              <a:cs typeface="Comic Sans MS"/>
            </a:endParaRPr>
          </a:p>
          <a:p>
            <a:pPr algn="ctr"/>
            <a:endParaRPr lang="en-US" b="1" dirty="0">
              <a:latin typeface="Comic Sans MS"/>
              <a:cs typeface="Comic Sans MS"/>
            </a:endParaRP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In general needs are 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dual radiator </a:t>
            </a:r>
            <a:r>
              <a:rPr lang="en-US" b="1" dirty="0" err="1" smtClean="0">
                <a:latin typeface="Comic Sans MS"/>
                <a:cs typeface="Comic Sans MS"/>
              </a:rPr>
              <a:t>cernekov</a:t>
            </a:r>
            <a:endParaRPr lang="en-US" b="1" dirty="0" smtClean="0">
              <a:latin typeface="Comic Sans MS"/>
              <a:cs typeface="Comic Sans MS"/>
            </a:endParaRP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to separate 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dirty="0" smtClean="0">
                <a:latin typeface="Comic Sans MS"/>
                <a:cs typeface="Comic Sans MS"/>
              </a:rPr>
              <a:t>, p, K</a:t>
            </a:r>
            <a:endParaRPr lang="en-US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274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flavor contributions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257300"/>
            <a:ext cx="3810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n-ea"/>
                <a:cs typeface="Comic Sans MS"/>
              </a:rPr>
              <a:t>More low mass heavy flavor in forward directions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n-ea"/>
                <a:cs typeface="Comic Sans MS"/>
              </a:rPr>
              <a:t>Charm &amp; bottom contributions increase with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/>
                <a:ea typeface="+mn-ea"/>
                <a:cs typeface="Comic Sans MS"/>
              </a:rPr>
              <a:t>m</a:t>
            </a:r>
            <a:r>
              <a:rPr kumimoji="0" lang="en-US" sz="2000" b="1" i="0" u="none" strike="noStrike" kern="1200" cap="none" spc="0" normalizeH="0" baseline="-25000" noProof="0" dirty="0" err="1" smtClean="0">
                <a:ln>
                  <a:noFill/>
                </a:ln>
                <a:effectLst/>
                <a:uLnTx/>
                <a:uFillTx/>
                <a:latin typeface="Comic Sans MS"/>
                <a:ea typeface="+mn-ea"/>
                <a:cs typeface="Comic Sans MS"/>
              </a:rPr>
              <a:t>inv</a:t>
            </a:r>
            <a:endParaRPr kumimoji="0" lang="en-US" sz="2000" b="1" i="0" u="none" strike="noStrike" kern="1200" cap="none" spc="0" normalizeH="0" baseline="-25000" noProof="0" dirty="0" smtClean="0">
              <a:ln>
                <a:noFill/>
              </a:ln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n-ea"/>
                <a:cs typeface="Comic Sans MS"/>
              </a:rPr>
              <a:t>Comparison at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/>
                <a:ea typeface="+mn-ea"/>
                <a:cs typeface="Comic Sans MS"/>
              </a:rPr>
              <a:t>m</a:t>
            </a:r>
            <a:r>
              <a:rPr kumimoji="0" lang="en-US" sz="2000" b="1" i="0" u="none" strike="noStrike" kern="1200" cap="none" spc="0" normalizeH="0" baseline="-25000" noProof="0" dirty="0" err="1" smtClean="0">
                <a:ln>
                  <a:noFill/>
                </a:ln>
                <a:effectLst/>
                <a:uLnTx/>
                <a:uFillTx/>
                <a:latin typeface="Comic Sans MS"/>
                <a:ea typeface="+mn-ea"/>
                <a:cs typeface="Comic Sans MS"/>
              </a:rPr>
              <a:t>inv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n-ea"/>
                <a:cs typeface="Comic Sans MS"/>
              </a:rPr>
              <a:t> &lt; 3 GeV/c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n-ea"/>
                <a:cs typeface="Comic Sans MS"/>
              </a:rPr>
              <a:t>2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n-ea"/>
                <a:cs typeface="Comic Sans MS"/>
              </a:rPr>
              <a:t> needs more studies</a:t>
            </a:r>
          </a:p>
          <a:p>
            <a:pPr marL="796925" marR="0" lvl="1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120000"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n-ea"/>
                <a:cs typeface="Comic Sans MS"/>
              </a:rPr>
              <a:t>See previous slide</a:t>
            </a:r>
          </a:p>
          <a:p>
            <a:pPr marL="796925" marR="0" lvl="1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120000"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n-ea"/>
                <a:cs typeface="Comic Sans MS"/>
              </a:rPr>
              <a:t>Smaller energy cut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1400" y="803359"/>
            <a:ext cx="4031213" cy="5560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83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Tools/MCs to study this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polarised</a:t>
            </a:r>
            <a:r>
              <a:rPr lang="en-US" dirty="0" smtClean="0"/>
              <a:t> </a:t>
            </a:r>
            <a:r>
              <a:rPr lang="en-US" dirty="0" err="1" smtClean="0"/>
              <a:t>pp</a:t>
            </a:r>
            <a:endParaRPr lang="en-US" dirty="0" smtClean="0"/>
          </a:p>
          <a:p>
            <a:pPr lvl="1"/>
            <a:r>
              <a:rPr lang="en-US" dirty="0" smtClean="0"/>
              <a:t>developed MC generator for transverse physics TPPMC (Tom Burton)</a:t>
            </a:r>
          </a:p>
          <a:p>
            <a:pPr lvl="2"/>
            <a:r>
              <a:rPr lang="en-US" dirty="0" err="1" smtClean="0"/>
              <a:t>sivers</a:t>
            </a:r>
            <a:r>
              <a:rPr lang="en-US" dirty="0" smtClean="0"/>
              <a:t> and </a:t>
            </a:r>
            <a:r>
              <a:rPr lang="en-US" dirty="0" err="1" smtClean="0"/>
              <a:t>collins</a:t>
            </a:r>
            <a:r>
              <a:rPr lang="en-US" dirty="0" smtClean="0"/>
              <a:t> asymmetries already included</a:t>
            </a:r>
          </a:p>
          <a:p>
            <a:pPr lvl="2"/>
            <a:r>
              <a:rPr lang="en-US" dirty="0" smtClean="0"/>
              <a:t> IFF and DY/ W A</a:t>
            </a:r>
            <a:r>
              <a:rPr lang="en-US" baseline="-25000" dirty="0" smtClean="0"/>
              <a:t>N</a:t>
            </a:r>
            <a:r>
              <a:rPr lang="en-US" dirty="0" smtClean="0"/>
              <a:t> need to be still included</a:t>
            </a:r>
          </a:p>
          <a:p>
            <a:pPr lvl="2"/>
            <a:r>
              <a:rPr lang="en-US" dirty="0"/>
              <a:t> Details: http://</a:t>
            </a:r>
            <a:r>
              <a:rPr lang="en-US" dirty="0" err="1"/>
              <a:t>drupal.star.bnl.gov</a:t>
            </a:r>
            <a:r>
              <a:rPr lang="en-US" dirty="0"/>
              <a:t>/STAR/system/files/burtonAnalysisMeeting20110418.pdf </a:t>
            </a:r>
            <a:endParaRPr lang="en-US" dirty="0" smtClean="0"/>
          </a:p>
          <a:p>
            <a:r>
              <a:rPr lang="en-US" dirty="0" smtClean="0"/>
              <a:t>AA, p(d)A, </a:t>
            </a:r>
            <a:r>
              <a:rPr lang="en-US" dirty="0" err="1" smtClean="0"/>
              <a:t>pp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MC generator SARTRE (Tobias Toll, Thomas </a:t>
            </a:r>
            <a:r>
              <a:rPr lang="en-US" dirty="0" err="1" smtClean="0"/>
              <a:t>Ullrich</a:t>
            </a:r>
            <a:r>
              <a:rPr lang="en-US" dirty="0" smtClean="0"/>
              <a:t>) to simulate UPC</a:t>
            </a:r>
          </a:p>
          <a:p>
            <a:pPr lvl="2"/>
            <a:r>
              <a:rPr lang="en-US" dirty="0"/>
              <a:t>Details: </a:t>
            </a:r>
            <a:r>
              <a:rPr lang="en-US" dirty="0">
                <a:hlinkClick r:id="rId2"/>
              </a:rPr>
              <a:t>http://drupal.star.bnl.gov/STAR/system/files/</a:t>
            </a:r>
            <a:r>
              <a:rPr lang="en-US" dirty="0" smtClean="0">
                <a:hlinkClick r:id="rId2"/>
              </a:rPr>
              <a:t>StarUPC.pdf</a:t>
            </a:r>
            <a:endParaRPr lang="en-US" dirty="0" smtClean="0"/>
          </a:p>
          <a:p>
            <a:pPr lvl="1"/>
            <a:r>
              <a:rPr lang="en-US" dirty="0" err="1" smtClean="0"/>
              <a:t>pA</a:t>
            </a:r>
            <a:r>
              <a:rPr lang="en-US" dirty="0" smtClean="0"/>
              <a:t>/</a:t>
            </a:r>
            <a:r>
              <a:rPr lang="en-US" dirty="0" err="1" smtClean="0"/>
              <a:t>eA</a:t>
            </a:r>
            <a:r>
              <a:rPr lang="en-US" dirty="0" smtClean="0"/>
              <a:t> including non-saturation cold nuclear matter physics (L. </a:t>
            </a:r>
            <a:r>
              <a:rPr lang="en-US" dirty="0" err="1" smtClean="0"/>
              <a:t>Zheng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based on </a:t>
            </a:r>
            <a:r>
              <a:rPr lang="en-US" dirty="0" err="1" smtClean="0"/>
              <a:t>dpmjet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nucleus geometry via wood-</a:t>
            </a:r>
            <a:r>
              <a:rPr lang="en-US" dirty="0" err="1" smtClean="0">
                <a:sym typeface="Wingdings"/>
              </a:rPr>
              <a:t>saxon</a:t>
            </a:r>
            <a:r>
              <a:rPr lang="en-US" dirty="0" smtClean="0">
                <a:sym typeface="Wingdings"/>
              </a:rPr>
              <a:t>, break up fully simulated </a:t>
            </a:r>
            <a:endParaRPr lang="en-US" dirty="0" smtClean="0"/>
          </a:p>
          <a:p>
            <a:pPr lvl="2"/>
            <a:r>
              <a:rPr lang="en-US" dirty="0" err="1" smtClean="0"/>
              <a:t>eA</a:t>
            </a:r>
            <a:r>
              <a:rPr lang="en-US" dirty="0" smtClean="0"/>
              <a:t>: replaced </a:t>
            </a:r>
            <a:r>
              <a:rPr lang="en-US" dirty="0" err="1" smtClean="0"/>
              <a:t>phojet</a:t>
            </a:r>
            <a:r>
              <a:rPr lang="en-US" dirty="0" smtClean="0"/>
              <a:t> (only very low Q</a:t>
            </a:r>
            <a:r>
              <a:rPr lang="en-US" baseline="30000" dirty="0" smtClean="0"/>
              <a:t>2</a:t>
            </a:r>
            <a:r>
              <a:rPr lang="en-US" dirty="0" smtClean="0"/>
              <a:t>) by pythia6.4 ( all Q</a:t>
            </a:r>
            <a:r>
              <a:rPr lang="en-US" baseline="30000" dirty="0" smtClean="0"/>
              <a:t>2</a:t>
            </a:r>
            <a:r>
              <a:rPr lang="en-US" dirty="0" smtClean="0"/>
              <a:t>) and </a:t>
            </a:r>
            <a:r>
              <a:rPr lang="en-US" dirty="0"/>
              <a:t>included </a:t>
            </a:r>
            <a:r>
              <a:rPr lang="en-US" dirty="0" smtClean="0"/>
              <a:t>LHAPDF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nPDFs</a:t>
            </a:r>
            <a:r>
              <a:rPr lang="en-US" dirty="0" smtClean="0">
                <a:sym typeface="Wingdings"/>
              </a:rPr>
              <a:t> as well as Salgado-</a:t>
            </a:r>
            <a:r>
              <a:rPr lang="en-US" dirty="0" err="1">
                <a:sym typeface="Wingdings"/>
              </a:rPr>
              <a:t>W</a:t>
            </a:r>
            <a:r>
              <a:rPr lang="en-US" dirty="0" err="1" smtClean="0">
                <a:sym typeface="Wingdings"/>
              </a:rPr>
              <a:t>iedemann</a:t>
            </a:r>
            <a:r>
              <a:rPr lang="en-US" dirty="0" smtClean="0">
                <a:sym typeface="Wingdings"/>
              </a:rPr>
              <a:t> energy loss model</a:t>
            </a:r>
          </a:p>
          <a:p>
            <a:pPr lvl="2"/>
            <a:r>
              <a:rPr lang="en-US" dirty="0" smtClean="0">
                <a:sym typeface="Wingdings"/>
              </a:rPr>
              <a:t>currently working on extension to </a:t>
            </a:r>
            <a:r>
              <a:rPr lang="en-US" dirty="0" err="1" smtClean="0">
                <a:sym typeface="Wingdings"/>
              </a:rPr>
              <a:t>pA</a:t>
            </a:r>
            <a:r>
              <a:rPr lang="en-US" dirty="0" smtClean="0">
                <a:sym typeface="Wingdings"/>
              </a:rPr>
              <a:t>; DPMJET-III works for </a:t>
            </a:r>
            <a:r>
              <a:rPr lang="en-US" dirty="0" err="1" smtClean="0">
                <a:sym typeface="Wingdings"/>
              </a:rPr>
              <a:t>pA</a:t>
            </a:r>
            <a:endParaRPr lang="en-US" dirty="0" smtClean="0">
              <a:sym typeface="Wingdings"/>
            </a:endParaRPr>
          </a:p>
          <a:p>
            <a:r>
              <a:rPr lang="en-US" dirty="0" err="1" smtClean="0">
                <a:sym typeface="Wingdings"/>
              </a:rPr>
              <a:t>ep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eA</a:t>
            </a:r>
            <a:r>
              <a:rPr lang="en-US" dirty="0" smtClean="0">
                <a:sym typeface="Wingdings"/>
              </a:rPr>
              <a:t> </a:t>
            </a:r>
          </a:p>
          <a:p>
            <a:pPr lvl="1"/>
            <a:r>
              <a:rPr lang="en-US" dirty="0" smtClean="0">
                <a:sym typeface="Wingdings"/>
              </a:rPr>
              <a:t>have MC generators for all physics topics discussed for an EIC</a:t>
            </a:r>
          </a:p>
          <a:p>
            <a:pPr lvl="1"/>
            <a:r>
              <a:rPr lang="en-US" dirty="0" smtClean="0">
                <a:sym typeface="Wingdings"/>
              </a:rPr>
              <a:t>have been heavily for the EIC white paper and by </a:t>
            </a:r>
            <a:r>
              <a:rPr lang="en-US" dirty="0" err="1" smtClean="0">
                <a:sym typeface="Wingdings"/>
              </a:rPr>
              <a:t>ePHENIX</a:t>
            </a:r>
            <a:endParaRPr lang="en-US" dirty="0" smtClean="0"/>
          </a:p>
          <a:p>
            <a:r>
              <a:rPr lang="en-US" dirty="0" smtClean="0"/>
              <a:t>Fast smearing generator</a:t>
            </a:r>
          </a:p>
          <a:p>
            <a:pPr lvl="1"/>
            <a:r>
              <a:rPr lang="en-US" dirty="0" smtClean="0"/>
              <a:t>tool to smear generator particle responses in p and energy and to include PID responses, “detectors” can be flexible defined in the acceptance 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8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 a possibility for (e)STAR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9537"/>
            <a:ext cx="9067800" cy="1088623"/>
          </a:xfrm>
        </p:spPr>
        <p:txBody>
          <a:bodyPr/>
          <a:lstStyle/>
          <a:p>
            <a:r>
              <a:rPr lang="en-US" dirty="0" smtClean="0"/>
              <a:t>At UCLA we discussed a RICH in the forward direction, BUT what does the not to great momentum resolution do to the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, K, p identification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81125"/>
            <a:ext cx="5543550" cy="4095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2060575"/>
            <a:ext cx="5492750" cy="4121150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575050" y="2600575"/>
            <a:ext cx="5492750" cy="4157184"/>
            <a:chOff x="38100" y="0"/>
            <a:chExt cx="9061249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" y="0"/>
              <a:ext cx="9061249" cy="6858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290320" y="509034"/>
              <a:ext cx="721360" cy="2991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14537" y="411602"/>
              <a:ext cx="1772174" cy="456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Aerogel RICH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 rot="20400000">
            <a:off x="2169768" y="3159607"/>
            <a:ext cx="4804464" cy="877163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</a:schemeClr>
              </a:gs>
              <a:gs pos="50000">
                <a:schemeClr val="tx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RICH in the forward direction of STAR</a:t>
            </a:r>
          </a:p>
          <a:p>
            <a:pPr algn="ctr"/>
            <a:r>
              <a:rPr lang="en-US" sz="17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seems super difficult, because of expected </a:t>
            </a:r>
          </a:p>
          <a:p>
            <a:pPr algn="ctr"/>
            <a:r>
              <a:rPr lang="en-US" sz="17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momentum resolution</a:t>
            </a:r>
            <a:endParaRPr lang="en-US" sz="1700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0068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single-spin asymmetries</a:t>
            </a:r>
            <a:endParaRPr lang="en-US" dirty="0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6435-1DB6-7D45-BAA9-78045D04E06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449263" y="920433"/>
            <a:ext cx="136447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FFFFCC"/>
                </a:solidFill>
                <a:latin typeface="Comic Sans MS"/>
                <a:cs typeface="Comic Sans MS"/>
              </a:rPr>
              <a:t>ANL  ZGS</a:t>
            </a:r>
          </a:p>
          <a:p>
            <a:r>
              <a:rPr lang="en-US" altLang="ja-JP" sz="1600" b="1" dirty="0" err="1">
                <a:solidFill>
                  <a:srgbClr val="FFFFCC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 dirty="0" err="1">
                <a:solidFill>
                  <a:srgbClr val="FFFFCC"/>
                </a:solidFill>
                <a:latin typeface="Comic Sans MS"/>
                <a:cs typeface="Comic Sans MS"/>
              </a:rPr>
              <a:t>s</a:t>
            </a:r>
            <a:r>
              <a:rPr lang="en-US" altLang="ja-JP" sz="1600" b="1" dirty="0">
                <a:solidFill>
                  <a:srgbClr val="FFFFCC"/>
                </a:solidFill>
                <a:latin typeface="Comic Sans MS"/>
                <a:cs typeface="Comic Sans MS"/>
              </a:rPr>
              <a:t>=4.9 </a:t>
            </a:r>
            <a:r>
              <a:rPr lang="en-US" altLang="ja-JP" sz="1600" b="1" dirty="0" err="1">
                <a:solidFill>
                  <a:srgbClr val="FFFFCC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>
                <a:solidFill>
                  <a:srgbClr val="FFFFCC"/>
                </a:solidFill>
                <a:latin typeface="Comic Sans MS"/>
                <a:cs typeface="Comic Sans MS"/>
              </a:rPr>
              <a:t> 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4483"/>
            <a:ext cx="9144000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17"/>
          <p:cNvSpPr>
            <a:spLocks noChangeArrowheads="1"/>
          </p:cNvSpPr>
          <p:nvPr/>
        </p:nvSpPr>
        <p:spPr bwMode="auto">
          <a:xfrm>
            <a:off x="2714625" y="912495"/>
            <a:ext cx="136447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FFCC"/>
                </a:solidFill>
                <a:latin typeface="Comic Sans MS"/>
                <a:cs typeface="Comic Sans MS"/>
              </a:rPr>
              <a:t>BNL AGS</a:t>
            </a:r>
          </a:p>
          <a:p>
            <a:r>
              <a:rPr lang="en-US" altLang="ja-JP" sz="1600" b="1">
                <a:solidFill>
                  <a:srgbClr val="FFFFCC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>
                <a:solidFill>
                  <a:srgbClr val="FFFFCC"/>
                </a:solidFill>
                <a:latin typeface="Comic Sans MS"/>
                <a:cs typeface="Comic Sans MS"/>
              </a:rPr>
              <a:t>s=6.6 GeV</a:t>
            </a:r>
            <a:r>
              <a:rPr lang="en-US" sz="1600" b="1">
                <a:solidFill>
                  <a:srgbClr val="FFFFCC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14343" name="Rectangle 18"/>
          <p:cNvSpPr>
            <a:spLocks noChangeArrowheads="1"/>
          </p:cNvSpPr>
          <p:nvPr/>
        </p:nvSpPr>
        <p:spPr bwMode="auto">
          <a:xfrm>
            <a:off x="4867275" y="858520"/>
            <a:ext cx="147989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FFCC"/>
                </a:solidFill>
                <a:latin typeface="Comic Sans MS"/>
                <a:cs typeface="Comic Sans MS"/>
              </a:rPr>
              <a:t>FNAL </a:t>
            </a:r>
          </a:p>
          <a:p>
            <a:r>
              <a:rPr lang="en-US" altLang="ja-JP" sz="1600" b="1">
                <a:solidFill>
                  <a:srgbClr val="FFFFCC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>
                <a:solidFill>
                  <a:srgbClr val="FFFFCC"/>
                </a:solidFill>
                <a:latin typeface="Comic Sans MS"/>
                <a:cs typeface="Comic Sans MS"/>
              </a:rPr>
              <a:t>s=19.4 GeV</a:t>
            </a:r>
            <a:r>
              <a:rPr lang="en-US" sz="1600" b="1">
                <a:solidFill>
                  <a:srgbClr val="FFFFCC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14344" name="Rectangle 19"/>
          <p:cNvSpPr>
            <a:spLocks noChangeArrowheads="1"/>
          </p:cNvSpPr>
          <p:nvPr/>
        </p:nvSpPr>
        <p:spPr bwMode="auto">
          <a:xfrm>
            <a:off x="7145338" y="866458"/>
            <a:ext cx="18004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FFFFCC"/>
                </a:solidFill>
                <a:latin typeface="Comic Sans MS"/>
                <a:cs typeface="Comic Sans MS"/>
              </a:rPr>
              <a:t>BRAHMS@RHIC </a:t>
            </a:r>
            <a:endParaRPr lang="en-US" sz="1600" b="1" dirty="0">
              <a:solidFill>
                <a:srgbClr val="FFFFCC"/>
              </a:solidFill>
              <a:latin typeface="Comic Sans MS"/>
              <a:cs typeface="Comic Sans MS"/>
            </a:endParaRPr>
          </a:p>
          <a:p>
            <a:r>
              <a:rPr lang="en-US" altLang="ja-JP" sz="1600" b="1" dirty="0" err="1">
                <a:solidFill>
                  <a:srgbClr val="FFFFCC"/>
                </a:solidFill>
                <a:latin typeface="Comic Sans MS"/>
                <a:cs typeface="Comic Sans MS"/>
                <a:sym typeface="Symbol" charset="2"/>
              </a:rPr>
              <a:t></a:t>
            </a:r>
            <a:r>
              <a:rPr lang="en-US" altLang="ja-JP" sz="1600" b="1" dirty="0" err="1">
                <a:solidFill>
                  <a:srgbClr val="FFFFCC"/>
                </a:solidFill>
                <a:latin typeface="Comic Sans MS"/>
                <a:cs typeface="Comic Sans MS"/>
              </a:rPr>
              <a:t>s</a:t>
            </a:r>
            <a:r>
              <a:rPr lang="en-US" altLang="ja-JP" sz="1600" b="1" dirty="0">
                <a:solidFill>
                  <a:srgbClr val="FFFFCC"/>
                </a:solidFill>
                <a:latin typeface="Comic Sans MS"/>
                <a:cs typeface="Comic Sans MS"/>
              </a:rPr>
              <a:t>=62.4 </a:t>
            </a:r>
            <a:r>
              <a:rPr lang="en-US" altLang="ja-JP" sz="1600" b="1" dirty="0" err="1">
                <a:solidFill>
                  <a:srgbClr val="FFFFCC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>
                <a:solidFill>
                  <a:srgbClr val="FFFFCC"/>
                </a:solidFill>
                <a:latin typeface="Comic Sans MS"/>
                <a:cs typeface="Comic Sans MS"/>
              </a:rPr>
              <a:t> 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803900" y="4539142"/>
            <a:ext cx="3048000" cy="1566863"/>
            <a:chOff x="1680" y="3141"/>
            <a:chExt cx="1872" cy="864"/>
          </a:xfrm>
        </p:grpSpPr>
        <p:sp>
          <p:nvSpPr>
            <p:cNvPr id="14358" name="Rectangle 8"/>
            <p:cNvSpPr>
              <a:spLocks noChangeArrowheads="1"/>
            </p:cNvSpPr>
            <p:nvPr/>
          </p:nvSpPr>
          <p:spPr bwMode="auto">
            <a:xfrm>
              <a:off x="1680" y="3189"/>
              <a:ext cx="1872" cy="816"/>
            </a:xfrm>
            <a:prstGeom prst="rect">
              <a:avLst/>
            </a:prstGeom>
            <a:solidFill>
              <a:srgbClr val="FFFFE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glow rad="101600">
                <a:srgbClr val="FFFF00">
                  <a:alpha val="75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776" y="3141"/>
              <a:ext cx="1579" cy="845"/>
              <a:chOff x="1776" y="2666"/>
              <a:chExt cx="2088" cy="1271"/>
            </a:xfrm>
          </p:grpSpPr>
          <p:sp>
            <p:nvSpPr>
              <p:cNvPr id="14360" name="Line 10"/>
              <p:cNvSpPr>
                <a:spLocks noChangeShapeType="1"/>
              </p:cNvSpPr>
              <p:nvPr/>
            </p:nvSpPr>
            <p:spPr bwMode="auto">
              <a:xfrm flipV="1">
                <a:off x="1776" y="3024"/>
                <a:ext cx="1968" cy="528"/>
              </a:xfrm>
              <a:prstGeom prst="line">
                <a:avLst/>
              </a:prstGeom>
              <a:noFill/>
              <a:ln w="19050">
                <a:solidFill>
                  <a:srgbClr val="333399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2352" y="3072"/>
                <a:ext cx="288" cy="480"/>
                <a:chOff x="4320" y="1488"/>
                <a:chExt cx="288" cy="480"/>
              </a:xfrm>
            </p:grpSpPr>
            <p:sp>
              <p:nvSpPr>
                <p:cNvPr id="14368" name="AutoShape 12"/>
                <p:cNvSpPr>
                  <a:spLocks noChangeArrowheads="1"/>
                </p:cNvSpPr>
                <p:nvPr/>
              </p:nvSpPr>
              <p:spPr bwMode="auto">
                <a:xfrm>
                  <a:off x="4416" y="1488"/>
                  <a:ext cx="86" cy="480"/>
                </a:xfrm>
                <a:prstGeom prst="upArrow">
                  <a:avLst>
                    <a:gd name="adj1" fmla="val 50000"/>
                    <a:gd name="adj2" fmla="val 139535"/>
                  </a:avLst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rgbClr val="B2B2B2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>
                  <a:solidFill>
                    <a:srgbClr val="333399"/>
                  </a:solidFill>
                  <a:miter lim="800000"/>
                  <a:headEnd/>
                  <a:tailEnd/>
                </a:ln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14369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4320" y="1632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3300"/>
                    </a:gs>
                  </a:gsLst>
                  <a:lin ang="2700000" scaled="1"/>
                </a:gradFill>
                <a:ln w="9525">
                  <a:solidFill>
                    <a:srgbClr val="0033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 charset="0"/>
                  </a:endParaRPr>
                </a:p>
              </p:txBody>
            </p:sp>
          </p:grpSp>
          <p:sp>
            <p:nvSpPr>
              <p:cNvPr id="14362" name="Oval 14"/>
              <p:cNvSpPr>
                <a:spLocks noChangeAspect="1" noChangeArrowheads="1"/>
              </p:cNvSpPr>
              <p:nvPr/>
            </p:nvSpPr>
            <p:spPr bwMode="auto">
              <a:xfrm>
                <a:off x="3120" y="302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3300"/>
                  </a:gs>
                </a:gsLst>
                <a:lin ang="2700000" scaled="1"/>
              </a:gradFill>
              <a:ln w="952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4363" name="AutoShape 15"/>
              <p:cNvSpPr>
                <a:spLocks noChangeAspect="1" noChangeArrowheads="1"/>
              </p:cNvSpPr>
              <p:nvPr/>
            </p:nvSpPr>
            <p:spPr bwMode="auto">
              <a:xfrm>
                <a:off x="2736" y="3120"/>
                <a:ext cx="288" cy="288"/>
              </a:xfrm>
              <a:prstGeom prst="irregularSeal1">
                <a:avLst/>
              </a:prstGeom>
              <a:solidFill>
                <a:srgbClr val="FF0000"/>
              </a:solidFill>
              <a:ln w="9525">
                <a:solidFill>
                  <a:srgbClr val="33339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14364" name="Line 16"/>
              <p:cNvSpPr>
                <a:spLocks noChangeShapeType="1"/>
              </p:cNvSpPr>
              <p:nvPr/>
            </p:nvSpPr>
            <p:spPr bwMode="auto">
              <a:xfrm flipV="1">
                <a:off x="2880" y="2928"/>
                <a:ext cx="48" cy="192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65" name="Line 17"/>
              <p:cNvSpPr>
                <a:spLocks noChangeShapeType="1"/>
              </p:cNvSpPr>
              <p:nvPr/>
            </p:nvSpPr>
            <p:spPr bwMode="auto">
              <a:xfrm>
                <a:off x="2976" y="3360"/>
                <a:ext cx="240" cy="144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66" name="Text Box 18"/>
              <p:cNvSpPr txBox="1">
                <a:spLocks noChangeArrowheads="1"/>
              </p:cNvSpPr>
              <p:nvPr/>
            </p:nvSpPr>
            <p:spPr bwMode="auto">
              <a:xfrm>
                <a:off x="2823" y="2666"/>
                <a:ext cx="589" cy="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3200">
                    <a:solidFill>
                      <a:srgbClr val="FF3399"/>
                    </a:solidFill>
                    <a:latin typeface="Calibri" charset="0"/>
                    <a:cs typeface="ＭＳ Ｐゴシック" charset="-128"/>
                  </a:rPr>
                  <a:t>left</a:t>
                </a:r>
              </a:p>
            </p:txBody>
          </p:sp>
          <p:sp>
            <p:nvSpPr>
              <p:cNvPr id="14367" name="Text Box 19"/>
              <p:cNvSpPr txBox="1">
                <a:spLocks noChangeArrowheads="1"/>
              </p:cNvSpPr>
              <p:nvPr/>
            </p:nvSpPr>
            <p:spPr bwMode="auto">
              <a:xfrm>
                <a:off x="3073" y="3457"/>
                <a:ext cx="791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3200">
                    <a:solidFill>
                      <a:srgbClr val="FF3399"/>
                    </a:solidFill>
                    <a:latin typeface="Calibri" charset="0"/>
                    <a:cs typeface="ＭＳ Ｐゴシック" charset="-128"/>
                  </a:rPr>
                  <a:t>right</a:t>
                </a:r>
              </a:p>
            </p:txBody>
          </p:sp>
        </p:grpSp>
      </p:grp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5289550" y="2943225"/>
            <a:ext cx="6540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200">
                <a:latin typeface="Symbol" charset="2"/>
              </a:rPr>
              <a:t>p</a:t>
            </a:r>
            <a:r>
              <a:rPr lang="en-US" sz="4200" baseline="30000">
                <a:latin typeface="Calibri" charset="0"/>
              </a:rPr>
              <a:t>0</a:t>
            </a:r>
          </a:p>
        </p:txBody>
      </p:sp>
      <p:sp>
        <p:nvSpPr>
          <p:cNvPr id="40" name="TextBox 54"/>
          <p:cNvSpPr txBox="1">
            <a:spLocks noChangeArrowheads="1"/>
          </p:cNvSpPr>
          <p:nvPr/>
        </p:nvSpPr>
        <p:spPr bwMode="auto">
          <a:xfrm>
            <a:off x="766976" y="4473476"/>
            <a:ext cx="4622012" cy="2308324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>
            <a:glow rad="101600">
              <a:schemeClr val="tx1">
                <a:lumMod val="6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Big single spin asymmetries in </a:t>
            </a:r>
            <a:r>
              <a:rPr lang="en-US" sz="1600" b="1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p</a:t>
            </a:r>
            <a:r>
              <a:rPr lang="en-US" sz="1600" b="1" dirty="0" err="1">
                <a:solidFill>
                  <a:schemeClr val="bg1"/>
                </a:solidFill>
                <a:latin typeface="Wingdings" charset="2"/>
                <a:ea typeface="Wingdings" charset="2"/>
                <a:cs typeface="Wingdings" charset="2"/>
              </a:rPr>
              <a:t></a:t>
            </a:r>
            <a:r>
              <a:rPr lang="en-US" sz="1600" b="1" dirty="0" err="1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p</a:t>
            </a:r>
            <a:r>
              <a:rPr lang="en-US" sz="16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!!</a:t>
            </a:r>
          </a:p>
          <a:p>
            <a:pPr algn="ctr"/>
            <a:endParaRPr lang="en-US" altLang="ja-JP" sz="1600" b="1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altLang="ja-JP" sz="1600" b="1" dirty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Naive </a:t>
            </a:r>
            <a:r>
              <a:rPr lang="en-US" altLang="ja-JP" sz="1600" b="1" dirty="0" err="1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pQCD</a:t>
            </a:r>
            <a:r>
              <a:rPr lang="en-US" altLang="ja-JP" sz="1600" b="1" dirty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 (in a collinear picture) </a:t>
            </a:r>
          </a:p>
          <a:p>
            <a:pPr algn="ctr"/>
            <a:r>
              <a:rPr lang="en-US" altLang="ja-JP" sz="1600" b="1" dirty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predicts A</a:t>
            </a:r>
            <a:r>
              <a:rPr lang="en-US" altLang="ja-JP" sz="1600" b="1" baseline="-25000" dirty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N </a:t>
            </a:r>
            <a:r>
              <a:rPr lang="en-US" altLang="ja-JP" sz="1600" b="1" dirty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~ </a:t>
            </a:r>
            <a:r>
              <a:rPr lang="en-US" altLang="ja-JP" sz="1600" b="1" dirty="0" err="1">
                <a:solidFill>
                  <a:srgbClr val="FF66FF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altLang="ja-JP" sz="1600" b="1" baseline="-25000" dirty="0" err="1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s</a:t>
            </a:r>
            <a:r>
              <a:rPr lang="en-US" altLang="ja-JP" sz="1600" b="1" dirty="0" err="1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m</a:t>
            </a:r>
            <a:r>
              <a:rPr lang="en-US" altLang="ja-JP" sz="1600" b="1" baseline="-25000" dirty="0" err="1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altLang="ja-JP" sz="1600" b="1" dirty="0" err="1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/sqrt(s</a:t>
            </a:r>
            <a:r>
              <a:rPr lang="en-US" altLang="ja-JP" sz="1600" b="1" dirty="0">
                <a:solidFill>
                  <a:srgbClr val="FF66FF"/>
                </a:solidFill>
                <a:latin typeface="Comic Sans MS" charset="0"/>
                <a:ea typeface="Comic Sans MS" charset="0"/>
                <a:cs typeface="Comic Sans MS" charset="0"/>
              </a:rPr>
              <a:t>) ~ 0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What is the underlying process</a:t>
            </a:r>
            <a:r>
              <a:rPr lang="en-US" sz="1600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?</a:t>
            </a:r>
          </a:p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Sivers</a:t>
            </a:r>
            <a:r>
              <a:rPr lang="en-US" sz="1600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/ Twist-3 or Collins or ..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Do they survive at high √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s</a:t>
            </a:r>
            <a:r>
              <a:rPr lang="en-US" sz="1600" b="1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?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Is p</a:t>
            </a:r>
            <a:r>
              <a:rPr lang="en-US" sz="1600" b="1" baseline="-25000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t</a:t>
            </a:r>
            <a:r>
              <a:rPr lang="en-US" sz="1600" b="1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dependence as expected from 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-QCD?</a:t>
            </a:r>
          </a:p>
        </p:txBody>
      </p:sp>
    </p:spTree>
    <p:extLst>
      <p:ext uri="{BB962C8B-B14F-4D97-AF65-F5344CB8AC3E}">
        <p14:creationId xmlns:p14="http://schemas.microsoft.com/office/powerpoint/2010/main" val="397885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Polarization Effects @ RHIC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152656" y="560388"/>
            <a:ext cx="4267200" cy="3289300"/>
            <a:chOff x="4813300" y="838202"/>
            <a:chExt cx="4267200" cy="3289907"/>
          </a:xfrm>
        </p:grpSpPr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4813300" y="838200"/>
              <a:ext cx="4267202" cy="3289909"/>
              <a:chOff x="4813300" y="838200"/>
              <a:chExt cx="4267202" cy="3289909"/>
            </a:xfrm>
          </p:grpSpPr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813300" y="914402"/>
                <a:ext cx="3757619" cy="32137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1" name="Group 11"/>
              <p:cNvGrpSpPr>
                <a:grpSpLocks noChangeAspect="1"/>
              </p:cNvGrpSpPr>
              <p:nvPr/>
            </p:nvGrpSpPr>
            <p:grpSpPr bwMode="auto">
              <a:xfrm>
                <a:off x="7373940" y="838200"/>
                <a:ext cx="1706562" cy="854232"/>
                <a:chOff x="3582138" y="1828800"/>
                <a:chExt cx="3961662" cy="2288122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4573474" y="2007427"/>
                  <a:ext cx="1522017" cy="1297171"/>
                </a:xfrm>
                <a:prstGeom prst="line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 rot="16200000" flipV="1">
                  <a:off x="3543884" y="3430061"/>
                  <a:ext cx="1373722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Oval 13"/>
                <p:cNvSpPr/>
                <p:nvPr/>
              </p:nvSpPr>
              <p:spPr>
                <a:xfrm>
                  <a:off x="4116501" y="3002632"/>
                  <a:ext cx="228487" cy="99095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4875666" y="2666645"/>
                  <a:ext cx="228487" cy="990951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3582138" y="1828800"/>
                  <a:ext cx="3961662" cy="198190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4573474" y="2496525"/>
                  <a:ext cx="2741839" cy="837843"/>
                </a:xfrm>
                <a:prstGeom prst="line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8"/>
                <p:cNvSpPr txBox="1">
                  <a:spLocks noChangeArrowheads="1"/>
                </p:cNvSpPr>
                <p:nvPr/>
              </p:nvSpPr>
              <p:spPr bwMode="auto">
                <a:xfrm>
                  <a:off x="4754641" y="2021116"/>
                  <a:ext cx="976586" cy="7419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>
                      <a:solidFill>
                        <a:schemeClr val="bg1"/>
                      </a:solidFill>
                      <a:latin typeface="Calibri" charset="0"/>
                    </a:rPr>
                    <a:t>Left</a:t>
                  </a:r>
                </a:p>
              </p:txBody>
            </p:sp>
            <p:sp>
              <p:nvSpPr>
                <p:cNvPr id="19" name="TextBox 19"/>
                <p:cNvSpPr txBox="1">
                  <a:spLocks noChangeArrowheads="1"/>
                </p:cNvSpPr>
                <p:nvPr/>
              </p:nvSpPr>
              <p:spPr bwMode="auto">
                <a:xfrm>
                  <a:off x="5221387" y="2813585"/>
                  <a:ext cx="1292021" cy="7419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>
                      <a:solidFill>
                        <a:srgbClr val="000000"/>
                      </a:solidFill>
                      <a:latin typeface="Calibri" charset="0"/>
                    </a:rPr>
                    <a:t>-Right</a:t>
                  </a:r>
                </a:p>
              </p:txBody>
            </p:sp>
          </p:grpSp>
        </p:grpSp>
        <p:sp>
          <p:nvSpPr>
            <p:cNvPr id="9" name="TextBox 37"/>
            <p:cNvSpPr txBox="1">
              <a:spLocks noChangeArrowheads="1"/>
            </p:cNvSpPr>
            <p:nvPr/>
          </p:nvSpPr>
          <p:spPr bwMode="auto">
            <a:xfrm>
              <a:off x="5651500" y="3831088"/>
              <a:ext cx="2495996" cy="24622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  <a:latin typeface="Comic Sans MS" charset="0"/>
                  <a:ea typeface="Comic Sans MS" charset="0"/>
                  <a:cs typeface="Comic Sans MS" charset="0"/>
                </a:rPr>
                <a:t>Phys. Rev. Lett. 101 (2008) 222001</a:t>
              </a:r>
            </a:p>
          </p:txBody>
        </p:sp>
      </p:grpSp>
      <p:pic>
        <p:nvPicPr>
          <p:cNvPr id="33" name="Picture 2" descr="cincl_christine"/>
          <p:cNvPicPr>
            <a:picLocks noChangeAspect="1" noChangeArrowheads="1"/>
          </p:cNvPicPr>
          <p:nvPr/>
        </p:nvPicPr>
        <p:blipFill>
          <a:blip r:embed="rId3" cstate="print"/>
          <a:srcRect r="8032"/>
          <a:stretch>
            <a:fillRect/>
          </a:stretch>
        </p:blipFill>
        <p:spPr bwMode="auto">
          <a:xfrm>
            <a:off x="4321433" y="998535"/>
            <a:ext cx="4606536" cy="237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AutoShape 14"/>
          <p:cNvSpPr>
            <a:spLocks noChangeArrowheads="1"/>
          </p:cNvSpPr>
          <p:nvPr/>
        </p:nvSpPr>
        <p:spPr bwMode="auto">
          <a:xfrm>
            <a:off x="4572000" y="3418840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8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FF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10499" y="3552722"/>
            <a:ext cx="383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Comic Sans MS"/>
                <a:cs typeface="Comic Sans MS"/>
              </a:rPr>
              <a:t>midrapidity</a:t>
            </a:r>
            <a:r>
              <a:rPr lang="en-US" sz="1600" b="1" dirty="0" smtClean="0">
                <a:latin typeface="Comic Sans MS"/>
                <a:cs typeface="Comic Sans MS"/>
              </a:rPr>
              <a:t>: maybe gluon </a:t>
            </a:r>
            <a:r>
              <a:rPr lang="en-US" sz="1600" b="1" dirty="0" err="1" smtClean="0">
                <a:latin typeface="Comic Sans MS"/>
                <a:cs typeface="Comic Sans MS"/>
              </a:rPr>
              <a:t>Sivers</a:t>
            </a:r>
            <a:r>
              <a:rPr lang="en-US" sz="1600" b="1" dirty="0" smtClean="0">
                <a:latin typeface="Comic Sans MS"/>
                <a:cs typeface="Comic Sans MS"/>
              </a:rPr>
              <a:t>????</a:t>
            </a:r>
            <a:endParaRPr lang="en-US" sz="1600" b="1" dirty="0">
              <a:latin typeface="Comic Sans MS"/>
              <a:cs typeface="Comic Sans M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150" y="3905250"/>
            <a:ext cx="4184650" cy="28765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1538" y="3849688"/>
            <a:ext cx="4338320" cy="2142490"/>
            <a:chOff x="81538" y="3849688"/>
            <a:chExt cx="4338320" cy="214249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38" y="3849688"/>
              <a:ext cx="4338320" cy="214249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270508" y="414349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PHENIX</a:t>
              </a:r>
              <a:endParaRPr lang="en-US" b="1" dirty="0">
                <a:solidFill>
                  <a:schemeClr val="bg1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8" name="TextBox 54"/>
          <p:cNvSpPr txBox="1">
            <a:spLocks noChangeArrowheads="1"/>
          </p:cNvSpPr>
          <p:nvPr/>
        </p:nvSpPr>
        <p:spPr bwMode="auto">
          <a:xfrm>
            <a:off x="738377" y="4435503"/>
            <a:ext cx="5044971" cy="206210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>
            <a:glow rad="101600">
              <a:schemeClr val="tx1">
                <a:lumMod val="6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FF"/>
                </a:solidFill>
                <a:latin typeface="Comic Sans MS" charset="0"/>
                <a:ea typeface="Comic Sans MS" charset="0"/>
                <a:cs typeface="Comic Sans MS" charset="0"/>
              </a:rPr>
              <a:t>Questions from last page</a:t>
            </a:r>
          </a:p>
          <a:p>
            <a:pPr algn="ctr"/>
            <a:endParaRPr lang="en-US" sz="1600" b="1" dirty="0" smtClean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What </a:t>
            </a:r>
            <a:r>
              <a:rPr lang="en-US" sz="1600" b="1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is the underlying process</a:t>
            </a:r>
            <a:r>
              <a:rPr lang="en-US" sz="1600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?</a:t>
            </a:r>
          </a:p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Sivers</a:t>
            </a:r>
            <a:r>
              <a:rPr lang="en-US" sz="1600" b="1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 / Twist-3 or Collins or ..</a:t>
            </a:r>
          </a:p>
          <a:p>
            <a:pPr algn="ctr"/>
            <a:r>
              <a:rPr lang="en-US" sz="1600" b="1" dirty="0" smtClean="0">
                <a:solidFill>
                  <a:srgbClr val="FF00FF"/>
                </a:solidFill>
                <a:latin typeface="Comic Sans MS" charset="0"/>
                <a:ea typeface="Comic Sans MS" charset="0"/>
                <a:cs typeface="Comic Sans MS" charset="0"/>
              </a:rPr>
              <a:t>no answer yet</a:t>
            </a:r>
          </a:p>
          <a:p>
            <a:pPr algn="ctr"/>
            <a:endParaRPr lang="en-US" sz="1600" b="1" dirty="0" smtClean="0">
              <a:solidFill>
                <a:srgbClr val="0000FF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Do </a:t>
            </a:r>
            <a:r>
              <a:rPr lang="en-US" sz="1600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they survive at high √</a:t>
            </a:r>
            <a:r>
              <a:rPr lang="en-US" sz="1600" b="1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s ? </a:t>
            </a:r>
            <a:r>
              <a:rPr lang="en-US" sz="1600" b="1" dirty="0" smtClean="0">
                <a:solidFill>
                  <a:srgbClr val="EA157A"/>
                </a:solidFill>
                <a:latin typeface="Comic Sans MS" charset="0"/>
                <a:ea typeface="Comic Sans MS" charset="0"/>
                <a:cs typeface="Comic Sans MS" charset="0"/>
              </a:rPr>
              <a:t>✔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Is p</a:t>
            </a:r>
            <a:r>
              <a:rPr lang="en-US" sz="1600" b="1" baseline="-25000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t</a:t>
            </a:r>
            <a:r>
              <a:rPr lang="en-US" sz="1600" b="1" dirty="0" smtClean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dependence as expected from p-QCD? </a:t>
            </a:r>
            <a:r>
              <a:rPr lang="en-US" sz="1600" b="1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70637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do we know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Collins / </a:t>
            </a:r>
            <a:r>
              <a:rPr lang="en-US" dirty="0" err="1"/>
              <a:t>T</a:t>
            </a:r>
            <a:r>
              <a:rPr lang="en-US" dirty="0" err="1" smtClean="0"/>
              <a:t>ransversity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conserve universality in hadron hadron interactions</a:t>
            </a:r>
          </a:p>
          <a:p>
            <a:pPr lvl="1"/>
            <a:r>
              <a:rPr lang="en-US" dirty="0" err="1" smtClean="0"/>
              <a:t>FF</a:t>
            </a:r>
            <a:r>
              <a:rPr lang="en-US" baseline="-25000" dirty="0" err="1" smtClean="0"/>
              <a:t>unf</a:t>
            </a:r>
            <a:r>
              <a:rPr lang="en-US" dirty="0" smtClean="0"/>
              <a:t> = - </a:t>
            </a:r>
            <a:r>
              <a:rPr lang="en-US" dirty="0" err="1" smtClean="0"/>
              <a:t>FF</a:t>
            </a:r>
            <a:r>
              <a:rPr lang="en-US" baseline="-25000" dirty="0" err="1" smtClean="0"/>
              <a:t>fav</a:t>
            </a:r>
            <a:r>
              <a:rPr lang="en-US" baseline="-25000" dirty="0" smtClean="0"/>
              <a:t>          </a:t>
            </a:r>
            <a:r>
              <a:rPr lang="en-US" dirty="0" smtClean="0"/>
              <a:t>and     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u ~ -2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d </a:t>
            </a:r>
          </a:p>
          <a:p>
            <a:pPr lvl="1"/>
            <a:r>
              <a:rPr lang="en-US" dirty="0" smtClean="0"/>
              <a:t>evolve </a:t>
            </a:r>
            <a:r>
              <a:rPr lang="en-US" dirty="0" err="1" smtClean="0"/>
              <a:t>ala</a:t>
            </a:r>
            <a:r>
              <a:rPr lang="en-US" dirty="0" smtClean="0"/>
              <a:t> DGLAB, but soft because no gluon contribution (i.e. non-singlet)</a:t>
            </a:r>
          </a:p>
          <a:p>
            <a:r>
              <a:rPr lang="en-US" dirty="0" err="1" smtClean="0"/>
              <a:t>Sivers</a:t>
            </a:r>
            <a:r>
              <a:rPr lang="en-US" dirty="0"/>
              <a:t>,</a:t>
            </a:r>
            <a:r>
              <a:rPr lang="en-US" dirty="0" smtClean="0"/>
              <a:t> Boer Mulders, ….</a:t>
            </a:r>
          </a:p>
          <a:p>
            <a:pPr lvl="1"/>
            <a:r>
              <a:rPr lang="en-US" dirty="0" smtClean="0">
                <a:solidFill>
                  <a:srgbClr val="FF00FF"/>
                </a:solidFill>
              </a:rPr>
              <a:t>do not </a:t>
            </a:r>
            <a:r>
              <a:rPr lang="en-US" dirty="0"/>
              <a:t>conserve universality in hadron hadron </a:t>
            </a:r>
            <a:r>
              <a:rPr lang="en-US" dirty="0" smtClean="0"/>
              <a:t>interactions</a:t>
            </a:r>
          </a:p>
          <a:p>
            <a:pPr lvl="1"/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evolution 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 can be strong</a:t>
            </a:r>
          </a:p>
          <a:p>
            <a:pPr lvl="2"/>
            <a:r>
              <a:rPr lang="en-US" dirty="0" smtClean="0">
                <a:sym typeface="Wingdings"/>
              </a:rPr>
              <a:t>till now predictions did not account for evolution</a:t>
            </a:r>
            <a:endParaRPr lang="en-US" dirty="0" smtClean="0"/>
          </a:p>
          <a:p>
            <a:pPr lvl="1"/>
            <a:r>
              <a:rPr lang="en-US" dirty="0" smtClean="0"/>
              <a:t>FF should behave as DSS, but with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dependence unknown till today</a:t>
            </a:r>
          </a:p>
          <a:p>
            <a:pPr lvl="1"/>
            <a:r>
              <a:rPr lang="en-US" dirty="0" smtClean="0"/>
              <a:t>u and d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. opposite sign d &gt;~ u</a:t>
            </a:r>
          </a:p>
          <a:p>
            <a:pPr lvl="1"/>
            <a:r>
              <a:rPr lang="en-US" dirty="0" err="1" smtClean="0"/>
              <a:t>Sivers</a:t>
            </a:r>
            <a:r>
              <a:rPr lang="en-US" dirty="0" smtClean="0"/>
              <a:t> and twist-3 are correlated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global fits find sign mismatch, possible explanations, like node in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or x don’t work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4914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9630375"/>
              </p:ext>
            </p:extLst>
          </p:nvPr>
        </p:nvGraphicFramePr>
        <p:xfrm>
          <a:off x="1154863" y="4561901"/>
          <a:ext cx="47625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80" name="Equation" r:id="rId3" imgW="4762500" imgH="812800" progId="Equation.DSMT4">
                  <p:embed/>
                </p:oleObj>
              </mc:Choice>
              <mc:Fallback>
                <p:oleObj name="Equation" r:id="rId3" imgW="4762500" imgH="812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4863" y="4561901"/>
                        <a:ext cx="4762500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06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MC say?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5278" y="699537"/>
            <a:ext cx="8712522" cy="458703"/>
          </a:xfrm>
        </p:spPr>
        <p:txBody>
          <a:bodyPr/>
          <a:lstStyle/>
          <a:p>
            <a:r>
              <a:rPr lang="en-US" dirty="0" smtClean="0"/>
              <a:t>Collins Result with all positivity bounds maxed out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" y="1066800"/>
            <a:ext cx="4089400" cy="3972560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2336478" y="6100212"/>
            <a:ext cx="6807522" cy="45870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rgbClr val="CC66FF"/>
              </a:buClr>
              <a:buSzPct val="95000"/>
              <a:buFont typeface="Wingdings" charset="2"/>
              <a:buChar char="q"/>
              <a:defRPr kumimoji="0" sz="20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rgbClr val="CC66FF"/>
              </a:buClr>
              <a:buSzPct val="90000"/>
              <a:buFont typeface="Wingdings" charset="2"/>
              <a:buChar char="u"/>
              <a:defRPr kumimoji="0" sz="18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SzPct val="150000"/>
              <a:buFont typeface="Wingdings" charset="2"/>
              <a:buChar char="§"/>
              <a:defRPr kumimoji="0" sz="16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²"/>
              <a:defRPr kumimoji="0" sz="14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ü"/>
              <a:defRPr kumimoji="0" sz="12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Sivers</a:t>
            </a:r>
            <a:r>
              <a:rPr lang="en-US" dirty="0" smtClean="0"/>
              <a:t> Result with all positivity bounds maxed out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1838960"/>
            <a:ext cx="4470400" cy="436245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611562" y="3520927"/>
            <a:ext cx="5456238" cy="2598738"/>
          </a:xfrm>
          <a:prstGeom prst="rect">
            <a:avLst/>
          </a:prstGeom>
          <a:solidFill>
            <a:schemeClr val="tx1">
              <a:lumMod val="50000"/>
            </a:schemeClr>
          </a:solidFill>
          <a:ln/>
          <a:effectLst>
            <a:glow rad="101600">
              <a:schemeClr val="tx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vert="horz" lIns="64291" tIns="32146" rIns="64291" bIns="32146">
            <a:normAutofit fontScale="77500" lnSpcReduction="20000"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rgbClr val="CC66FF"/>
              </a:buClr>
              <a:buSzPct val="95000"/>
              <a:buFont typeface="Wingdings" charset="2"/>
              <a:buChar char="q"/>
              <a:defRPr kumimoji="0" sz="20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rgbClr val="CC66FF"/>
              </a:buClr>
              <a:buSzPct val="90000"/>
              <a:buFont typeface="Wingdings" charset="2"/>
              <a:buChar char="u"/>
              <a:defRPr kumimoji="0" sz="18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SzPct val="150000"/>
              <a:buFont typeface="Wingdings" charset="2"/>
              <a:buChar char="§"/>
              <a:defRPr kumimoji="0" sz="16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²"/>
              <a:defRPr kumimoji="0" sz="14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ü"/>
              <a:defRPr kumimoji="0" sz="12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" charset="2"/>
              <a:buNone/>
            </a:pPr>
            <a:r>
              <a:rPr lang="en-US" sz="2400" dirty="0" smtClean="0">
                <a:solidFill>
                  <a:srgbClr val="FF66FF"/>
                </a:solidFill>
              </a:rPr>
              <a:t>How can the </a:t>
            </a:r>
            <a:r>
              <a:rPr lang="en-US" sz="2400" dirty="0" err="1" smtClean="0">
                <a:solidFill>
                  <a:srgbClr val="FF66FF"/>
                </a:solidFill>
              </a:rPr>
              <a:t>Sivers</a:t>
            </a:r>
            <a:r>
              <a:rPr lang="en-US" sz="2400" dirty="0" smtClean="0">
                <a:solidFill>
                  <a:srgbClr val="FF66FF"/>
                </a:solidFill>
              </a:rPr>
              <a:t> asymmetry be so small</a:t>
            </a:r>
          </a:p>
          <a:p>
            <a:r>
              <a:rPr lang="en-US" sz="2100" dirty="0" smtClean="0"/>
              <a:t>Following plots were done with:</a:t>
            </a:r>
          </a:p>
          <a:p>
            <a:r>
              <a:rPr lang="en-US" sz="2100" dirty="0" smtClean="0"/>
              <a:t>Q</a:t>
            </a:r>
            <a:r>
              <a:rPr lang="en-US" sz="2100" baseline="32000" dirty="0" smtClean="0"/>
              <a:t>2</a:t>
            </a:r>
            <a:r>
              <a:rPr lang="en-US" sz="2100" dirty="0" smtClean="0"/>
              <a:t> &gt; 1</a:t>
            </a:r>
          </a:p>
          <a:p>
            <a:r>
              <a:rPr lang="en-US" sz="2100" dirty="0" smtClean="0"/>
              <a:t>p + p √s = 500 </a:t>
            </a:r>
            <a:r>
              <a:rPr lang="en-US" sz="2100" dirty="0" err="1" smtClean="0"/>
              <a:t>GeV</a:t>
            </a:r>
            <a:r>
              <a:rPr lang="en-US" sz="2100" dirty="0" smtClean="0"/>
              <a:t> </a:t>
            </a:r>
          </a:p>
          <a:p>
            <a:r>
              <a:rPr lang="en-US" sz="2100" dirty="0" err="1" smtClean="0"/>
              <a:t>Sivers</a:t>
            </a:r>
            <a:r>
              <a:rPr lang="en-US" sz="2100" dirty="0" smtClean="0"/>
              <a:t> at positivity bound</a:t>
            </a:r>
          </a:p>
          <a:p>
            <a:r>
              <a:rPr lang="en-US" sz="2100" dirty="0" smtClean="0"/>
              <a:t>No fragmentation/</a:t>
            </a:r>
            <a:r>
              <a:rPr lang="en-US" sz="2100" dirty="0" err="1" smtClean="0"/>
              <a:t>transversity</a:t>
            </a:r>
            <a:r>
              <a:rPr lang="en-US" sz="2100" dirty="0" smtClean="0"/>
              <a:t>/Collins</a:t>
            </a:r>
          </a:p>
          <a:p>
            <a:r>
              <a:rPr lang="en-US" sz="2100" dirty="0" smtClean="0"/>
              <a:t>Look at </a:t>
            </a:r>
            <a:r>
              <a:rPr lang="en-US" sz="2100" dirty="0" err="1" smtClean="0"/>
              <a:t>p</a:t>
            </a:r>
            <a:r>
              <a:rPr lang="en-US" sz="2100" baseline="-6000" dirty="0" err="1" smtClean="0"/>
              <a:t>z</a:t>
            </a:r>
            <a:r>
              <a:rPr lang="en-US" sz="2100" dirty="0" smtClean="0">
                <a:cs typeface="Lucida Grande" charset="0"/>
              </a:rPr>
              <a:t> &gt; 0 </a:t>
            </a:r>
            <a:r>
              <a:rPr lang="en-US" sz="2100" dirty="0" err="1" smtClean="0">
                <a:cs typeface="Lucida Grande" charset="0"/>
              </a:rPr>
              <a:t>partons</a:t>
            </a:r>
            <a:r>
              <a:rPr lang="en-US" sz="2100" dirty="0" smtClean="0">
                <a:cs typeface="Lucida Grande" charset="0"/>
              </a:rPr>
              <a:t> (forward </a:t>
            </a:r>
            <a:r>
              <a:rPr lang="en-US" sz="2100" dirty="0" err="1" smtClean="0">
                <a:latin typeface="Symbol" charset="2"/>
                <a:cs typeface="Symbol" charset="2"/>
              </a:rPr>
              <a:t>η</a:t>
            </a:r>
            <a:r>
              <a:rPr lang="en-US" sz="2100" dirty="0" smtClean="0">
                <a:cs typeface="Lucida Grande" charset="0"/>
              </a:rPr>
              <a:t>)</a:t>
            </a:r>
            <a:endParaRPr lang="en-US" sz="2100" dirty="0" smtClean="0"/>
          </a:p>
          <a:p>
            <a:r>
              <a:rPr lang="en-US" sz="2100" dirty="0" smtClean="0"/>
              <a:t>No </a:t>
            </a:r>
            <a:r>
              <a:rPr lang="en-US" sz="2100" dirty="0" err="1" smtClean="0"/>
              <a:t>parton</a:t>
            </a:r>
            <a:r>
              <a:rPr lang="en-US" sz="2100" dirty="0" smtClean="0"/>
              <a:t> showers (ISR/FSR off)</a:t>
            </a:r>
          </a:p>
          <a:p>
            <a:r>
              <a:rPr lang="en-US" sz="2100" dirty="0" smtClean="0"/>
              <a:t>Integrated over </a:t>
            </a:r>
            <a:r>
              <a:rPr lang="en-US" sz="2100" dirty="0" err="1" smtClean="0"/>
              <a:t>p</a:t>
            </a:r>
            <a:r>
              <a:rPr lang="en-US" sz="2100" baseline="-25000" dirty="0" err="1" smtClean="0"/>
              <a:t>T</a:t>
            </a:r>
            <a:endParaRPr lang="en-US" sz="2100" baseline="-25000" dirty="0"/>
          </a:p>
        </p:txBody>
      </p:sp>
    </p:spTree>
    <p:extLst>
      <p:ext uri="{BB962C8B-B14F-4D97-AF65-F5344CB8AC3E}">
        <p14:creationId xmlns:p14="http://schemas.microsoft.com/office/powerpoint/2010/main" val="22704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open physics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Cold nuclear matter</a:t>
            </a:r>
          </a:p>
          <a:p>
            <a:pPr lvl="1"/>
            <a:r>
              <a:rPr lang="en-US" dirty="0" smtClean="0"/>
              <a:t>can we unambiguously determine the suppression in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dA</a:t>
            </a:r>
            <a:r>
              <a:rPr lang="en-US" baseline="-25000" dirty="0" smtClean="0"/>
              <a:t> </a:t>
            </a:r>
            <a:r>
              <a:rPr lang="en-US" dirty="0" smtClean="0"/>
              <a:t>at forward rapidity is caused either by saturation effects or by multiple scattering + energy loss </a:t>
            </a:r>
            <a:r>
              <a:rPr lang="en-US" dirty="0"/>
              <a:t>(i.e. arXiv:</a:t>
            </a:r>
            <a:r>
              <a:rPr lang="en-US" dirty="0" smtClean="0"/>
              <a:t>1112.6021)</a:t>
            </a:r>
          </a:p>
          <a:p>
            <a:pPr lvl="1"/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broadening in DY and 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-production is sensitive to the saturation scale in some models (B.K. and X.W.)</a:t>
            </a:r>
          </a:p>
          <a:p>
            <a:pPr lvl="1"/>
            <a:r>
              <a:rPr lang="en-US" dirty="0" smtClean="0"/>
              <a:t>SSA sensitive to Q</a:t>
            </a:r>
            <a:r>
              <a:rPr lang="en-US" baseline="-25000" dirty="0" smtClean="0"/>
              <a:t>s </a:t>
            </a:r>
            <a:r>
              <a:rPr lang="en-US" dirty="0" smtClean="0"/>
              <a:t>in </a:t>
            </a:r>
            <a:r>
              <a:rPr lang="en-US" dirty="0" err="1" smtClean="0"/>
              <a:t>p↑A</a:t>
            </a:r>
            <a:endParaRPr lang="en-US" dirty="0" smtClean="0"/>
          </a:p>
          <a:p>
            <a:pPr lvl="1"/>
            <a:endParaRPr lang="en-US" dirty="0" smtClean="0"/>
          </a:p>
          <a:p>
            <a:pPr marL="68580" indent="0">
              <a:buNone/>
            </a:pPr>
            <a:endParaRPr lang="en-US" dirty="0"/>
          </a:p>
          <a:p>
            <a:r>
              <a:rPr lang="en-US" dirty="0" smtClean="0"/>
              <a:t>Observables:</a:t>
            </a:r>
          </a:p>
          <a:p>
            <a:pPr lvl="1"/>
            <a:r>
              <a:rPr lang="en-US" dirty="0" err="1" smtClean="0"/>
              <a:t>Drell</a:t>
            </a:r>
            <a:r>
              <a:rPr lang="en-US" dirty="0" smtClean="0"/>
              <a:t>-Yan, </a:t>
            </a:r>
            <a:r>
              <a:rPr lang="en-US" dirty="0"/>
              <a:t>J/</a:t>
            </a:r>
            <a:r>
              <a:rPr lang="en-US" dirty="0" smtClean="0">
                <a:latin typeface="Symbol" charset="2"/>
                <a:cs typeface="Symbol" charset="2"/>
              </a:rPr>
              <a:t>Y </a:t>
            </a:r>
            <a:endParaRPr lang="en-US" dirty="0">
              <a:sym typeface="Wingdings"/>
            </a:endParaRPr>
          </a:p>
          <a:p>
            <a:pPr lvl="2"/>
            <a:r>
              <a:rPr lang="en-US" dirty="0" smtClean="0">
                <a:sym typeface="Wingdings"/>
              </a:rPr>
              <a:t>tracking: charge sign, e-</a:t>
            </a:r>
            <a:r>
              <a:rPr lang="en-US" dirty="0">
                <a:sym typeface="Wingdings"/>
              </a:rPr>
              <a:t>PID, background suppression (conversions</a:t>
            </a:r>
            <a:r>
              <a:rPr lang="en-US" dirty="0" smtClean="0">
                <a:sym typeface="Wingdings"/>
              </a:rPr>
              <a:t>)</a:t>
            </a:r>
            <a:endParaRPr lang="en-US" dirty="0" smtClean="0"/>
          </a:p>
          <a:p>
            <a:pPr lvl="1"/>
            <a:r>
              <a:rPr lang="en-US" dirty="0" smtClean="0"/>
              <a:t>correlation measurements: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-jet, hadron-jet, ….</a:t>
            </a:r>
          </a:p>
          <a:p>
            <a:pPr lvl="2"/>
            <a:r>
              <a:rPr lang="en-US" dirty="0" smtClean="0"/>
              <a:t>tracking: momentum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need to check </a:t>
            </a:r>
            <a:r>
              <a:rPr lang="en-US" dirty="0" err="1" smtClean="0"/>
              <a:t>Hcal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tracking performance</a:t>
            </a:r>
          </a:p>
          <a:p>
            <a:pPr lvl="1"/>
            <a:r>
              <a:rPr lang="en-US" dirty="0" smtClean="0"/>
              <a:t>direct photon</a:t>
            </a:r>
          </a:p>
          <a:p>
            <a:pPr lvl="2"/>
            <a:r>
              <a:rPr lang="en-US" dirty="0" smtClean="0"/>
              <a:t>tracking: background rejection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nclusive </a:t>
            </a:r>
            <a:r>
              <a:rPr lang="en-US" dirty="0" err="1" smtClean="0"/>
              <a:t>pions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A</a:t>
            </a:r>
            <a:r>
              <a:rPr lang="en-US" baseline="-25000" dirty="0" smtClean="0">
                <a:sym typeface="Wingdings"/>
              </a:rPr>
              <a:t>N</a:t>
            </a:r>
          </a:p>
          <a:p>
            <a:pPr lvl="2"/>
            <a:r>
              <a:rPr lang="en-US" dirty="0" smtClean="0">
                <a:sym typeface="Wingdings"/>
              </a:rPr>
              <a:t>tracking: momentum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146050" y="3105721"/>
            <a:ext cx="1562677" cy="54264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3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/>
          <a:lstStyle/>
          <a:p>
            <a:fld id="{8FC4C12B-4EFE-BD43-B7C5-2D6A3ADC5EAC}" type="slidenum">
              <a:rPr lang="en-US"/>
              <a:pPr/>
              <a:t>30</a:t>
            </a:fld>
            <a:endParaRPr lang="en-US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94" y="-116086"/>
            <a:ext cx="5349999" cy="413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/>
          </p:cNvSpPr>
          <p:nvPr/>
        </p:nvSpPr>
        <p:spPr bwMode="auto">
          <a:xfrm>
            <a:off x="5143500" y="410765"/>
            <a:ext cx="3375422" cy="138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Weight counts using Sivers function to give phi modulation</a:t>
            </a:r>
          </a:p>
        </p:txBody>
      </p:sp>
      <p:sp>
        <p:nvSpPr>
          <p:cNvPr id="16387" name="Rectangle 3"/>
          <p:cNvSpPr>
            <a:spLocks/>
          </p:cNvSpPr>
          <p:nvPr/>
        </p:nvSpPr>
        <p:spPr bwMode="auto">
          <a:xfrm>
            <a:off x="892969" y="4455914"/>
            <a:ext cx="3375422" cy="138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Compute simple left-right asymmetry: recovers input</a:t>
            </a:r>
          </a:p>
        </p:txBody>
      </p:sp>
      <p:sp>
        <p:nvSpPr>
          <p:cNvPr id="16388" name="Rectangle 4"/>
          <p:cNvSpPr>
            <a:spLocks/>
          </p:cNvSpPr>
          <p:nvPr/>
        </p:nvSpPr>
        <p:spPr bwMode="auto">
          <a:xfrm>
            <a:off x="1294805" y="562570"/>
            <a:ext cx="2134195" cy="68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>
                <a:ea typeface="ＭＳ Ｐゴシック" charset="0"/>
                <a:cs typeface="Lucida Grande" charset="0"/>
              </a:rPr>
              <a:t>incident up quarks,  at forward η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64" y="2951262"/>
            <a:ext cx="4973836" cy="384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446984" y="6509742"/>
            <a:ext cx="241102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AE7731B5-87EA-7B4F-A76C-41D7EC5FFBE2}" type="slidenum">
              <a:rPr lang="en-US" sz="1300">
                <a:cs typeface="Gill Sans" charset="0"/>
              </a:rPr>
              <a:pPr algn="ctr"/>
              <a:t>30</a:t>
            </a:fld>
            <a:endParaRPr lang="en-US" sz="1300">
              <a:cs typeface="Gill Sans" charset="0"/>
            </a:endParaRPr>
          </a:p>
        </p:txBody>
      </p:sp>
      <p:sp>
        <p:nvSpPr>
          <p:cNvPr id="16391" name="Rectangle 7"/>
          <p:cNvSpPr>
            <a:spLocks/>
          </p:cNvSpPr>
          <p:nvPr/>
        </p:nvSpPr>
        <p:spPr bwMode="auto">
          <a:xfrm>
            <a:off x="5091039" y="1970618"/>
            <a:ext cx="379996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300">
                <a:latin typeface="Comic Sans MS"/>
                <a:ea typeface="ＭＳ Ｐゴシック" charset="0"/>
                <a:cs typeface="Comic Sans MS"/>
              </a:rPr>
              <a:t>w = 1 + </a:t>
            </a:r>
            <a:r>
              <a:rPr lang="en-US" sz="230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sivers/unpol</a:t>
            </a:r>
            <a:r>
              <a:rPr lang="en-US" sz="2300">
                <a:latin typeface="Comic Sans MS"/>
                <a:ea typeface="ＭＳ Ｐゴシック" charset="0"/>
                <a:cs typeface="Comic Sans MS"/>
              </a:rPr>
              <a:t>*</a:t>
            </a:r>
            <a:r>
              <a:rPr lang="en-US" sz="230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</a:rPr>
              <a:t>(px/pt)</a:t>
            </a:r>
          </a:p>
        </p:txBody>
      </p:sp>
      <p:sp>
        <p:nvSpPr>
          <p:cNvPr id="16392" name="Rectangle 8"/>
          <p:cNvSpPr>
            <a:spLocks/>
          </p:cNvSpPr>
          <p:nvPr/>
        </p:nvSpPr>
        <p:spPr bwMode="auto">
          <a:xfrm>
            <a:off x="5877967" y="2495000"/>
            <a:ext cx="30967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latin typeface="Comic Sans MS"/>
                <a:ea typeface="ＭＳ Ｐゴシック" charset="0"/>
                <a:cs typeface="Comic Sans MS"/>
              </a:rPr>
              <a:t>(</a:t>
            </a:r>
            <a:r>
              <a:rPr lang="en-US" sz="210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amplitude</a:t>
            </a:r>
            <a:r>
              <a:rPr lang="en-US" sz="2100">
                <a:latin typeface="Comic Sans MS"/>
                <a:ea typeface="ＭＳ Ｐゴシック" charset="0"/>
                <a:cs typeface="Comic Sans MS"/>
              </a:rPr>
              <a:t> * </a:t>
            </a:r>
            <a:r>
              <a:rPr lang="en-US" sz="210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</a:rPr>
              <a:t>spin factor</a:t>
            </a:r>
            <a:r>
              <a:rPr lang="en-US" sz="2100">
                <a:latin typeface="Comic Sans MS"/>
                <a:ea typeface="ＭＳ Ｐゴシック" charset="0"/>
                <a:cs typeface="Comic Sans MS"/>
              </a:rPr>
              <a:t>)</a:t>
            </a:r>
          </a:p>
        </p:txBody>
      </p:sp>
      <p:sp>
        <p:nvSpPr>
          <p:cNvPr id="16393" name="Rectangle 9"/>
          <p:cNvSpPr>
            <a:spLocks/>
          </p:cNvSpPr>
          <p:nvPr/>
        </p:nvSpPr>
        <p:spPr bwMode="auto">
          <a:xfrm>
            <a:off x="919758" y="2504777"/>
            <a:ext cx="3027164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>
                <a:ea typeface="ＭＳ Ｐゴシック" charset="0"/>
                <a:cs typeface="Gill Sans" charset="0"/>
              </a:rPr>
              <a:t>PYTHIA Gaussian primordial k</a:t>
            </a:r>
            <a:r>
              <a:rPr lang="en-US" sz="2000" baseline="-6000">
                <a:ea typeface="ＭＳ Ｐゴシック" charset="0"/>
                <a:cs typeface="Gill Sans" charset="0"/>
              </a:rPr>
              <a:t>T</a:t>
            </a:r>
            <a:r>
              <a:rPr lang="en-US" sz="2000">
                <a:ea typeface="ＭＳ Ｐゴシック" charset="0"/>
                <a:cs typeface="Gill Sans" charset="0"/>
              </a:rPr>
              <a:t> width = 0.5</a:t>
            </a:r>
          </a:p>
        </p:txBody>
      </p:sp>
    </p:spTree>
    <p:extLst>
      <p:ext uri="{BB962C8B-B14F-4D97-AF65-F5344CB8AC3E}">
        <p14:creationId xmlns:p14="http://schemas.microsoft.com/office/powerpoint/2010/main" val="365706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/>
          <a:lstStyle/>
          <a:p>
            <a:fld id="{310BC030-E08A-0D4A-92D8-B914CFB032C2}" type="slidenum">
              <a:rPr lang="en-US"/>
              <a:pPr/>
              <a:t>31</a:t>
            </a:fld>
            <a:endParaRPr lang="en-US"/>
          </a:p>
        </p:txBody>
      </p:sp>
      <p:sp>
        <p:nvSpPr>
          <p:cNvPr id="17409" name="Rectangle 1"/>
          <p:cNvSpPr>
            <a:spLocks/>
          </p:cNvSpPr>
          <p:nvPr/>
        </p:nvSpPr>
        <p:spPr bwMode="auto">
          <a:xfrm>
            <a:off x="5402461" y="410766"/>
            <a:ext cx="3679031" cy="111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>
                <a:latin typeface="Comic Sans MS"/>
                <a:ea typeface="ＭＳ Ｐゴシック" charset="0"/>
                <a:cs typeface="Comic Sans MS"/>
              </a:rPr>
              <a:t>Use same weighting for parton after scattering (no fragmentation)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5304235" y="1919883"/>
            <a:ext cx="3875484" cy="111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>
                <a:latin typeface="Comic Sans MS"/>
                <a:ea typeface="ＭＳ Ｐゴシック" charset="0"/>
                <a:cs typeface="Comic Sans MS"/>
              </a:rPr>
              <a:t>p</a:t>
            </a:r>
            <a:r>
              <a:rPr lang="en-US" baseline="-6000">
                <a:latin typeface="Comic Sans MS"/>
                <a:ea typeface="ＭＳ Ｐゴシック" charset="0"/>
                <a:cs typeface="Comic Sans MS"/>
              </a:rPr>
              <a:t>y</a:t>
            </a:r>
            <a:r>
              <a:rPr lang="en-US">
                <a:latin typeface="Comic Sans MS"/>
                <a:ea typeface="ＭＳ Ｐゴシック" charset="0"/>
                <a:cs typeface="Comic Sans MS"/>
              </a:rPr>
              <a:t>-p</a:t>
            </a:r>
            <a:r>
              <a:rPr lang="en-US" baseline="-6000">
                <a:latin typeface="Comic Sans MS"/>
                <a:ea typeface="ＭＳ Ｐゴシック" charset="0"/>
                <a:cs typeface="Comic Sans MS"/>
              </a:rPr>
              <a:t>x</a:t>
            </a:r>
            <a:r>
              <a:rPr lang="en-US">
                <a:latin typeface="Comic Sans MS"/>
                <a:ea typeface="ＭＳ Ｐゴシック" charset="0"/>
                <a:cs typeface="Comic Sans MS"/>
              </a:rPr>
              <a:t> distribution </a:t>
            </a:r>
            <a:r>
              <a:rPr lang="ja-JP" altLang="en-US">
                <a:latin typeface="Comic Sans MS"/>
                <a:ea typeface="ＭＳ Ｐゴシック" charset="0"/>
                <a:cs typeface="Comic Sans MS"/>
              </a:rPr>
              <a:t>“</a:t>
            </a:r>
            <a:r>
              <a:rPr lang="en-US">
                <a:latin typeface="Comic Sans MS"/>
                <a:ea typeface="ＭＳ Ｐゴシック" charset="0"/>
                <a:cs typeface="Comic Sans MS"/>
              </a:rPr>
              <a:t>blows up</a:t>
            </a:r>
            <a:r>
              <a:rPr lang="ja-JP" altLang="en-US">
                <a:latin typeface="Comic Sans MS"/>
                <a:ea typeface="ＭＳ Ｐゴシック" charset="0"/>
                <a:cs typeface="Comic Sans MS"/>
              </a:rPr>
              <a:t>”</a:t>
            </a:r>
            <a:r>
              <a:rPr lang="en-US">
                <a:latin typeface="Comic Sans MS"/>
                <a:ea typeface="ＭＳ Ｐゴシック" charset="0"/>
                <a:cs typeface="Comic Sans MS"/>
              </a:rPr>
              <a:t> because of p</a:t>
            </a:r>
            <a:r>
              <a:rPr lang="en-US" baseline="-6000">
                <a:latin typeface="Comic Sans MS"/>
                <a:ea typeface="ＭＳ Ｐゴシック" charset="0"/>
                <a:cs typeface="Comic Sans MS"/>
              </a:rPr>
              <a:t>T</a:t>
            </a:r>
            <a:r>
              <a:rPr lang="en-US">
                <a:latin typeface="Comic Sans MS"/>
                <a:ea typeface="ＭＳ Ｐゴシック" charset="0"/>
                <a:cs typeface="Comic Sans MS"/>
              </a:rPr>
              <a:t> kick from hard interaction</a:t>
            </a:r>
          </a:p>
        </p:txBody>
      </p:sp>
      <p:sp>
        <p:nvSpPr>
          <p:cNvPr id="17411" name="Rectangle 3"/>
          <p:cNvSpPr>
            <a:spLocks/>
          </p:cNvSpPr>
          <p:nvPr/>
        </p:nvSpPr>
        <p:spPr bwMode="auto">
          <a:xfrm>
            <a:off x="2955727" y="-1294805"/>
            <a:ext cx="4688086" cy="138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Weight counts using </a:t>
            </a:r>
            <a:r>
              <a:rPr lang="en-US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Sivers</a:t>
            </a:r>
            <a:endParaRPr lang="en-US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function to give phi modulation</a:t>
            </a: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904240" y="4951512"/>
            <a:ext cx="3346291" cy="146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dirty="0">
                <a:latin typeface="Comic Sans MS"/>
                <a:ea typeface="ＭＳ Ｐゴシック" charset="0"/>
                <a:cs typeface="Comic Sans MS"/>
              </a:rPr>
              <a:t>Left-right asymmetry:  watered down in scattering because hard </a:t>
            </a:r>
            <a:r>
              <a:rPr lang="en-US" dirty="0" err="1">
                <a:latin typeface="Comic Sans MS"/>
                <a:ea typeface="ＭＳ Ｐゴシック" charset="0"/>
                <a:cs typeface="Comic Sans MS"/>
              </a:rPr>
              <a:t>p</a:t>
            </a:r>
            <a:r>
              <a:rPr lang="en-US" baseline="-6000" dirty="0" err="1">
                <a:latin typeface="Comic Sans MS"/>
                <a:ea typeface="ＭＳ Ｐゴシック" charset="0"/>
                <a:cs typeface="Comic Sans MS"/>
              </a:rPr>
              <a:t>T</a:t>
            </a:r>
            <a:r>
              <a:rPr lang="en-US" dirty="0">
                <a:latin typeface="Comic Sans MS"/>
                <a:ea typeface="ＭＳ Ｐゴシック" charset="0"/>
                <a:cs typeface="Comic Sans MS"/>
              </a:rPr>
              <a:t> &gt;&gt; intrinsic </a:t>
            </a:r>
            <a:r>
              <a:rPr lang="en-US" dirty="0" err="1">
                <a:latin typeface="Comic Sans MS"/>
                <a:ea typeface="ＭＳ Ｐゴシック" charset="0"/>
                <a:cs typeface="Comic Sans MS"/>
              </a:rPr>
              <a:t>k</a:t>
            </a:r>
            <a:r>
              <a:rPr lang="en-US" baseline="-6000" dirty="0" err="1">
                <a:latin typeface="Comic Sans MS"/>
                <a:ea typeface="ＭＳ Ｐゴシック" charset="0"/>
                <a:cs typeface="Comic Sans MS"/>
              </a:rPr>
              <a:t>T</a:t>
            </a:r>
            <a:endParaRPr lang="en-US" baseline="-6000" dirty="0">
              <a:latin typeface="Comic Sans MS"/>
              <a:ea typeface="ＭＳ Ｐゴシック" charset="0"/>
              <a:cs typeface="Comic Sans MS"/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453" y="-80367"/>
            <a:ext cx="5673701" cy="438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82" y="2812851"/>
            <a:ext cx="5189264" cy="400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/>
          </p:cNvSpPr>
          <p:nvPr/>
        </p:nvSpPr>
        <p:spPr bwMode="auto">
          <a:xfrm>
            <a:off x="821531" y="3888879"/>
            <a:ext cx="1768078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 dirty="0">
                <a:solidFill>
                  <a:srgbClr val="FF8000"/>
                </a:solidFill>
                <a:latin typeface="Comic Sans MS"/>
                <a:ea typeface="ＭＳ Ｐゴシック" charset="0"/>
                <a:cs typeface="Comic Sans MS"/>
              </a:rPr>
              <a:t>Offset from </a:t>
            </a:r>
            <a:r>
              <a:rPr lang="en-US" sz="1400" dirty="0" smtClean="0">
                <a:solidFill>
                  <a:srgbClr val="FF8000"/>
                </a:solidFill>
                <a:latin typeface="Comic Sans MS"/>
                <a:ea typeface="ＭＳ Ｐゴシック" charset="0"/>
                <a:cs typeface="Comic Sans MS"/>
              </a:rPr>
              <a:t>0 </a:t>
            </a:r>
            <a:r>
              <a:rPr lang="en-US" sz="1400" dirty="0">
                <a:solidFill>
                  <a:srgbClr val="FF8000"/>
                </a:solidFill>
                <a:latin typeface="Comic Sans MS"/>
                <a:ea typeface="ＭＳ Ｐゴシック" charset="0"/>
                <a:cs typeface="Comic Sans MS"/>
              </a:rPr>
              <a:t>due to asymmetry</a:t>
            </a: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H="1">
            <a:off x="2053828" y="2035969"/>
            <a:ext cx="517922" cy="1830586"/>
          </a:xfrm>
          <a:prstGeom prst="line">
            <a:avLst/>
          </a:prstGeom>
          <a:noFill/>
          <a:ln w="38100" cap="flat">
            <a:solidFill>
              <a:srgbClr val="FF8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/>
          <a:lstStyle/>
          <a:p>
            <a:fld id="{CA1D757B-A304-EF41-9347-EB72C806A059}" type="slidenum">
              <a:rPr lang="en-US"/>
              <a:pPr/>
              <a:t>32</a:t>
            </a:fld>
            <a:endParaRPr lang="en-US"/>
          </a:p>
        </p:txBody>
      </p:sp>
      <p:sp>
        <p:nvSpPr>
          <p:cNvPr id="18433" name="Rectangle 1"/>
          <p:cNvSpPr>
            <a:spLocks/>
          </p:cNvSpPr>
          <p:nvPr/>
        </p:nvSpPr>
        <p:spPr bwMode="auto">
          <a:xfrm>
            <a:off x="5464968" y="951012"/>
            <a:ext cx="3262471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See this more if we increase Q</a:t>
            </a:r>
            <a:r>
              <a:rPr lang="en-US" baseline="320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2</a:t>
            </a:r>
            <a:r>
              <a:rPr lang="en-US" baseline="-60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min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 from 1 to 4: </a:t>
            </a:r>
            <a:endParaRPr lang="en-US" dirty="0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</a:endParaRPr>
          </a:p>
          <a:p>
            <a:r>
              <a:rPr lang="en-US" dirty="0"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                 </a:t>
            </a:r>
            <a:r>
              <a:rPr lang="en-US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~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5% </a:t>
            </a:r>
            <a:r>
              <a:rPr lang="en-US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vs</a:t>
            </a:r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 15% for up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242" y="-267890"/>
            <a:ext cx="5527477" cy="427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723555"/>
            <a:ext cx="5049738" cy="390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8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/>
          <a:lstStyle/>
          <a:p>
            <a:fld id="{21790BC4-59EA-AA4F-A306-6A4E30A4DF11}" type="slidenum">
              <a:rPr lang="en-US"/>
              <a:pPr/>
              <a:t>33</a:t>
            </a:fld>
            <a:endParaRPr lang="en-US"/>
          </a:p>
        </p:txBody>
      </p:sp>
      <p:sp>
        <p:nvSpPr>
          <p:cNvPr id="19457" name="Rectangle 1"/>
          <p:cNvSpPr>
            <a:spLocks/>
          </p:cNvSpPr>
          <p:nvPr/>
        </p:nvSpPr>
        <p:spPr bwMode="auto">
          <a:xfrm>
            <a:off x="5027335" y="780058"/>
            <a:ext cx="3913465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Conversely, if Q</a:t>
            </a:r>
            <a:r>
              <a:rPr lang="en-US" sz="1400" baseline="320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2</a:t>
            </a:r>
            <a:r>
              <a:rPr lang="en-US" sz="1400" baseline="-60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min</a:t>
            </a:r>
            <a:r>
              <a:rPr lang="en-US" sz="14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 == 1 and </a:t>
            </a:r>
            <a:endParaRPr lang="en-US" sz="1400" dirty="0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increase </a:t>
            </a:r>
            <a:r>
              <a:rPr lang="en-US" sz="14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intrinsic </a:t>
            </a:r>
            <a:r>
              <a:rPr lang="en-US" sz="14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k</a:t>
            </a:r>
            <a:r>
              <a:rPr lang="en-US" sz="1400" baseline="-60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T</a:t>
            </a:r>
            <a:r>
              <a:rPr lang="en-US" sz="14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 width to 1, </a:t>
            </a:r>
            <a:endParaRPr lang="en-US" sz="1400" dirty="0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asymmetry </a:t>
            </a:r>
            <a:r>
              <a:rPr lang="en-US" sz="14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is less watered down: </a:t>
            </a:r>
            <a:endParaRPr lang="en-US" sz="1400" dirty="0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</a:endParaRPr>
          </a:p>
          <a:p>
            <a:r>
              <a:rPr lang="en-US" sz="1400" dirty="0"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sz="1400" dirty="0" smtClean="0">
                <a:latin typeface="Comic Sans MS"/>
                <a:ea typeface="ＭＳ Ｐゴシック" charset="0"/>
                <a:cs typeface="Comic Sans MS"/>
              </a:rPr>
              <a:t>                                       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30</a:t>
            </a:r>
            <a:r>
              <a:rPr lang="en-US" sz="14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</a:rPr>
              <a:t>% vs. 15% for u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60" y="-178594"/>
            <a:ext cx="5304234" cy="409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610" y="2696765"/>
            <a:ext cx="5304234" cy="409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16560" y="4265573"/>
            <a:ext cx="7460774" cy="1822687"/>
          </a:xfrm>
          <a:prstGeom prst="rect">
            <a:avLst/>
          </a:prstGeom>
          <a:solidFill>
            <a:schemeClr val="tx1">
              <a:lumMod val="50000"/>
            </a:schemeClr>
          </a:solidFill>
          <a:ln/>
          <a:effectLst>
            <a:glow rad="101600">
              <a:schemeClr val="tx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vert="horz" lIns="64291" tIns="32146" rIns="64291" bIns="32146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rgbClr val="CC66FF"/>
              </a:buClr>
              <a:buSzPct val="95000"/>
              <a:buFont typeface="Wingdings" charset="2"/>
              <a:buChar char="q"/>
              <a:defRPr kumimoji="0" sz="20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rgbClr val="CC66FF"/>
              </a:buClr>
              <a:buSzPct val="90000"/>
              <a:buFont typeface="Wingdings" charset="2"/>
              <a:buChar char="u"/>
              <a:defRPr kumimoji="0" sz="18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SzPct val="150000"/>
              <a:buFont typeface="Wingdings" charset="2"/>
              <a:buChar char="§"/>
              <a:defRPr kumimoji="0" sz="16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²"/>
              <a:defRPr kumimoji="0" sz="14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ü"/>
              <a:defRPr kumimoji="0" sz="12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charset="2"/>
              <a:buNone/>
            </a:pPr>
            <a:r>
              <a:rPr lang="en-US" sz="1600" smtClean="0">
                <a:solidFill>
                  <a:srgbClr val="FF66FF"/>
                </a:solidFill>
              </a:rPr>
              <a:t>So …</a:t>
            </a:r>
          </a:p>
          <a:p>
            <a:pPr marL="0" indent="0">
              <a:spcBef>
                <a:spcPts val="0"/>
              </a:spcBef>
            </a:pPr>
            <a:r>
              <a:rPr lang="en-US" sz="1400" smtClean="0"/>
              <a:t> 100% asymmetry in up quarks is significantly reduced in scattered </a:t>
            </a:r>
          </a:p>
          <a:p>
            <a:pPr marL="0" indent="0">
              <a:spcBef>
                <a:spcPts val="0"/>
              </a:spcBef>
              <a:buFont typeface="Wingdings" charset="2"/>
              <a:buNone/>
            </a:pPr>
            <a:r>
              <a:rPr lang="en-US" sz="1400" smtClean="0"/>
              <a:t>   q once account for high-p</a:t>
            </a:r>
            <a:r>
              <a:rPr lang="en-US" sz="1400" baseline="-6000" smtClean="0"/>
              <a:t>T</a:t>
            </a:r>
            <a:r>
              <a:rPr lang="en-US" sz="1400" smtClean="0"/>
              <a:t> hard interaction</a:t>
            </a:r>
          </a:p>
          <a:p>
            <a:pPr marL="0" indent="0">
              <a:spcBef>
                <a:spcPts val="0"/>
              </a:spcBef>
            </a:pPr>
            <a:r>
              <a:rPr lang="en-US" sz="1400" smtClean="0"/>
              <a:t> Final asymmetry even smaller due to</a:t>
            </a:r>
          </a:p>
          <a:p>
            <a:pPr marL="256032" lvl="2" indent="0">
              <a:spcBef>
                <a:spcPts val="0"/>
              </a:spcBef>
            </a:pPr>
            <a:r>
              <a:rPr lang="en-US" sz="1200" smtClean="0"/>
              <a:t> Opposite signs of u and d partially cancel</a:t>
            </a:r>
          </a:p>
          <a:p>
            <a:pPr marL="256032" lvl="2" indent="0">
              <a:spcBef>
                <a:spcPts val="0"/>
              </a:spcBef>
            </a:pPr>
            <a:r>
              <a:rPr lang="en-US" sz="1200" smtClean="0"/>
              <a:t> Gluons, with no asymmetry</a:t>
            </a:r>
          </a:p>
          <a:p>
            <a:pPr marL="256032" lvl="2" indent="0">
              <a:spcBef>
                <a:spcPts val="0"/>
              </a:spcBef>
            </a:pPr>
            <a:r>
              <a:rPr lang="en-US" sz="1200" smtClean="0"/>
              <a:t> Fragmentation further washes out partonic asymmetry</a:t>
            </a:r>
          </a:p>
          <a:p>
            <a:pPr marL="0" indent="0">
              <a:spcBef>
                <a:spcPts val="0"/>
              </a:spcBef>
            </a:pPr>
            <a:r>
              <a:rPr lang="en-US" sz="1600" smtClean="0"/>
              <a:t> </a:t>
            </a:r>
            <a:r>
              <a:rPr lang="en-US" sz="1400" smtClean="0"/>
              <a:t>RESULT: Sivers small, at least in the kinematics Tom has looked at here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409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to analyze 200/500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</a:t>
            </a:r>
            <a:r>
              <a:rPr lang="en-US" baseline="30000" dirty="0" err="1" smtClean="0"/>
              <a:t>↑</a:t>
            </a:r>
            <a:r>
              <a:rPr lang="en-US" dirty="0" err="1" smtClean="0"/>
              <a:t>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0300" y="982990"/>
            <a:ext cx="1575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SIVERS</a:t>
            </a:r>
            <a:endParaRPr lang="en-US" sz="28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6329" y="957590"/>
            <a:ext cx="3954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66FF"/>
                </a:solidFill>
                <a:latin typeface="Comic Sans MS"/>
                <a:cs typeface="Comic Sans MS"/>
              </a:rPr>
              <a:t>Transversity</a:t>
            </a:r>
            <a:r>
              <a:rPr lang="en-US" sz="2800" b="1" dirty="0" smtClean="0">
                <a:solidFill>
                  <a:srgbClr val="FF66FF"/>
                </a:solidFill>
                <a:latin typeface="Comic Sans MS"/>
                <a:cs typeface="Comic Sans MS"/>
              </a:rPr>
              <a:t> x Collins</a:t>
            </a:r>
            <a:endParaRPr lang="en-US" sz="2800" b="1" dirty="0">
              <a:solidFill>
                <a:srgbClr val="FF66FF"/>
              </a:solidFill>
              <a:latin typeface="Comic Sans MS"/>
              <a:cs typeface="Comic Sans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03200" y="1506210"/>
            <a:ext cx="8724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81500" y="957590"/>
            <a:ext cx="0" cy="41732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2600" y="1899920"/>
            <a:ext cx="38010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 for jets in FMS</a:t>
            </a: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endParaRPr lang="en-US" b="1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b="1" dirty="0">
                <a:latin typeface="Comic Sans MS"/>
                <a:cs typeface="Comic Sans MS"/>
              </a:rPr>
              <a:t>A</a:t>
            </a:r>
            <a:r>
              <a:rPr lang="en-US" b="1" baseline="-25000" dirty="0">
                <a:latin typeface="Comic Sans MS"/>
                <a:cs typeface="Comic Sans MS"/>
              </a:rPr>
              <a:t>N</a:t>
            </a:r>
            <a:r>
              <a:rPr lang="en-US" b="1" dirty="0">
                <a:latin typeface="Comic Sans MS"/>
                <a:cs typeface="Comic Sans MS"/>
              </a:rPr>
              <a:t> for </a:t>
            </a:r>
            <a:r>
              <a:rPr lang="en-US" b="1" dirty="0" smtClean="0">
                <a:latin typeface="Comic Sans MS"/>
                <a:cs typeface="Comic Sans MS"/>
              </a:rPr>
              <a:t>direct photons </a:t>
            </a:r>
            <a:r>
              <a:rPr lang="en-US" b="1" dirty="0">
                <a:latin typeface="Comic Sans MS"/>
                <a:cs typeface="Comic Sans MS"/>
              </a:rPr>
              <a:t>in FMS</a:t>
            </a: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endParaRPr lang="en-US" b="1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b="1" dirty="0">
                <a:latin typeface="Comic Sans MS"/>
                <a:cs typeface="Comic Sans MS"/>
              </a:rPr>
              <a:t>A</a:t>
            </a:r>
            <a:r>
              <a:rPr lang="en-US" b="1" baseline="-25000" dirty="0">
                <a:latin typeface="Comic Sans MS"/>
                <a:cs typeface="Comic Sans MS"/>
              </a:rPr>
              <a:t>N</a:t>
            </a:r>
            <a:r>
              <a:rPr lang="en-US" b="1" dirty="0">
                <a:latin typeface="Comic Sans MS"/>
                <a:cs typeface="Comic Sans MS"/>
              </a:rPr>
              <a:t> for </a:t>
            </a:r>
            <a:r>
              <a:rPr lang="en-US" b="1" dirty="0" smtClean="0">
                <a:latin typeface="Comic Sans MS"/>
                <a:cs typeface="Comic Sans MS"/>
              </a:rPr>
              <a:t>J/</a:t>
            </a:r>
            <a:r>
              <a:rPr lang="en-US" b="1" dirty="0" err="1" smtClean="0">
                <a:latin typeface="Comic Sans MS"/>
                <a:cs typeface="Comic Sans MS"/>
              </a:rPr>
              <a:t>ψ</a:t>
            </a:r>
            <a:r>
              <a:rPr lang="en-US" b="1" dirty="0" smtClean="0">
                <a:latin typeface="Comic Sans MS"/>
                <a:cs typeface="Comic Sans MS"/>
              </a:rPr>
              <a:t> do we see </a:t>
            </a:r>
          </a:p>
          <a:p>
            <a:pPr>
              <a:buClr>
                <a:srgbClr val="FF00FF"/>
              </a:buClr>
            </a:pPr>
            <a:r>
              <a:rPr lang="en-US" b="1" dirty="0" smtClean="0">
                <a:latin typeface="Comic Sans MS"/>
                <a:cs typeface="Comic Sans MS"/>
              </a:rPr>
              <a:t>       the same as PHENIX</a:t>
            </a:r>
          </a:p>
          <a:p>
            <a:pPr>
              <a:buClr>
                <a:srgbClr val="FF00FF"/>
              </a:buClr>
            </a:pP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b="1" dirty="0">
                <a:latin typeface="Comic Sans MS"/>
                <a:cs typeface="Comic Sans MS"/>
              </a:rPr>
              <a:t>A</a:t>
            </a:r>
            <a:r>
              <a:rPr lang="en-US" b="1" baseline="-25000" dirty="0">
                <a:latin typeface="Comic Sans MS"/>
                <a:cs typeface="Comic Sans MS"/>
              </a:rPr>
              <a:t>N </a:t>
            </a:r>
            <a:r>
              <a:rPr lang="en-US" b="1" dirty="0">
                <a:latin typeface="Comic Sans MS"/>
                <a:cs typeface="Comic Sans MS"/>
              </a:rPr>
              <a:t>for heavy </a:t>
            </a:r>
            <a:r>
              <a:rPr lang="en-US" b="1" dirty="0" err="1">
                <a:latin typeface="Comic Sans MS"/>
                <a:cs typeface="Comic Sans MS"/>
              </a:rPr>
              <a:t>flavour</a:t>
            </a:r>
            <a:r>
              <a:rPr lang="en-US" b="1" dirty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  <a:sym typeface="Wingdings"/>
              </a:rPr>
              <a:t> 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gluon</a:t>
            </a:r>
            <a:endParaRPr lang="en-US" b="1" dirty="0" smtClean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1040" y="1950720"/>
            <a:ext cx="455765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+/-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0</a:t>
            </a:r>
            <a:r>
              <a:rPr lang="en-US" b="1" dirty="0" smtClean="0">
                <a:latin typeface="Comic Sans MS"/>
                <a:cs typeface="Comic Sans MS"/>
              </a:rPr>
              <a:t> azimuthal distribution in jets</a:t>
            </a:r>
          </a:p>
          <a:p>
            <a:pPr>
              <a:buClr>
                <a:srgbClr val="FF00FF"/>
              </a:buClr>
            </a:pPr>
            <a:r>
              <a:rPr lang="en-US" b="1" dirty="0" smtClean="0">
                <a:latin typeface="Comic Sans MS"/>
                <a:cs typeface="Comic Sans MS"/>
              </a:rPr>
              <a:t>   mid to forward rapidity</a:t>
            </a:r>
          </a:p>
          <a:p>
            <a:pPr>
              <a:buClr>
                <a:srgbClr val="FF00FF"/>
              </a:buClr>
            </a:pPr>
            <a:r>
              <a:rPr lang="en-US" b="1" dirty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 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 see Alan’s talk in April @ Spin PWG</a:t>
            </a:r>
            <a:endParaRPr lang="en-US" b="1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Interference fragmentation function</a:t>
            </a:r>
          </a:p>
          <a:p>
            <a:pPr>
              <a:buClr>
                <a:srgbClr val="FF00FF"/>
              </a:buClr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    mid to forward rapidity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2335" y="4381500"/>
            <a:ext cx="598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mic Sans MS"/>
                <a:cs typeface="Comic Sans MS"/>
              </a:rPr>
              <a:t>A</a:t>
            </a:r>
            <a:r>
              <a:rPr lang="en-US" b="1" baseline="-25000" dirty="0">
                <a:latin typeface="Comic Sans MS"/>
                <a:cs typeface="Comic Sans MS"/>
              </a:rPr>
              <a:t>N</a:t>
            </a:r>
            <a:r>
              <a:rPr lang="en-US" b="1" dirty="0">
                <a:latin typeface="Comic Sans MS"/>
                <a:cs typeface="Comic Sans MS"/>
              </a:rPr>
              <a:t> for 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0</a:t>
            </a:r>
            <a:r>
              <a:rPr lang="en-US" b="1" dirty="0" smtClean="0">
                <a:latin typeface="Comic Sans MS"/>
                <a:cs typeface="Comic Sans MS"/>
              </a:rPr>
              <a:t> and </a:t>
            </a:r>
            <a:r>
              <a:rPr lang="en-US" b="1" dirty="0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</a:rPr>
              <a:t>in </a:t>
            </a:r>
            <a:r>
              <a:rPr lang="en-US" b="1" dirty="0" smtClean="0">
                <a:latin typeface="Comic Sans MS"/>
                <a:cs typeface="Comic Sans MS"/>
              </a:rPr>
              <a:t>FMS with increased </a:t>
            </a:r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t</a:t>
            </a:r>
            <a:r>
              <a:rPr lang="en-US" b="1" dirty="0" smtClean="0">
                <a:latin typeface="Comic Sans MS"/>
                <a:cs typeface="Comic Sans MS"/>
              </a:rPr>
              <a:t> coverage</a:t>
            </a:r>
            <a:endParaRPr lang="en-US" b="1" dirty="0">
              <a:latin typeface="Comic Sans MS"/>
              <a:cs typeface="Comic Sans M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1130300" y="5162590"/>
            <a:ext cx="733425" cy="3720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CC66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64910" y="5140894"/>
            <a:ext cx="54718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/>
                <a:cs typeface="Comic Sans MS"/>
              </a:rPr>
              <a:t>Combined with 2011 transverse 500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r>
              <a:rPr lang="en-US" b="1" dirty="0" smtClean="0">
                <a:latin typeface="Comic Sans MS"/>
                <a:cs typeface="Comic Sans MS"/>
              </a:rPr>
              <a:t> data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and 2012 </a:t>
            </a:r>
            <a:r>
              <a:rPr lang="en-US" b="1" dirty="0">
                <a:latin typeface="Comic Sans MS"/>
                <a:cs typeface="Comic Sans MS"/>
              </a:rPr>
              <a:t>transverse </a:t>
            </a:r>
            <a:r>
              <a:rPr lang="en-US" b="1" dirty="0" smtClean="0">
                <a:latin typeface="Comic Sans MS"/>
                <a:cs typeface="Comic Sans MS"/>
              </a:rPr>
              <a:t>200 </a:t>
            </a:r>
            <a:r>
              <a:rPr lang="en-US" b="1" dirty="0" err="1">
                <a:latin typeface="Comic Sans MS"/>
                <a:cs typeface="Comic Sans MS"/>
              </a:rPr>
              <a:t>GeV</a:t>
            </a:r>
            <a:r>
              <a:rPr lang="en-US" b="1" dirty="0">
                <a:latin typeface="Comic Sans MS"/>
                <a:cs typeface="Comic Sans MS"/>
              </a:rPr>
              <a:t> data</a:t>
            </a:r>
            <a:endParaRPr lang="en-US" b="1" dirty="0" smtClean="0">
              <a:latin typeface="Comic Sans MS"/>
              <a:cs typeface="Comic Sans MS"/>
            </a:endParaRP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Powerful dataset to attack 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 mystery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and it will help us to optimize forward upgrade</a:t>
            </a:r>
            <a:endParaRPr lang="en-US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9587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632"/>
            <a:ext cx="9118600" cy="609264"/>
          </a:xfrm>
        </p:spPr>
        <p:txBody>
          <a:bodyPr/>
          <a:lstStyle/>
          <a:p>
            <a:r>
              <a:rPr lang="en-US" dirty="0" smtClean="0"/>
              <a:t>The famous sign change of the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355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F47-C6DD-A04E-B29D-1DE275AF3522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2861365" y="1087572"/>
            <a:ext cx="4038300" cy="2473325"/>
            <a:chOff x="1438711" y="4059469"/>
            <a:chExt cx="4038421" cy="2473008"/>
          </a:xfrm>
        </p:grpSpPr>
        <p:sp>
          <p:nvSpPr>
            <p:cNvPr id="23582" name="TextBox 16"/>
            <p:cNvSpPr txBox="1">
              <a:spLocks noChangeArrowheads="1"/>
            </p:cNvSpPr>
            <p:nvPr/>
          </p:nvSpPr>
          <p:spPr bwMode="auto">
            <a:xfrm>
              <a:off x="3806631" y="6147349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</a:p>
          </p:txBody>
        </p:sp>
        <p:sp>
          <p:nvSpPr>
            <p:cNvPr id="23583" name="TextBox 17"/>
            <p:cNvSpPr txBox="1">
              <a:spLocks noChangeArrowheads="1"/>
            </p:cNvSpPr>
            <p:nvPr/>
          </p:nvSpPr>
          <p:spPr bwMode="auto">
            <a:xfrm>
              <a:off x="1438711" y="6144055"/>
              <a:ext cx="684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Mathematica1" charset="0"/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  <a:sym typeface="Mathematica1" charset="0"/>
                </a:rPr>
                <a:t>QCD</a:t>
              </a:r>
              <a:endParaRPr lang="en-US" b="1" baseline="-2500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584" name="TextBox 52"/>
            <p:cNvSpPr txBox="1">
              <a:spLocks noChangeArrowheads="1"/>
            </p:cNvSpPr>
            <p:nvPr/>
          </p:nvSpPr>
          <p:spPr bwMode="auto">
            <a:xfrm>
              <a:off x="2595403" y="6149881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585" name="TextBox 20"/>
            <p:cNvSpPr txBox="1">
              <a:spLocks noChangeArrowheads="1"/>
            </p:cNvSpPr>
            <p:nvPr/>
          </p:nvSpPr>
          <p:spPr bwMode="auto">
            <a:xfrm>
              <a:off x="3289106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&lt;&lt;</a:t>
              </a:r>
            </a:p>
          </p:txBody>
        </p:sp>
        <p:sp>
          <p:nvSpPr>
            <p:cNvPr id="23586" name="TextBox 21"/>
            <p:cNvSpPr txBox="1">
              <a:spLocks noChangeArrowheads="1"/>
            </p:cNvSpPr>
            <p:nvPr/>
          </p:nvSpPr>
          <p:spPr bwMode="auto">
            <a:xfrm>
              <a:off x="2238220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&lt;&lt;</a:t>
              </a:r>
            </a:p>
          </p:txBody>
        </p:sp>
        <p:grpSp>
          <p:nvGrpSpPr>
            <p:cNvPr id="4" name="Group 55"/>
            <p:cNvGrpSpPr>
              <a:grpSpLocks noChangeAspect="1"/>
            </p:cNvGrpSpPr>
            <p:nvPr/>
          </p:nvGrpSpPr>
          <p:grpSpPr bwMode="auto">
            <a:xfrm>
              <a:off x="1640646" y="4059469"/>
              <a:ext cx="3064192" cy="2240280"/>
              <a:chOff x="2055813" y="1905000"/>
              <a:chExt cx="5106987" cy="3733800"/>
            </a:xfrm>
          </p:grpSpPr>
          <p:sp>
            <p:nvSpPr>
              <p:cNvPr id="57" name="Rectangle 56"/>
              <p:cNvSpPr/>
              <p:nvPr/>
            </p:nvSpPr>
            <p:spPr bwMode="auto">
              <a:xfrm>
                <a:off x="3429000" y="2133600"/>
                <a:ext cx="3200400" cy="3200400"/>
              </a:xfrm>
              <a:prstGeom prst="rect">
                <a:avLst/>
              </a:prstGeom>
              <a:gradFill flip="none" rotWithShape="1">
                <a:gsLst>
                  <a:gs pos="0">
                    <a:srgbClr val="CCFFCC"/>
                  </a:gs>
                  <a:gs pos="100000">
                    <a:srgbClr val="CCFFCC"/>
                  </a:gs>
                  <a:gs pos="50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ea typeface="Arial" pitchFamily="28" charset="0"/>
                  <a:cs typeface="Arial" pitchFamily="28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2057400" y="2133600"/>
                <a:ext cx="3124200" cy="3200400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tx2"/>
                  </a:gs>
                  <a:gs pos="0">
                    <a:schemeClr val="tx2"/>
                  </a:gs>
                  <a:gs pos="50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F9F9F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3429000" y="2057400"/>
                <a:ext cx="1752600" cy="3352800"/>
              </a:xfrm>
              <a:prstGeom prst="rect">
                <a:avLst/>
              </a:prstGeom>
              <a:gradFill flip="none" rotWithShape="1">
                <a:gsLst>
                  <a:gs pos="0">
                    <a:schemeClr val="tx2"/>
                  </a:gs>
                  <a:gs pos="100000">
                    <a:srgbClr val="CC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C4C4FB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23598" name="Straight Arrow Connector 6"/>
              <p:cNvCxnSpPr>
                <a:cxnSpLocks noChangeShapeType="1"/>
              </p:cNvCxnSpPr>
              <p:nvPr/>
            </p:nvCxnSpPr>
            <p:spPr bwMode="auto">
              <a:xfrm>
                <a:off x="2057400" y="5334000"/>
                <a:ext cx="5105400" cy="1588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3599" name="Straight Arrow Connector 6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41313" y="3619500"/>
                <a:ext cx="3430588" cy="1587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3600" name="Freeform 61"/>
              <p:cNvSpPr>
                <a:spLocks noChangeArrowheads="1"/>
              </p:cNvSpPr>
              <p:nvPr/>
            </p:nvSpPr>
            <p:spPr bwMode="auto">
              <a:xfrm>
                <a:off x="2387600" y="2355850"/>
                <a:ext cx="4135438" cy="2598738"/>
              </a:xfrm>
              <a:custGeom>
                <a:avLst/>
                <a:gdLst>
                  <a:gd name="T0" fmla="*/ 0 w 4135272"/>
                  <a:gd name="T1" fmla="*/ 2557777 h 2597623"/>
                  <a:gd name="T2" fmla="*/ 955381 w 4135272"/>
                  <a:gd name="T3" fmla="*/ 113780 h 2597623"/>
                  <a:gd name="T4" fmla="*/ 2306565 w 4135272"/>
                  <a:gd name="T5" fmla="*/ 1875097 h 2597623"/>
                  <a:gd name="T6" fmla="*/ 4135438 w 4135272"/>
                  <a:gd name="T7" fmla="*/ 2598738 h 2597623"/>
                  <a:gd name="T8" fmla="*/ 4135438 w 4135272"/>
                  <a:gd name="T9" fmla="*/ 2598738 h 2597623"/>
                  <a:gd name="T10" fmla="*/ 4135438 w 4135272"/>
                  <a:gd name="T11" fmla="*/ 2598738 h 25976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35272"/>
                  <a:gd name="T19" fmla="*/ 0 h 2597623"/>
                  <a:gd name="T20" fmla="*/ 4135272 w 4135272"/>
                  <a:gd name="T21" fmla="*/ 2597623 h 25976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35272" h="2597623">
                    <a:moveTo>
                      <a:pt x="0" y="2556680"/>
                    </a:moveTo>
                    <a:cubicBezTo>
                      <a:pt x="285465" y="1392071"/>
                      <a:pt x="570931" y="227462"/>
                      <a:pt x="955343" y="113731"/>
                    </a:cubicBezTo>
                    <a:cubicBezTo>
                      <a:pt x="1339755" y="0"/>
                      <a:pt x="1776484" y="1460310"/>
                      <a:pt x="2306472" y="1874292"/>
                    </a:cubicBezTo>
                    <a:cubicBezTo>
                      <a:pt x="2836460" y="2288274"/>
                      <a:pt x="4135272" y="2597623"/>
                      <a:pt x="4135272" y="2597623"/>
                    </a:cubicBezTo>
                  </a:path>
                </a:pathLst>
              </a:custGeom>
              <a:solidFill>
                <a:srgbClr val="E6E6E6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  <p:cxnSp>
            <p:nvCxnSpPr>
              <p:cNvPr id="23601" name="Straight Connector 62"/>
              <p:cNvCxnSpPr>
                <a:cxnSpLocks noChangeShapeType="1"/>
              </p:cNvCxnSpPr>
              <p:nvPr/>
            </p:nvCxnSpPr>
            <p:spPr bwMode="auto">
              <a:xfrm rot="5400000">
                <a:off x="1601787" y="3808413"/>
                <a:ext cx="3656013" cy="158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  <p:cxnSp>
            <p:nvCxnSpPr>
              <p:cNvPr id="23602" name="Straight Connector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3314700" y="3771900"/>
                <a:ext cx="373380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</p:grpSp>
        <p:sp>
          <p:nvSpPr>
            <p:cNvPr id="23588" name="TextBox 64"/>
            <p:cNvSpPr txBox="1">
              <a:spLocks noChangeArrowheads="1"/>
            </p:cNvSpPr>
            <p:nvPr/>
          </p:nvSpPr>
          <p:spPr bwMode="auto">
            <a:xfrm>
              <a:off x="4634884" y="5939823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894999" y="1494233"/>
            <a:ext cx="1268166" cy="954107"/>
          </a:xfrm>
          <a:prstGeom prst="rect">
            <a:avLst/>
          </a:prstGeom>
          <a:noFill/>
          <a:ln w="12700">
            <a:solidFill>
              <a:srgbClr val="CCFFCC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ea typeface="+mn-ea"/>
                <a:cs typeface="Comic Sans MS"/>
              </a:rPr>
              <a:t>Collinear/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ea typeface="+mn-ea"/>
                <a:cs typeface="Comic Sans MS"/>
              </a:rPr>
              <a:t>twist-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Q,Q</a:t>
            </a:r>
            <a:r>
              <a:rPr lang="en-US" sz="1400" b="1" baseline="-25000" dirty="0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&gt;&gt;</a:t>
            </a:r>
            <a:r>
              <a:rPr lang="en-US" sz="1400" b="1" dirty="0" smtClean="0">
                <a:latin typeface="Symbol" charset="2"/>
                <a:ea typeface="+mn-ea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ea typeface="+mn-ea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~Q</a:t>
            </a:r>
            <a:endParaRPr lang="en-US" sz="1400" b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560483" y="1358313"/>
            <a:ext cx="1409481" cy="1169551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Transverse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momentum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dependent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Q&gt;&gt;Q</a:t>
            </a:r>
            <a:r>
              <a:rPr lang="en-US" sz="1400" b="1" baseline="-25000" dirty="0" smtClean="0"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cs typeface="Comic Sans MS"/>
              </a:rPr>
              <a:t>&gt;=</a:t>
            </a:r>
            <a:r>
              <a:rPr lang="en-US" sz="1400" b="1" dirty="0" smtClean="0"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Q&gt;&gt;</a:t>
            </a:r>
            <a:r>
              <a:rPr lang="en-US" sz="1400" b="1" dirty="0" err="1" smtClean="0"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cs typeface="Comic Sans MS"/>
              </a:rPr>
              <a:t>T</a:t>
            </a:r>
            <a:endParaRPr lang="en-US" sz="14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49320" y="585715"/>
            <a:ext cx="1697901" cy="523220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CCFFCC"/>
                </a:solidFill>
                <a:latin typeface="Comic Sans MS"/>
                <a:ea typeface="+mn-ea"/>
                <a:cs typeface="Comic Sans MS"/>
              </a:rPr>
              <a:t>Intermediate Q</a:t>
            </a:r>
            <a:r>
              <a:rPr lang="en-US" sz="1400" b="1" baseline="-25000" dirty="0" smtClean="0">
                <a:solidFill>
                  <a:srgbClr val="CCFFCC"/>
                </a:solidFill>
                <a:latin typeface="Comic Sans MS"/>
                <a:ea typeface="+mn-ea"/>
                <a:cs typeface="Comic Sans MS"/>
              </a:rPr>
              <a:t>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Q&gt;&gt;Q</a:t>
            </a:r>
            <a:r>
              <a:rPr lang="en-US" sz="1400" b="1" baseline="-25000" dirty="0" smtClean="0">
                <a:solidFill>
                  <a:srgbClr val="CCFFCC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/</a:t>
            </a:r>
            <a:r>
              <a:rPr lang="en-US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&gt;&gt;</a:t>
            </a:r>
            <a:r>
              <a:rPr lang="en-US" sz="1400" b="1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solidFill>
                  <a:srgbClr val="CCFFCC"/>
                </a:solidFill>
                <a:latin typeface="Comic Sans MS"/>
                <a:cs typeface="Comic Sans MS"/>
              </a:rPr>
              <a:t>QCD</a:t>
            </a: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643" y="1494233"/>
            <a:ext cx="1153728" cy="1572597"/>
          </a:xfrm>
          <a:prstGeom prst="rect">
            <a:avLst/>
          </a:prstGeom>
          <a:solidFill>
            <a:srgbClr val="FFF6D2"/>
          </a:solidFill>
        </p:spPr>
      </p:pic>
      <p:sp>
        <p:nvSpPr>
          <p:cNvPr id="28" name="TextBox 27"/>
          <p:cNvSpPr txBox="1"/>
          <p:nvPr/>
        </p:nvSpPr>
        <p:spPr>
          <a:xfrm>
            <a:off x="754183" y="2794449"/>
            <a:ext cx="870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Sivers</a:t>
            </a:r>
            <a:r>
              <a:rPr lang="en-US" sz="10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10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fct</a:t>
            </a:r>
            <a:r>
              <a:rPr lang="en-US" sz="10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.</a:t>
            </a:r>
            <a:endParaRPr lang="en-US" sz="1000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30"/>
          <p:cNvGrpSpPr/>
          <p:nvPr/>
        </p:nvGrpSpPr>
        <p:grpSpPr>
          <a:xfrm>
            <a:off x="7177495" y="1714908"/>
            <a:ext cx="1358239" cy="1306542"/>
            <a:chOff x="7177495" y="1579436"/>
            <a:chExt cx="1358239" cy="1306542"/>
          </a:xfrm>
        </p:grpSpPr>
        <p:pic>
          <p:nvPicPr>
            <p:cNvPr id="29" name="Bild 3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14307" y="1579436"/>
              <a:ext cx="812497" cy="966769"/>
            </a:xfrm>
            <a:prstGeom prst="rect">
              <a:avLst/>
            </a:prstGeom>
            <a:solidFill>
              <a:srgbClr val="FFF6D2"/>
            </a:solidFill>
          </p:spPr>
        </p:pic>
        <p:sp>
          <p:nvSpPr>
            <p:cNvPr id="30" name="Textfeld 41"/>
            <p:cNvSpPr txBox="1"/>
            <p:nvPr/>
          </p:nvSpPr>
          <p:spPr>
            <a:xfrm>
              <a:off x="7177495" y="2485868"/>
              <a:ext cx="1358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 smtClean="0">
                  <a:latin typeface="Comic Sans MS"/>
                  <a:cs typeface="Comic Sans MS"/>
                </a:rPr>
                <a:t>Efremov</a:t>
              </a:r>
              <a:r>
                <a:rPr lang="en-US" sz="1000" b="1" dirty="0" smtClean="0">
                  <a:latin typeface="Comic Sans MS"/>
                  <a:cs typeface="Comic Sans MS"/>
                </a:rPr>
                <a:t>,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Teryaev</a:t>
              </a:r>
              <a:r>
                <a:rPr lang="en-US" sz="1000" b="1" dirty="0" smtClean="0">
                  <a:latin typeface="Comic Sans MS"/>
                  <a:cs typeface="Comic Sans MS"/>
                </a:rPr>
                <a:t>;</a:t>
              </a:r>
            </a:p>
            <a:p>
              <a:pPr algn="ctr"/>
              <a:r>
                <a:rPr lang="en-US" sz="1000" b="1" dirty="0" err="1" smtClean="0">
                  <a:latin typeface="Comic Sans MS"/>
                  <a:cs typeface="Comic Sans MS"/>
                </a:rPr>
                <a:t>Qiu</a:t>
              </a:r>
              <a:r>
                <a:rPr lang="en-US" sz="1000" b="1" dirty="0" smtClean="0">
                  <a:latin typeface="Comic Sans MS"/>
                  <a:cs typeface="Comic Sans MS"/>
                </a:rPr>
                <a:t>,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Sterman</a:t>
              </a:r>
              <a:endParaRPr lang="en-US" sz="1000" b="1" dirty="0">
                <a:latin typeface="Comic Sans MS"/>
                <a:cs typeface="Comic Sans MS"/>
              </a:endParaRPr>
            </a:p>
          </p:txBody>
        </p:sp>
      </p:grp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328866" y="4287134"/>
            <a:ext cx="1955922" cy="646331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CC66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CC66FF"/>
                </a:solidFill>
                <a:latin typeface="Comic Sans MS"/>
                <a:cs typeface="Comic Sans MS"/>
              </a:rPr>
              <a:t>DIS: </a:t>
            </a:r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attractive</a:t>
            </a:r>
          </a:p>
          <a:p>
            <a:pPr algn="ctr" eaLnBrk="0" hangingPunct="0"/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FSI</a:t>
            </a:r>
            <a:endParaRPr lang="en-US" b="1" dirty="0">
              <a:solidFill>
                <a:srgbClr val="CC66FF"/>
              </a:solidFill>
              <a:latin typeface="Comic Sans MS"/>
              <a:cs typeface="Comic Sans MS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4991978" y="4348689"/>
            <a:ext cx="2171187" cy="584776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CC66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err="1">
                <a:solidFill>
                  <a:srgbClr val="CC66FF"/>
                </a:solidFill>
                <a:latin typeface="Comic Sans MS"/>
                <a:cs typeface="Comic Sans MS"/>
              </a:rPr>
              <a:t>Drell</a:t>
            </a:r>
            <a:r>
              <a:rPr lang="en-US" sz="1600" b="1" dirty="0">
                <a:solidFill>
                  <a:srgbClr val="CC66FF"/>
                </a:solidFill>
                <a:latin typeface="Comic Sans MS"/>
                <a:cs typeface="Comic Sans MS"/>
              </a:rPr>
              <a:t>-Yan: </a:t>
            </a:r>
            <a:r>
              <a:rPr lang="en-US" sz="16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repulsive</a:t>
            </a:r>
          </a:p>
          <a:p>
            <a:pPr algn="ctr" eaLnBrk="0" hangingPunct="0"/>
            <a:r>
              <a:rPr lang="en-US" sz="16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ISI</a:t>
            </a:r>
            <a:endParaRPr lang="en-US" sz="1600" b="1" dirty="0">
              <a:solidFill>
                <a:srgbClr val="CC66FF"/>
              </a:solidFill>
              <a:latin typeface="Comic Sans MS"/>
              <a:cs typeface="Comic Sans MS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822059" y="4250978"/>
            <a:ext cx="1000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CD1416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 smtClean="0">
                <a:solidFill>
                  <a:srgbClr val="0B9E08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 smtClean="0">
                <a:solidFill>
                  <a:srgbClr val="2130C9"/>
                </a:solidFill>
                <a:latin typeface="Comic Sans MS"/>
                <a:cs typeface="Comic Sans MS"/>
              </a:rPr>
              <a:t>D</a:t>
            </a:r>
            <a:r>
              <a:rPr lang="en-US" sz="2400" b="1" dirty="0">
                <a:solidFill>
                  <a:srgbClr val="CD1416"/>
                </a:solidFill>
                <a:latin typeface="Comic Sans MS"/>
                <a:cs typeface="Comic Sans MS"/>
              </a:rPr>
              <a:t>:</a:t>
            </a:r>
            <a:endParaRPr lang="en-US" sz="2400" b="1" dirty="0">
              <a:solidFill>
                <a:srgbClr val="E63F29"/>
              </a:solidFill>
              <a:latin typeface="Comic Sans MS"/>
              <a:cs typeface="Comic Sans MS"/>
            </a:endParaRPr>
          </a:p>
        </p:txBody>
      </p:sp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2773" y="4956781"/>
            <a:ext cx="5223510" cy="144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AutoShape 14"/>
          <p:cNvSpPr>
            <a:spLocks noChangeArrowheads="1"/>
          </p:cNvSpPr>
          <p:nvPr/>
        </p:nvSpPr>
        <p:spPr bwMode="auto">
          <a:xfrm>
            <a:off x="2328866" y="6435061"/>
            <a:ext cx="733425" cy="3720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CC66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74747" y="6437733"/>
            <a:ext cx="3790295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CC66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DIS</a:t>
            </a:r>
            <a:r>
              <a:rPr lang="en-US" b="1" dirty="0" smtClean="0">
                <a:latin typeface="Comic Sans MS"/>
                <a:cs typeface="Comic Sans MS"/>
              </a:rPr>
              <a:t> = </a:t>
            </a:r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-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DY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/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W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0338" y="3745563"/>
            <a:ext cx="832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FF"/>
                </a:solidFill>
                <a:latin typeface="Comic Sans MS"/>
                <a:cs typeface="Comic Sans MS"/>
              </a:rPr>
              <a:t>critical test for our understanding of </a:t>
            </a:r>
            <a:r>
              <a:rPr lang="en-US" b="1" dirty="0" err="1" smtClean="0">
                <a:solidFill>
                  <a:srgbClr val="FF66FF"/>
                </a:solidFill>
                <a:latin typeface="Comic Sans MS"/>
                <a:cs typeface="Comic Sans MS"/>
              </a:rPr>
              <a:t>TMD’s</a:t>
            </a:r>
            <a:r>
              <a:rPr lang="en-US" b="1" dirty="0" smtClean="0">
                <a:solidFill>
                  <a:srgbClr val="FF66FF"/>
                </a:solidFill>
                <a:latin typeface="Comic Sans MS"/>
                <a:cs typeface="Comic Sans MS"/>
              </a:rPr>
              <a:t> and TMD factorization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6" grpId="0" animBg="1"/>
      <p:bldP spid="37" grpId="0" animBg="1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10"/>
          <p:cNvSpPr txBox="1">
            <a:spLocks noChangeArrowheads="1"/>
          </p:cNvSpPr>
          <p:nvPr/>
        </p:nvSpPr>
        <p:spPr bwMode="auto">
          <a:xfrm>
            <a:off x="4508500" y="601663"/>
            <a:ext cx="4495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rgbClr val="CC66FF"/>
              </a:buClr>
            </a:pPr>
            <a:r>
              <a:rPr lang="en-US" sz="2000" b="1" dirty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Comments</a:t>
            </a:r>
            <a:r>
              <a:rPr lang="en-US" sz="2000" b="1" dirty="0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…</a:t>
            </a:r>
            <a:endParaRPr lang="en-US" sz="1600" b="1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>
                <a:latin typeface="Comic Sans MS" charset="0"/>
                <a:ea typeface="Comic Sans MS" charset="0"/>
                <a:cs typeface="Comic Sans MS" charset="0"/>
              </a:rPr>
              <a:t>  </a:t>
            </a:r>
            <a:r>
              <a:rPr lang="en-US" sz="1600" b="1" dirty="0" err="1">
                <a:latin typeface="Comic Sans MS" charset="0"/>
                <a:ea typeface="Comic Sans MS" charset="0"/>
                <a:cs typeface="Comic Sans MS" charset="0"/>
              </a:rPr>
              <a:t>partonic</a:t>
            </a:r>
            <a:r>
              <a:rPr lang="en-US" sz="1600" b="1" dirty="0">
                <a:latin typeface="Comic Sans MS" charset="0"/>
                <a:ea typeface="Comic Sans MS" charset="0"/>
                <a:cs typeface="Comic Sans MS" charset="0"/>
              </a:rPr>
              <a:t> luminosities increase with </a:t>
            </a:r>
            <a:r>
              <a:rPr lang="en-US" sz="1600" b="1" dirty="0" err="1"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s</a:t>
            </a:r>
            <a:r>
              <a:rPr lang="en-US" sz="1600" b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>
                <a:latin typeface="Comic Sans MS" charset="0"/>
                <a:ea typeface="Comic Sans MS" charset="0"/>
                <a:cs typeface="Comic Sans MS" charset="0"/>
              </a:rPr>
              <a:t>  net result is that DY grows with </a:t>
            </a:r>
            <a:r>
              <a:rPr lang="en-US" sz="1600" b="1" dirty="0" err="1"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s</a:t>
            </a:r>
            <a:endParaRPr lang="en-US" sz="1600" b="1" dirty="0">
              <a:latin typeface="Comic Sans MS" charset="0"/>
              <a:ea typeface="Comic Sans MS" charset="0"/>
              <a:cs typeface="Comic Sans MS" charset="0"/>
              <a:sym typeface="Symbol" charset="2"/>
            </a:endParaRPr>
          </a:p>
          <a:p>
            <a:pPr>
              <a:spcBef>
                <a:spcPct val="50000"/>
              </a:spcBef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  largest </a:t>
            </a:r>
            <a:r>
              <a:rPr lang="en-US" sz="1600" b="1" dirty="0" err="1"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s</a:t>
            </a:r>
            <a:r>
              <a:rPr lang="en-US" sz="1600" b="1" dirty="0"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 probes lowest </a:t>
            </a:r>
            <a:r>
              <a:rPr lang="en-US" sz="1600" b="1" dirty="0" err="1"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x</a:t>
            </a:r>
            <a:endParaRPr lang="en-US" sz="1600" b="1" dirty="0">
              <a:latin typeface="Comic Sans MS" charset="0"/>
              <a:ea typeface="Comic Sans MS" charset="0"/>
              <a:cs typeface="Comic Sans MS" charset="0"/>
              <a:sym typeface="Symbol" charset="2"/>
            </a:endParaRPr>
          </a:p>
          <a:p>
            <a:pPr>
              <a:spcBef>
                <a:spcPct val="50000"/>
              </a:spcBef>
              <a:buClr>
                <a:srgbClr val="CC66FF"/>
              </a:buClr>
            </a:pPr>
            <a:r>
              <a:rPr lang="en-US" sz="1600" b="1" dirty="0" err="1"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</a:t>
            </a:r>
            <a:r>
              <a:rPr lang="en-US" sz="1600" b="1" dirty="0"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  Consider large-</a:t>
            </a:r>
            <a:r>
              <a:rPr lang="en-US" sz="1600" b="1" dirty="0" err="1"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x</a:t>
            </a:r>
            <a:r>
              <a:rPr lang="en-US" sz="1600" b="1" baseline="-25000" dirty="0" err="1"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F</a:t>
            </a:r>
            <a:r>
              <a:rPr lang="en-US" sz="1600" b="1" dirty="0"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 DY at </a:t>
            </a:r>
            <a:r>
              <a:rPr lang="en-US" sz="1600" b="1" dirty="0" err="1"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s</a:t>
            </a:r>
            <a:r>
              <a:rPr lang="en-US" sz="1600" b="1" dirty="0"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=500 </a:t>
            </a:r>
            <a:r>
              <a:rPr lang="en-US" sz="1600" b="1" dirty="0" err="1">
                <a:latin typeface="Comic Sans MS" charset="0"/>
                <a:ea typeface="Comic Sans MS" charset="0"/>
                <a:cs typeface="Comic Sans MS" charset="0"/>
                <a:sym typeface="Symbol" charset="2"/>
              </a:rPr>
              <a:t>GeV</a:t>
            </a:r>
            <a:endParaRPr lang="en-US" sz="1600" b="1" dirty="0">
              <a:latin typeface="Comic Sans MS" charset="0"/>
              <a:ea typeface="Comic Sans MS" charset="0"/>
              <a:cs typeface="Comic Sans MS" charset="0"/>
              <a:sym typeface="Symbol" charset="2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0163"/>
            <a:ext cx="9118600" cy="6080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ea typeface="+mj-ea"/>
              </a:rPr>
              <a:t>Collision Energy Dependence of </a:t>
            </a:r>
            <a:r>
              <a:rPr lang="en-US" sz="2800" dirty="0" err="1">
                <a:ea typeface="+mj-ea"/>
              </a:rPr>
              <a:t>Drell</a:t>
            </a:r>
            <a:r>
              <a:rPr lang="en-US" sz="2800" dirty="0">
                <a:ea typeface="+mj-ea"/>
              </a:rPr>
              <a:t> Yan Production</a:t>
            </a:r>
          </a:p>
        </p:txBody>
      </p:sp>
      <p:sp>
        <p:nvSpPr>
          <p:cNvPr id="2560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479215-1D75-5D41-97A7-BCDC2649CD97}" type="slidenum">
              <a:rPr lang="en-US"/>
              <a:pPr/>
              <a:t>36</a:t>
            </a:fld>
            <a:endParaRPr lang="en-US"/>
          </a:p>
        </p:txBody>
      </p:sp>
      <p:graphicFrame>
        <p:nvGraphicFramePr>
          <p:cNvPr id="25602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4872038" y="858838"/>
          <a:ext cx="2455862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52" name="Equation" r:id="rId4" imgW="1917700" imgH="304800" progId="Equation.DSMT4">
                  <p:embed/>
                </p:oleObj>
              </mc:Choice>
              <mc:Fallback>
                <p:oleObj name="Equation" r:id="rId4" imgW="19177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038" y="858838"/>
                        <a:ext cx="2455862" cy="3905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8" name="Picture 5" descr="pldy"/>
          <p:cNvPicPr>
            <a:picLocks noChangeAspect="1" noChangeArrowheads="1"/>
          </p:cNvPicPr>
          <p:nvPr/>
        </p:nvPicPr>
        <p:blipFill>
          <a:blip r:embed="rId6"/>
          <a:srcRect l="1727" t="6894" r="8633" b="3447"/>
          <a:stretch>
            <a:fillRect/>
          </a:stretch>
        </p:blipFill>
        <p:spPr bwMode="auto">
          <a:xfrm>
            <a:off x="0" y="588963"/>
            <a:ext cx="4430713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948238" y="2725321"/>
          <a:ext cx="30734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53" name="Equation" r:id="rId7" imgW="3073400" imgH="952500" progId="Equation.DSMT4">
                  <p:embed/>
                </p:oleObj>
              </mc:Choice>
              <mc:Fallback>
                <p:oleObj name="Equation" r:id="rId7" imgW="3073400" imgH="952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8238" y="2725321"/>
                        <a:ext cx="3073400" cy="952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4508500" y="3327400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54" name="Equation" r:id="rId9" imgW="127000" imgH="203200" progId="Equation.DSMT4">
                  <p:embed/>
                </p:oleObj>
              </mc:Choice>
              <mc:Fallback>
                <p:oleObj name="Equation" r:id="rId9" imgW="127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3327400"/>
                        <a:ext cx="1270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9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Comic Sans MS" charset="0"/>
                <a:ea typeface="Comic Sans MS" charset="0"/>
                <a:cs typeface="Comic Sans MS" charset="0"/>
              </a:rPr>
              <a:t>E.C. Aschenauer             STAR Upgrade Meeting UCLA 2012</a:t>
            </a:r>
            <a:endParaRPr lang="en-US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93950" y="4021455"/>
            <a:ext cx="3182938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5524500" y="4037330"/>
            <a:ext cx="3619500" cy="2774950"/>
            <a:chOff x="520700" y="3126680"/>
            <a:chExt cx="3619500" cy="2774950"/>
          </a:xfrm>
        </p:grpSpPr>
        <p:pic>
          <p:nvPicPr>
            <p:cNvPr id="14" name="Picture 23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20700" y="3126680"/>
              <a:ext cx="3619500" cy="277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079500" y="5193287"/>
              <a:ext cx="2844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>
                  <a:solidFill>
                    <a:schemeClr val="bg1"/>
                  </a:solidFill>
                  <a:latin typeface="Comic Sans MS" charset="0"/>
                  <a:ea typeface="Comic Sans MS" charset="0"/>
                  <a:cs typeface="Comic Sans MS" charset="0"/>
                </a:rPr>
                <a:t>Kang &amp; Qiu PRD 81 (2010) 054020</a:t>
              </a:r>
            </a:p>
          </p:txBody>
        </p:sp>
      </p:grp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322343" y="5054600"/>
            <a:ext cx="265585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Prediction of</a:t>
            </a:r>
            <a:r>
              <a:rPr lang="en-US" b="1" dirty="0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r>
              <a:rPr lang="en-US" b="1" dirty="0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A</a:t>
            </a:r>
            <a:r>
              <a:rPr lang="en-US" b="1" baseline="-25000" dirty="0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N</a:t>
            </a:r>
            <a:r>
              <a:rPr lang="en-US" b="1" dirty="0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 using </a:t>
            </a:r>
            <a:r>
              <a:rPr lang="en-US" b="1" dirty="0" err="1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TMDs</a:t>
            </a:r>
            <a:r>
              <a:rPr lang="en-US" b="1" dirty="0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r>
              <a:rPr lang="en-US" b="1" dirty="0" err="1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Sivers</a:t>
            </a:r>
            <a:r>
              <a:rPr lang="en-US" b="1" dirty="0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 dirty="0" err="1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fct</a:t>
            </a:r>
            <a:r>
              <a:rPr lang="en-US" b="1" dirty="0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r>
              <a:rPr lang="en-US" b="1" dirty="0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based on fit to </a:t>
            </a:r>
            <a:br>
              <a:rPr lang="en-US" b="1" dirty="0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b="1" dirty="0" smtClean="0">
                <a:solidFill>
                  <a:srgbClr val="CC66FF"/>
                </a:solidFill>
                <a:latin typeface="Comic Sans MS" charset="0"/>
                <a:ea typeface="Comic Sans MS" charset="0"/>
                <a:cs typeface="Comic Sans MS" charset="0"/>
              </a:rPr>
              <a:t>HERMES &amp; COMPASS </a:t>
            </a:r>
            <a:endParaRPr lang="en-US" b="1" dirty="0">
              <a:solidFill>
                <a:srgbClr val="CC66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4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polarized DY caveat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278" y="699537"/>
            <a:ext cx="8712522" cy="8244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Caveat: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evolution of TMDs</a:t>
            </a:r>
          </a:p>
          <a:p>
            <a:pPr lvl="1"/>
            <a:r>
              <a:rPr lang="en-US" dirty="0" smtClean="0">
                <a:solidFill>
                  <a:srgbClr val="CC66FF"/>
                </a:solidFill>
              </a:rPr>
              <a:t>First results </a:t>
            </a:r>
            <a:r>
              <a:rPr lang="en-US" dirty="0" smtClean="0"/>
              <a:t>from evolution workshop at </a:t>
            </a:r>
            <a:r>
              <a:rPr lang="en-US" dirty="0" err="1" smtClean="0"/>
              <a:t>Jlab</a:t>
            </a:r>
            <a:endParaRPr lang="en-US" dirty="0" smtClean="0"/>
          </a:p>
          <a:p>
            <a:pPr marL="454914" lvl="1" indent="0">
              <a:buNone/>
            </a:pPr>
            <a:r>
              <a:rPr lang="en-US" dirty="0"/>
              <a:t>http://</a:t>
            </a:r>
            <a:r>
              <a:rPr lang="en-US" dirty="0" err="1"/>
              <a:t>www.jlab.org</a:t>
            </a:r>
            <a:r>
              <a:rPr lang="en-US" dirty="0"/>
              <a:t>/conferences/qcd2012/</a:t>
            </a:r>
            <a:r>
              <a:rPr lang="en-US" dirty="0" err="1"/>
              <a:t>program.html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780" y="1595120"/>
            <a:ext cx="6769100" cy="5122348"/>
          </a:xfrm>
          <a:prstGeom prst="rect">
            <a:avLst/>
          </a:prstGeom>
        </p:spPr>
      </p:pic>
      <p:sp>
        <p:nvSpPr>
          <p:cNvPr id="7" name="Textfeld 20"/>
          <p:cNvSpPr txBox="1"/>
          <p:nvPr/>
        </p:nvSpPr>
        <p:spPr>
          <a:xfrm rot="20400000">
            <a:off x="2267040" y="3201214"/>
            <a:ext cx="4324171" cy="9233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smtClean="0">
                <a:latin typeface="Comic Sans MS"/>
                <a:cs typeface="Comic Sans MS"/>
              </a:rPr>
              <a:t>Need to see how things develop but if this effect remains 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baseline="30000" dirty="0" smtClean="0">
                <a:latin typeface="Comic Sans MS"/>
                <a:cs typeface="Comic Sans MS"/>
              </a:rPr>
              <a:t>DY</a:t>
            </a:r>
            <a:r>
              <a:rPr lang="en-US" b="1" dirty="0" smtClean="0">
                <a:latin typeface="Comic Sans MS"/>
                <a:cs typeface="Comic Sans MS"/>
              </a:rPr>
              <a:t> is immeasurable</a:t>
            </a:r>
            <a:endParaRPr lang="en-US" sz="20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4822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3131" y="3046175"/>
            <a:ext cx="29766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W-asymmetry can be 4 times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larger than lepton one</a:t>
            </a:r>
            <a:endParaRPr lang="en-US" sz="1600" dirty="0">
              <a:latin typeface="Comic Sans MS"/>
              <a:cs typeface="Comic Sans M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068419" y="3494985"/>
            <a:ext cx="765102" cy="1748"/>
          </a:xfrm>
          <a:prstGeom prst="straightConnector1">
            <a:avLst/>
          </a:prstGeom>
          <a:ln>
            <a:solidFill>
              <a:srgbClr val="CC66FF"/>
            </a:solidFill>
            <a:tailEnd type="arrow"/>
          </a:ln>
          <a:effectLst>
            <a:glow rad="63500">
              <a:srgbClr val="FF00FF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33521" y="2939566"/>
            <a:ext cx="5114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Reconstructing the W is a big advantage for the TSA measurement (A</a:t>
            </a:r>
            <a:r>
              <a:rPr lang="en-US" sz="1600" baseline="-25000" dirty="0" smtClean="0">
                <a:latin typeface="Comic Sans MS"/>
                <a:cs typeface="Comic Sans MS"/>
              </a:rPr>
              <a:t>TU</a:t>
            </a:r>
            <a:r>
              <a:rPr lang="en-US" sz="1600" baseline="30000" dirty="0" smtClean="0">
                <a:latin typeface="Comic Sans MS"/>
                <a:cs typeface="Comic Sans MS"/>
              </a:rPr>
              <a:t>W</a:t>
            </a:r>
            <a:r>
              <a:rPr lang="en-US" sz="1600" dirty="0" smtClean="0">
                <a:latin typeface="Comic Sans MS"/>
                <a:cs typeface="Comic Sans MS"/>
              </a:rPr>
              <a:t>).</a:t>
            </a:r>
          </a:p>
          <a:p>
            <a:pPr marL="173038" indent="-173038">
              <a:buFont typeface="Arial"/>
              <a:buChar char="•"/>
            </a:pPr>
            <a:r>
              <a:rPr lang="en-US" sz="1600" dirty="0" smtClean="0">
                <a:latin typeface="Comic Sans MS"/>
                <a:cs typeface="Comic Sans MS"/>
              </a:rPr>
              <a:t>Direct reconstruction of W in the rest-frame not possible: </a:t>
            </a:r>
            <a:r>
              <a:rPr lang="en-US" sz="1600" dirty="0" smtClean="0">
                <a:solidFill>
                  <a:srgbClr val="0080FF"/>
                </a:solidFill>
                <a:latin typeface="Comic Sans MS"/>
                <a:cs typeface="Comic Sans MS"/>
              </a:rPr>
              <a:t>Ignorance of P</a:t>
            </a:r>
            <a:r>
              <a:rPr lang="en-US" sz="1600" baseline="-25000" dirty="0" smtClean="0">
                <a:solidFill>
                  <a:srgbClr val="0080FF"/>
                </a:solidFill>
                <a:latin typeface="Comic Sans MS"/>
                <a:cs typeface="Comic Sans MS"/>
              </a:rPr>
              <a:t>z</a:t>
            </a:r>
            <a:r>
              <a:rPr lang="en-US" sz="1600" dirty="0" smtClean="0">
                <a:solidFill>
                  <a:srgbClr val="0080FF"/>
                </a:solidFill>
                <a:latin typeface="Comic Sans MS"/>
                <a:cs typeface="Comic Sans MS"/>
              </a:rPr>
              <a:t>(n) -&gt; ignorance of P</a:t>
            </a:r>
            <a:r>
              <a:rPr lang="en-US" sz="1600" baseline="-25000" dirty="0" smtClean="0">
                <a:solidFill>
                  <a:srgbClr val="0080FF"/>
                </a:solidFill>
                <a:latin typeface="Comic Sans MS"/>
                <a:cs typeface="Comic Sans MS"/>
              </a:rPr>
              <a:t>z</a:t>
            </a:r>
            <a:r>
              <a:rPr lang="en-US" sz="1600" dirty="0" smtClean="0">
                <a:solidFill>
                  <a:srgbClr val="0080FF"/>
                </a:solidFill>
                <a:latin typeface="Comic Sans MS"/>
                <a:cs typeface="Comic Sans MS"/>
              </a:rPr>
              <a:t>(W)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3131" y="584545"/>
            <a:ext cx="6361735" cy="2437693"/>
            <a:chOff x="163131" y="460216"/>
            <a:chExt cx="6361735" cy="2437693"/>
          </a:xfrm>
        </p:grpSpPr>
        <p:pic>
          <p:nvPicPr>
            <p:cNvPr id="9" name="Picture 8" descr="Screen shot 2012-06-08 at 11.21.18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131" y="779539"/>
              <a:ext cx="6361735" cy="211837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60949" y="460216"/>
              <a:ext cx="3955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A. Metz and J. Zhou -&gt; arXiv:1006.3097v1 [hep-ph]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0517" y="1027545"/>
              <a:ext cx="1017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pp -&gt; l</a:t>
              </a:r>
              <a:r>
                <a:rPr lang="en-US" b="1" baseline="30000" dirty="0" smtClean="0"/>
                <a:t>± </a:t>
              </a:r>
              <a:r>
                <a:rPr lang="en-US" b="1" dirty="0" smtClean="0"/>
                <a:t>X</a:t>
              </a:r>
              <a:endParaRPr lang="en-US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75315" y="1027545"/>
              <a:ext cx="1017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pp -&gt; l</a:t>
              </a:r>
              <a:r>
                <a:rPr lang="en-US" b="1" baseline="30000" dirty="0" smtClean="0"/>
                <a:t>± </a:t>
              </a:r>
              <a:r>
                <a:rPr lang="en-US" b="1" dirty="0" smtClean="0"/>
                <a:t>X</a:t>
              </a:r>
              <a:endParaRPr lang="en-US" b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407726" y="946730"/>
            <a:ext cx="2755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>
              <a:buFont typeface="Wingdings" charset="2"/>
              <a:buChar char="v"/>
            </a:pPr>
            <a:r>
              <a:rPr lang="en-US" sz="1600" b="1" dirty="0" smtClean="0">
                <a:latin typeface="Comic Sans MS"/>
                <a:cs typeface="Comic Sans MS"/>
              </a:rPr>
              <a:t>l</a:t>
            </a:r>
            <a:r>
              <a:rPr lang="en-US" sz="1600" b="1" baseline="30000" dirty="0" smtClean="0">
                <a:latin typeface="Comic Sans MS"/>
                <a:cs typeface="Comic Sans MS"/>
              </a:rPr>
              <a:t>±</a:t>
            </a:r>
            <a:r>
              <a:rPr lang="en-US" sz="1600" b="1" dirty="0" smtClean="0">
                <a:latin typeface="Comic Sans MS"/>
                <a:cs typeface="Comic Sans MS"/>
              </a:rPr>
              <a:t> asymmetry very small and in a tiny range of P</a:t>
            </a:r>
            <a:r>
              <a:rPr lang="en-US" sz="1600" b="1" baseline="-25000" dirty="0" smtClean="0">
                <a:latin typeface="Comic Sans MS"/>
                <a:cs typeface="Comic Sans MS"/>
              </a:rPr>
              <a:t>T </a:t>
            </a:r>
            <a:r>
              <a:rPr lang="en-US" sz="1600" b="1" dirty="0" smtClean="0">
                <a:latin typeface="Comic Sans MS"/>
                <a:cs typeface="Comic Sans MS"/>
              </a:rPr>
              <a:t>(?)</a:t>
            </a:r>
          </a:p>
          <a:p>
            <a:pPr marL="288925" indent="-288925">
              <a:buFont typeface="Wingdings" charset="2"/>
              <a:buChar char="v"/>
            </a:pPr>
            <a:r>
              <a:rPr lang="en-US" sz="1600" b="1" dirty="0" smtClean="0">
                <a:latin typeface="Comic Sans MS"/>
                <a:cs typeface="Comic Sans MS"/>
              </a:rPr>
              <a:t>Measurement eager of statistics  </a:t>
            </a:r>
            <a:endParaRPr lang="en-US" sz="1600" b="1" dirty="0"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682" y="4139895"/>
            <a:ext cx="851304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mic Sans MS"/>
                <a:cs typeface="Comic Sans MS"/>
              </a:rPr>
              <a:t>Method used at </a:t>
            </a:r>
            <a:r>
              <a:rPr lang="en-US" sz="1600" b="1" dirty="0" err="1" smtClean="0">
                <a:latin typeface="Comic Sans MS"/>
                <a:cs typeface="Comic Sans MS"/>
              </a:rPr>
              <a:t>Fermilab</a:t>
            </a:r>
            <a:r>
              <a:rPr lang="en-US" sz="1600" b="1" dirty="0" smtClean="0">
                <a:latin typeface="Comic Sans MS"/>
                <a:cs typeface="Comic Sans MS"/>
              </a:rPr>
              <a:t> [Phys.Rev.Lett. 73 (1994) 2296-2300]</a:t>
            </a:r>
          </a:p>
          <a:p>
            <a:pPr marL="346075" indent="-346075">
              <a:buFont typeface="Wingdings" charset="2"/>
              <a:buChar char="Ø"/>
            </a:pPr>
            <a:r>
              <a:rPr lang="en-US" sz="1600" dirty="0" smtClean="0">
                <a:latin typeface="Comic Sans MS"/>
                <a:cs typeface="Comic Sans MS"/>
              </a:rPr>
              <a:t>M</a:t>
            </a:r>
            <a:r>
              <a:rPr lang="en-US" sz="1600" baseline="-25000" dirty="0" smtClean="0">
                <a:latin typeface="Comic Sans MS"/>
                <a:cs typeface="Comic Sans MS"/>
              </a:rPr>
              <a:t>W</a:t>
            </a:r>
            <a:r>
              <a:rPr lang="en-US" sz="1600" dirty="0" smtClean="0">
                <a:latin typeface="Comic Sans MS"/>
                <a:cs typeface="Comic Sans MS"/>
              </a:rPr>
              <a:t> not know in each event… but follows the Breit-Wigner distribution and &gt; M</a:t>
            </a:r>
            <a:r>
              <a:rPr lang="en-US" sz="1600" baseline="-25000" dirty="0" smtClean="0">
                <a:latin typeface="Comic Sans MS"/>
                <a:cs typeface="Comic Sans MS"/>
              </a:rPr>
              <a:t>T</a:t>
            </a:r>
          </a:p>
          <a:p>
            <a:pPr marL="346075" indent="-346075">
              <a:buFont typeface="Wingdings" charset="2"/>
              <a:buChar char="Ø"/>
            </a:pPr>
            <a:r>
              <a:rPr lang="en-US" sz="1600" dirty="0" smtClean="0">
                <a:latin typeface="Comic Sans MS"/>
                <a:cs typeface="Comic Sans MS"/>
              </a:rPr>
              <a:t>Assigning a M</a:t>
            </a:r>
            <a:r>
              <a:rPr lang="en-US" sz="1600" baseline="-25000" dirty="0" smtClean="0">
                <a:latin typeface="Comic Sans MS"/>
                <a:cs typeface="Comic Sans MS"/>
              </a:rPr>
              <a:t>W</a:t>
            </a:r>
            <a:r>
              <a:rPr lang="en-US" sz="1600" dirty="0" smtClean="0">
                <a:latin typeface="Comic Sans MS"/>
                <a:cs typeface="Comic Sans MS"/>
              </a:rPr>
              <a:t> leads to: </a:t>
            </a:r>
            <a:r>
              <a:rPr lang="en-US" sz="1600" dirty="0" smtClean="0">
                <a:solidFill>
                  <a:srgbClr val="CC66FF"/>
                </a:solidFill>
                <a:latin typeface="Comic Sans MS"/>
                <a:cs typeface="Comic Sans MS"/>
              </a:rPr>
              <a:t>2 possible solutions </a:t>
            </a:r>
            <a:r>
              <a:rPr lang="en-US" sz="1600" dirty="0" smtClean="0">
                <a:latin typeface="Comic Sans MS"/>
                <a:cs typeface="Comic Sans MS"/>
              </a:rPr>
              <a:t>for P</a:t>
            </a:r>
            <a:r>
              <a:rPr lang="en-US" sz="1600" baseline="-25000" dirty="0" smtClean="0">
                <a:latin typeface="Comic Sans MS"/>
                <a:cs typeface="Comic Sans MS"/>
              </a:rPr>
              <a:t>z</a:t>
            </a:r>
            <a:r>
              <a:rPr lang="en-US" sz="1600" dirty="0" smtClean="0">
                <a:latin typeface="Comic Sans MS"/>
                <a:cs typeface="Comic Sans MS"/>
              </a:rPr>
              <a:t>(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dirty="0" smtClean="0">
                <a:latin typeface="Comic Sans MS"/>
                <a:cs typeface="Comic Sans MS"/>
              </a:rPr>
              <a:t>) -&gt; P</a:t>
            </a:r>
            <a:r>
              <a:rPr lang="en-US" sz="1600" baseline="-25000" dirty="0" smtClean="0">
                <a:latin typeface="Comic Sans MS"/>
                <a:cs typeface="Comic Sans MS"/>
              </a:rPr>
              <a:t>z</a:t>
            </a:r>
            <a:r>
              <a:rPr lang="en-US" sz="1600" dirty="0" smtClean="0">
                <a:latin typeface="Comic Sans MS"/>
                <a:cs typeface="Comic Sans MS"/>
              </a:rPr>
              <a:t>(W)-&gt; cos(</a:t>
            </a:r>
            <a:r>
              <a:rPr lang="en-US" sz="1600" dirty="0" smtClean="0">
                <a:latin typeface="Symbol" charset="2"/>
                <a:cs typeface="Symbol" charset="2"/>
              </a:rPr>
              <a:t>q</a:t>
            </a:r>
            <a:r>
              <a:rPr lang="en-US" sz="1600" dirty="0" smtClean="0">
                <a:latin typeface="Comic Sans MS"/>
                <a:cs typeface="Comic Sans MS"/>
              </a:rPr>
              <a:t>) and </a:t>
            </a:r>
            <a:r>
              <a:rPr lang="en-US" sz="1600" dirty="0" smtClean="0">
                <a:latin typeface="Symbol" charset="2"/>
                <a:cs typeface="Symbol" charset="2"/>
              </a:rPr>
              <a:t>f</a:t>
            </a:r>
          </a:p>
          <a:p>
            <a:pPr marL="346075" indent="-346075">
              <a:buFont typeface="Wingdings" charset="2"/>
              <a:buChar char="Ø"/>
            </a:pPr>
            <a:r>
              <a:rPr lang="en-US" sz="1600" dirty="0" smtClean="0">
                <a:latin typeface="Comic Sans MS"/>
                <a:cs typeface="Comic Sans MS"/>
              </a:rPr>
              <a:t>Collins-Soper frame -&gt; both solutions for P</a:t>
            </a:r>
            <a:r>
              <a:rPr lang="en-US" sz="1600" baseline="-25000" dirty="0" smtClean="0">
                <a:latin typeface="Comic Sans MS"/>
                <a:cs typeface="Comic Sans MS"/>
              </a:rPr>
              <a:t>z</a:t>
            </a:r>
            <a:r>
              <a:rPr lang="en-US" sz="1600" dirty="0" smtClean="0">
                <a:latin typeface="Comic Sans MS"/>
                <a:cs typeface="Comic Sans MS"/>
              </a:rPr>
              <a:t>(W) uniquely determine |cos(</a:t>
            </a:r>
            <a:r>
              <a:rPr lang="en-US" sz="1600" dirty="0" smtClean="0">
                <a:latin typeface="Symbol" charset="2"/>
                <a:cs typeface="Symbol" charset="2"/>
              </a:rPr>
              <a:t>q</a:t>
            </a:r>
            <a:r>
              <a:rPr lang="en-US" sz="1600" dirty="0" smtClean="0">
                <a:latin typeface="Comic Sans MS"/>
                <a:cs typeface="Comic Sans MS"/>
              </a:rPr>
              <a:t>)| and</a:t>
            </a:r>
            <a:r>
              <a:rPr lang="en-US" sz="1600" dirty="0" smtClean="0">
                <a:latin typeface="Symbol" charset="2"/>
                <a:cs typeface="Symbol" charset="2"/>
              </a:rPr>
              <a:t> f </a:t>
            </a:r>
          </a:p>
          <a:p>
            <a:pPr marL="346075" indent="-346075">
              <a:buFont typeface="Wingdings" charset="2"/>
              <a:buChar char="Ø"/>
            </a:pPr>
            <a:r>
              <a:rPr lang="en-US" sz="1600" dirty="0" smtClean="0">
                <a:solidFill>
                  <a:srgbClr val="0080FF"/>
                </a:solidFill>
                <a:latin typeface="Comic Sans MS"/>
                <a:cs typeface="Comic Sans MS"/>
              </a:rPr>
              <a:t>MC grid is used to select the most probable solution on event-by-event basis:</a:t>
            </a:r>
          </a:p>
          <a:p>
            <a:pPr marL="803275" lvl="1" indent="-346075">
              <a:buFont typeface="Wingdings" charset="2"/>
              <a:buChar char="Ø"/>
            </a:pPr>
            <a:r>
              <a:rPr lang="en-US" sz="1600" dirty="0" smtClean="0">
                <a:latin typeface="Comic Sans MS"/>
                <a:cs typeface="Comic Sans MS"/>
              </a:rPr>
              <a:t>Create 4-dimensional phase-space  (</a:t>
            </a:r>
            <a:r>
              <a:rPr lang="en-US" sz="1600" dirty="0" smtClean="0">
                <a:latin typeface="Symbol" charset="2"/>
                <a:cs typeface="Symbol" charset="2"/>
              </a:rPr>
              <a:t>h</a:t>
            </a:r>
            <a:r>
              <a:rPr lang="en-US" sz="1600" dirty="0" smtClean="0">
                <a:latin typeface="Comic Sans MS"/>
                <a:cs typeface="Comic Sans MS"/>
              </a:rPr>
              <a:t> of W, lepton, neutrino and jet)</a:t>
            </a:r>
          </a:p>
          <a:p>
            <a:pPr marL="803275" lvl="1" indent="-346075">
              <a:buFont typeface="Wingdings" charset="2"/>
              <a:buChar char="Ø"/>
            </a:pPr>
            <a:r>
              <a:rPr lang="en-US" sz="1600" dirty="0" smtClean="0">
                <a:latin typeface="Comic Sans MS"/>
                <a:cs typeface="Comic Sans MS"/>
              </a:rPr>
              <a:t>Two P</a:t>
            </a:r>
            <a:r>
              <a:rPr lang="en-US" sz="1600" baseline="-25000" dirty="0" smtClean="0">
                <a:latin typeface="Comic Sans MS"/>
                <a:cs typeface="Comic Sans MS"/>
              </a:rPr>
              <a:t>z</a:t>
            </a:r>
            <a:r>
              <a:rPr lang="en-US" sz="1600" dirty="0" smtClean="0">
                <a:latin typeface="Comic Sans MS"/>
                <a:cs typeface="Comic Sans MS"/>
              </a:rPr>
              <a:t>(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dirty="0" smtClean="0">
                <a:latin typeface="Comic Sans MS"/>
                <a:cs typeface="Comic Sans MS"/>
              </a:rPr>
              <a:t>) choices -&gt; two different phase-space locations</a:t>
            </a:r>
          </a:p>
          <a:p>
            <a:pPr marL="803275" lvl="1" indent="-346075">
              <a:buFont typeface="Wingdings" charset="2"/>
              <a:buChar char="Ø"/>
            </a:pPr>
            <a:r>
              <a:rPr lang="en-US" sz="1600" dirty="0" smtClean="0">
                <a:latin typeface="Comic Sans MS"/>
                <a:cs typeface="Comic Sans MS"/>
              </a:rPr>
              <a:t>Choose the P</a:t>
            </a:r>
            <a:r>
              <a:rPr lang="en-US" sz="1600" baseline="-25000" dirty="0" smtClean="0">
                <a:latin typeface="Comic Sans MS"/>
                <a:cs typeface="Comic Sans MS"/>
              </a:rPr>
              <a:t>z</a:t>
            </a:r>
            <a:r>
              <a:rPr lang="en-US" sz="1600" dirty="0" smtClean="0">
                <a:latin typeface="Comic Sans MS"/>
                <a:cs typeface="Comic Sans MS"/>
              </a:rPr>
              <a:t>(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dirty="0" smtClean="0">
                <a:latin typeface="Comic Sans MS"/>
                <a:cs typeface="Comic Sans MS"/>
              </a:rPr>
              <a:t>)  which falls in the most populated bin of the grid</a:t>
            </a:r>
          </a:p>
          <a:p>
            <a:pPr marL="803275" lvl="1" indent="-346075">
              <a:buFont typeface="Wingdings" charset="2"/>
              <a:buChar char="Ø"/>
            </a:pPr>
            <a:r>
              <a:rPr lang="en-US" sz="1600" dirty="0" smtClean="0">
                <a:solidFill>
                  <a:srgbClr val="CC66FF"/>
                </a:solidFill>
                <a:latin typeface="Comic Sans MS"/>
                <a:cs typeface="Comic Sans MS"/>
              </a:rPr>
              <a:t>Correct solution is selected in ~80% of events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35" y="-1184"/>
            <a:ext cx="8863965" cy="609264"/>
          </a:xfrm>
        </p:spPr>
        <p:txBody>
          <a:bodyPr/>
          <a:lstStyle/>
          <a:p>
            <a:r>
              <a:rPr lang="en-US" dirty="0"/>
              <a:t>Reconstruction of W – The A</a:t>
            </a:r>
            <a:r>
              <a:rPr lang="en-US" baseline="-25000" dirty="0"/>
              <a:t>TU</a:t>
            </a:r>
            <a:r>
              <a:rPr lang="en-US" dirty="0"/>
              <a:t> asymmetry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1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6-08 at 12.24.50 PM.png"/>
          <p:cNvPicPr>
            <a:picLocks noChangeAspect="1"/>
          </p:cNvPicPr>
          <p:nvPr/>
        </p:nvPicPr>
        <p:blipFill>
          <a:blip r:embed="rId2"/>
          <a:srcRect l="6939"/>
          <a:stretch>
            <a:fillRect/>
          </a:stretch>
        </p:blipFill>
        <p:spPr>
          <a:xfrm>
            <a:off x="47934" y="222137"/>
            <a:ext cx="6109977" cy="57299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57911" y="852842"/>
            <a:ext cx="3252255" cy="131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Solid line: reconstructed cos(</a:t>
            </a:r>
            <a:r>
              <a:rPr lang="en-US" sz="1400" dirty="0" smtClean="0">
                <a:latin typeface="Symbol" charset="2"/>
                <a:cs typeface="Symbol" charset="2"/>
              </a:rPr>
              <a:t>q</a:t>
            </a:r>
            <a:r>
              <a:rPr lang="en-US" sz="1400" dirty="0" smtClean="0">
                <a:latin typeface="Comic Sans MS"/>
                <a:cs typeface="Comic Sans MS"/>
              </a:rPr>
              <a:t>)</a:t>
            </a:r>
          </a:p>
          <a:p>
            <a:endParaRPr lang="en-US" sz="1400" baseline="-25000" dirty="0" smtClean="0">
              <a:latin typeface="Comic Sans MS"/>
              <a:cs typeface="Comic Sans MS"/>
            </a:endParaRPr>
          </a:p>
          <a:p>
            <a:r>
              <a:rPr lang="en-US" sz="1400" dirty="0" smtClean="0">
                <a:latin typeface="Comic Sans MS"/>
                <a:cs typeface="Comic Sans MS"/>
              </a:rPr>
              <a:t>Dashed line: generated cos(</a:t>
            </a:r>
            <a:r>
              <a:rPr lang="en-US" sz="1400" dirty="0" smtClean="0">
                <a:latin typeface="Symbol" charset="2"/>
                <a:cs typeface="Symbol" charset="2"/>
              </a:rPr>
              <a:t>q</a:t>
            </a:r>
            <a:r>
              <a:rPr lang="en-US" sz="1400" dirty="0" smtClean="0">
                <a:latin typeface="Comic Sans MS"/>
                <a:cs typeface="Comic Sans MS"/>
              </a:rPr>
              <a:t>)</a:t>
            </a:r>
          </a:p>
          <a:p>
            <a:endParaRPr lang="en-US" sz="1400" dirty="0" smtClean="0">
              <a:latin typeface="Comic Sans MS"/>
              <a:cs typeface="Comic Sans MS"/>
            </a:endParaRPr>
          </a:p>
          <a:p>
            <a:r>
              <a:rPr lang="en-US" sz="1400" dirty="0" smtClean="0">
                <a:latin typeface="Comic Sans MS"/>
                <a:cs typeface="Comic Sans MS"/>
              </a:rPr>
              <a:t>Good agreement for </a:t>
            </a:r>
            <a:r>
              <a:rPr lang="en-US" sz="1400" dirty="0" err="1" smtClean="0">
                <a:latin typeface="Comic Sans MS"/>
                <a:cs typeface="Comic Sans MS"/>
              </a:rPr>
              <a:t>Tevatron</a:t>
            </a:r>
            <a:r>
              <a:rPr lang="en-US" sz="1400" dirty="0" smtClean="0">
                <a:latin typeface="Comic Sans MS"/>
                <a:cs typeface="Comic Sans MS"/>
              </a:rPr>
              <a:t> energies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7911" y="2410045"/>
            <a:ext cx="2986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omic Sans MS"/>
                <a:cs typeface="Comic Sans MS"/>
              </a:rPr>
              <a:t>cos(</a:t>
            </a:r>
            <a:r>
              <a:rPr lang="en-US" sz="1400" b="1" dirty="0" smtClean="0">
                <a:latin typeface="Symbol" charset="2"/>
                <a:cs typeface="Symbol" charset="2"/>
              </a:rPr>
              <a:t>q</a:t>
            </a:r>
            <a:r>
              <a:rPr lang="en-US" sz="1400" b="1" dirty="0" smtClean="0">
                <a:latin typeface="Comic Sans MS"/>
                <a:cs typeface="Comic Sans MS"/>
              </a:rPr>
              <a:t>) is shown for different bins of P</a:t>
            </a:r>
            <a:r>
              <a:rPr lang="en-US" sz="1400" b="1" baseline="-25000" dirty="0" smtClean="0"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cs typeface="Comic Sans MS"/>
              </a:rPr>
              <a:t>(W)</a:t>
            </a:r>
            <a:endParaRPr lang="en-US" sz="1400" b="1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254" y="5952080"/>
            <a:ext cx="4032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[J. Strologlas, FERMILAB-THESIS-2002-47]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2551082" y="6283073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8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FF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4507" y="6302135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Will apply the method to STAR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1" name="Textfeld 20"/>
          <p:cNvSpPr txBox="1"/>
          <p:nvPr/>
        </p:nvSpPr>
        <p:spPr>
          <a:xfrm rot="20400000">
            <a:off x="1402658" y="2872553"/>
            <a:ext cx="4324171" cy="109260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Comic Sans MS"/>
                <a:cs typeface="Comic Sans MS"/>
              </a:rPr>
              <a:t>The pink elephant in the room is</a:t>
            </a:r>
          </a:p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Comic Sans MS"/>
                <a:cs typeface="Comic Sans MS"/>
              </a:rPr>
              <a:t>what are the evolution effects for A</a:t>
            </a:r>
            <a:r>
              <a:rPr lang="en-US" sz="2000" b="1" baseline="-25000" dirty="0" smtClean="0">
                <a:latin typeface="Comic Sans MS"/>
                <a:cs typeface="Comic Sans MS"/>
              </a:rPr>
              <a:t>N</a:t>
            </a:r>
            <a:r>
              <a:rPr lang="en-US" sz="2000" b="1" baseline="30000" dirty="0" smtClean="0">
                <a:latin typeface="Comic Sans MS"/>
                <a:cs typeface="Comic Sans MS"/>
              </a:rPr>
              <a:t>DY</a:t>
            </a:r>
            <a:endParaRPr lang="en-US" sz="2000" b="1" baseline="30000" dirty="0">
              <a:latin typeface="Comic Sans MS"/>
              <a:cs typeface="Comic Sans MS"/>
            </a:endParaRPr>
          </a:p>
        </p:txBody>
      </p:sp>
      <p:pic>
        <p:nvPicPr>
          <p:cNvPr id="3" name="Picture 2" descr="elephant-in-the-r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3630249"/>
            <a:ext cx="3302000" cy="2515023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open physics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733" y="572542"/>
            <a:ext cx="8712522" cy="6031458"/>
          </a:xfrm>
        </p:spPr>
        <p:txBody>
          <a:bodyPr/>
          <a:lstStyle/>
          <a:p>
            <a:r>
              <a:rPr lang="en-US" dirty="0" err="1" smtClean="0"/>
              <a:t>polarised</a:t>
            </a:r>
            <a:r>
              <a:rPr lang="en-US" dirty="0" smtClean="0"/>
              <a:t> proton-proton / proton-nucleus</a:t>
            </a:r>
          </a:p>
          <a:p>
            <a:pPr lvl="1"/>
            <a:r>
              <a:rPr lang="en-US" dirty="0" smtClean="0"/>
              <a:t>What is the underlying </a:t>
            </a:r>
            <a:r>
              <a:rPr lang="en-US" dirty="0" err="1" smtClean="0"/>
              <a:t>subprocess</a:t>
            </a:r>
            <a:r>
              <a:rPr lang="en-US" dirty="0" smtClean="0"/>
              <a:t> of the measured A</a:t>
            </a:r>
            <a:r>
              <a:rPr lang="en-US" baseline="-25000" dirty="0" smtClean="0"/>
              <a:t>N</a:t>
            </a:r>
          </a:p>
          <a:p>
            <a:pPr lvl="2"/>
            <a:r>
              <a:rPr lang="en-US" dirty="0" err="1" smtClean="0"/>
              <a:t>Sivers</a:t>
            </a:r>
            <a:r>
              <a:rPr lang="en-US" dirty="0" smtClean="0"/>
              <a:t> vs. Collins vs. hard diffraction vs. ????</a:t>
            </a:r>
          </a:p>
          <a:p>
            <a:pPr lvl="3"/>
            <a:r>
              <a:rPr lang="en-US" dirty="0" smtClean="0"/>
              <a:t>Yuri and </a:t>
            </a:r>
            <a:r>
              <a:rPr lang="en-US" dirty="0" err="1" smtClean="0"/>
              <a:t>Feng</a:t>
            </a:r>
            <a:r>
              <a:rPr lang="en-US" dirty="0" smtClean="0"/>
              <a:t> &amp; Kang </a:t>
            </a:r>
            <a:r>
              <a:rPr lang="en-US" dirty="0" smtClean="0">
                <a:sym typeface="Wingdings"/>
              </a:rPr>
              <a:t> A</a:t>
            </a:r>
            <a:r>
              <a:rPr lang="en-US" baseline="-25000" dirty="0" smtClean="0"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 in </a:t>
            </a:r>
            <a:r>
              <a:rPr lang="en-US" dirty="0" err="1" smtClean="0">
                <a:sym typeface="Wingdings"/>
              </a:rPr>
              <a:t>p↑A</a:t>
            </a:r>
            <a:endParaRPr lang="en-US" baseline="-25000" dirty="0" smtClean="0"/>
          </a:p>
          <a:p>
            <a:pPr lvl="2"/>
            <a:r>
              <a:rPr lang="en-US" dirty="0" smtClean="0"/>
              <a:t>Sign change of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. in DY/W/Z-production vs. SIDIS</a:t>
            </a:r>
          </a:p>
          <a:p>
            <a:pPr lvl="1"/>
            <a:r>
              <a:rPr lang="en-US" dirty="0" smtClean="0"/>
              <a:t>Constrain generalized </a:t>
            </a:r>
            <a:r>
              <a:rPr lang="en-US" dirty="0" err="1" smtClean="0"/>
              <a:t>parton</a:t>
            </a:r>
            <a:r>
              <a:rPr lang="en-US" dirty="0" smtClean="0"/>
              <a:t> distribution 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dirty="0"/>
              <a:t> via J/</a:t>
            </a:r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dirty="0"/>
              <a:t> </a:t>
            </a:r>
            <a:r>
              <a:rPr lang="en-US" dirty="0" smtClean="0"/>
              <a:t>production in </a:t>
            </a:r>
            <a:r>
              <a:rPr lang="en-US" dirty="0" err="1" smtClean="0"/>
              <a:t>p↑A</a:t>
            </a:r>
            <a:r>
              <a:rPr lang="en-US" dirty="0" smtClean="0"/>
              <a:t> via UPC</a:t>
            </a:r>
          </a:p>
          <a:p>
            <a:pPr lvl="1"/>
            <a:r>
              <a:rPr lang="en-US" dirty="0" err="1" smtClean="0"/>
              <a:t>helicity</a:t>
            </a:r>
            <a:r>
              <a:rPr lang="en-US" dirty="0" smtClean="0"/>
              <a:t> structure of the proton: </a:t>
            </a:r>
          </a:p>
          <a:p>
            <a:pPr lvl="2"/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G at low x </a:t>
            </a:r>
            <a:r>
              <a:rPr lang="en-US" dirty="0" smtClean="0">
                <a:sym typeface="Wingdings"/>
              </a:rPr>
              <a:t> forward rapidity</a:t>
            </a:r>
          </a:p>
          <a:p>
            <a:pPr lvl="2"/>
            <a:r>
              <a:rPr lang="en-US" dirty="0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s via hyperons </a:t>
            </a:r>
          </a:p>
          <a:p>
            <a:pPr lvl="2"/>
            <a:endParaRPr lang="en-US" dirty="0">
              <a:sym typeface="Wingdings"/>
            </a:endParaRPr>
          </a:p>
          <a:p>
            <a:pPr lvl="2"/>
            <a:endParaRPr lang="en-US" dirty="0" smtClean="0">
              <a:sym typeface="Wingdings"/>
            </a:endParaRPr>
          </a:p>
          <a:p>
            <a:r>
              <a:rPr lang="en-US" dirty="0"/>
              <a:t>Observables:</a:t>
            </a:r>
          </a:p>
          <a:p>
            <a:pPr lvl="1"/>
            <a:r>
              <a:rPr lang="en-US" dirty="0" err="1"/>
              <a:t>Drell</a:t>
            </a:r>
            <a:r>
              <a:rPr lang="en-US" dirty="0"/>
              <a:t>-Yan, J/</a:t>
            </a:r>
            <a:r>
              <a:rPr lang="en-US" dirty="0">
                <a:latin typeface="Symbol" charset="2"/>
                <a:cs typeface="Symbol" charset="2"/>
              </a:rPr>
              <a:t>Y </a:t>
            </a:r>
            <a:endParaRPr lang="en-US" dirty="0">
              <a:sym typeface="Wingdings"/>
            </a:endParaRPr>
          </a:p>
          <a:p>
            <a:pPr lvl="2"/>
            <a:r>
              <a:rPr lang="en-US" dirty="0">
                <a:sym typeface="Wingdings"/>
              </a:rPr>
              <a:t>tracking: charge sign, e-</a:t>
            </a:r>
            <a:r>
              <a:rPr lang="en-US" dirty="0" smtClean="0">
                <a:sym typeface="Wingdings"/>
              </a:rPr>
              <a:t>PID, background suppression (conversions)</a:t>
            </a:r>
          </a:p>
          <a:p>
            <a:pPr lvl="1"/>
            <a:r>
              <a:rPr lang="en-US" dirty="0" smtClean="0">
                <a:sym typeface="Wingdings"/>
              </a:rPr>
              <a:t>jets, “hadrons in jets”, direct photons</a:t>
            </a:r>
          </a:p>
          <a:p>
            <a:pPr lvl="2"/>
            <a:r>
              <a:rPr lang="en-US" dirty="0" smtClean="0">
                <a:sym typeface="Wingdings"/>
              </a:rPr>
              <a:t>tracking: momentum, PID, background rejection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146050" y="3671426"/>
            <a:ext cx="1562677" cy="54264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" name="Textfeld 20"/>
          <p:cNvSpPr txBox="1"/>
          <p:nvPr/>
        </p:nvSpPr>
        <p:spPr>
          <a:xfrm rot="20400000">
            <a:off x="2230136" y="3140593"/>
            <a:ext cx="4324171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smtClean="0">
                <a:latin typeface="Comic Sans MS"/>
                <a:cs typeface="Comic Sans MS"/>
              </a:rPr>
              <a:t>Is there any AA physics topics, which need </a:t>
            </a:r>
            <a:r>
              <a:rPr lang="en-US" b="1" smtClean="0">
                <a:latin typeface="Comic Sans MS"/>
                <a:cs typeface="Comic Sans MS"/>
              </a:rPr>
              <a:t>forward acceptance </a:t>
            </a:r>
            <a:endParaRPr lang="en-US" sz="20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7173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pHe</a:t>
            </a:r>
            <a:r>
              <a:rPr lang="en-US" baseline="30000" dirty="0" smtClean="0"/>
              <a:t>3</a:t>
            </a:r>
            <a:r>
              <a:rPr lang="en-US" dirty="0" smtClean="0"/>
              <a:t> can teach 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5278" y="567457"/>
            <a:ext cx="8712522" cy="895583"/>
          </a:xfrm>
        </p:spPr>
        <p:txBody>
          <a:bodyPr/>
          <a:lstStyle/>
          <a:p>
            <a:r>
              <a:rPr lang="en-US" dirty="0" smtClean="0"/>
              <a:t>Polarized He-3 is an effective neutron target </a:t>
            </a:r>
            <a:r>
              <a:rPr lang="en-US" dirty="0" smtClean="0">
                <a:sym typeface="Wingdings"/>
              </a:rPr>
              <a:t> d-quark target</a:t>
            </a:r>
          </a:p>
          <a:p>
            <a:pPr lvl="1"/>
            <a:r>
              <a:rPr lang="en-US" dirty="0" smtClean="0">
                <a:sym typeface="Wingdings"/>
              </a:rPr>
              <a:t>Polarized protons are an effective u-quark target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379243" y="1463040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8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FF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8880" y="1442476"/>
            <a:ext cx="6355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/>
                <a:cs typeface="Comic Sans MS"/>
              </a:rPr>
              <a:t>Therefore combining </a:t>
            </a:r>
            <a:r>
              <a:rPr lang="en-US" b="1" dirty="0" err="1" smtClean="0">
                <a:latin typeface="Comic Sans MS"/>
                <a:cs typeface="Comic Sans MS"/>
              </a:rPr>
              <a:t>pp</a:t>
            </a:r>
            <a:r>
              <a:rPr lang="en-US" b="1" dirty="0" smtClean="0">
                <a:latin typeface="Comic Sans MS"/>
                <a:cs typeface="Comic Sans MS"/>
              </a:rPr>
              <a:t> and pHe3 data will allow a full 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quark flavor separation u, d, </a:t>
            </a:r>
            <a:r>
              <a:rPr lang="en-US" b="1" dirty="0" err="1" smtClean="0">
                <a:latin typeface="Comic Sans MS"/>
                <a:cs typeface="Comic Sans MS"/>
              </a:rPr>
              <a:t>ubar</a:t>
            </a:r>
            <a:r>
              <a:rPr lang="en-US" b="1" dirty="0" smtClean="0">
                <a:latin typeface="Comic Sans MS"/>
                <a:cs typeface="Comic Sans MS"/>
              </a:rPr>
              <a:t>, </a:t>
            </a:r>
            <a:r>
              <a:rPr lang="en-US" b="1" dirty="0" err="1" smtClean="0">
                <a:latin typeface="Comic Sans MS"/>
                <a:cs typeface="Comic Sans MS"/>
              </a:rPr>
              <a:t>dbar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23" y="2211308"/>
            <a:ext cx="90588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F8A3"/>
                </a:solidFill>
                <a:latin typeface="Comic Sans MS"/>
                <a:cs typeface="Comic Sans MS"/>
              </a:rPr>
              <a:t>Two physics trusts for a polarized pHe3 program: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Measuring the sea quark </a:t>
            </a:r>
            <a:r>
              <a:rPr lang="en-US" b="1" dirty="0" err="1" smtClean="0">
                <a:latin typeface="Comic Sans MS"/>
                <a:cs typeface="Comic Sans MS"/>
              </a:rPr>
              <a:t>helicity</a:t>
            </a:r>
            <a:r>
              <a:rPr lang="en-US" b="1" dirty="0" smtClean="0">
                <a:latin typeface="Comic Sans MS"/>
                <a:cs typeface="Comic Sans MS"/>
              </a:rPr>
              <a:t> distributions through W-production</a:t>
            </a:r>
          </a:p>
          <a:p>
            <a:pPr marL="742950" lvl="1" indent="-285750">
              <a:buClr>
                <a:srgbClr val="CC66FF"/>
              </a:buClr>
              <a:buFont typeface="Wingdings" charset="2"/>
              <a:buChar char="u"/>
            </a:pPr>
            <a:r>
              <a:rPr lang="en-US" b="1" dirty="0" smtClean="0">
                <a:latin typeface="Comic Sans MS"/>
                <a:cs typeface="Comic Sans MS"/>
              </a:rPr>
              <a:t>Access to </a:t>
            </a:r>
            <a:r>
              <a:rPr lang="en-US" b="1" dirty="0" err="1" smtClean="0">
                <a:latin typeface="Symbol" charset="2"/>
                <a:cs typeface="Symbol" charset="2"/>
              </a:rPr>
              <a:t>D</a:t>
            </a:r>
            <a:r>
              <a:rPr lang="en-US" b="1" dirty="0" err="1" smtClean="0">
                <a:latin typeface="Comic Sans MS"/>
                <a:cs typeface="Comic Sans MS"/>
              </a:rPr>
              <a:t>dbar</a:t>
            </a:r>
            <a:endParaRPr lang="en-US" b="1" dirty="0" smtClean="0">
              <a:latin typeface="Comic Sans MS"/>
              <a:cs typeface="Comic Sans MS"/>
            </a:endParaRPr>
          </a:p>
          <a:p>
            <a:pPr marL="742950" lvl="1" indent="-285750">
              <a:buClr>
                <a:srgbClr val="CC66FF"/>
              </a:buClr>
              <a:buFont typeface="Wingdings" charset="2"/>
              <a:buChar char="u"/>
            </a:pPr>
            <a:r>
              <a:rPr lang="en-US" b="1" dirty="0" smtClean="0">
                <a:latin typeface="Comic Sans MS"/>
                <a:cs typeface="Comic Sans MS"/>
              </a:rPr>
              <a:t>Caveat maximum beam energy for He-3: 166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 smtClean="0">
              <a:latin typeface="Comic Sans MS"/>
              <a:cs typeface="Comic Sans MS"/>
            </a:endParaRPr>
          </a:p>
          <a:p>
            <a:pPr marL="1200150" lvl="2" indent="-285750">
              <a:buClr>
                <a:srgbClr val="CC66FF"/>
              </a:buClr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Need increased luminosity to compensate for lower W-cross section</a:t>
            </a:r>
          </a:p>
          <a:p>
            <a:pPr marL="1200150" lvl="2" indent="-285750">
              <a:buClr>
                <a:srgbClr val="CC66FF"/>
              </a:buClr>
              <a:buFont typeface="Wingdings" charset="2"/>
              <a:buChar char="Ø"/>
            </a:pP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Measuring single spin asymmetries 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 for pion production and </a:t>
            </a:r>
            <a:r>
              <a:rPr lang="en-US" b="1" dirty="0" err="1" smtClean="0">
                <a:latin typeface="Comic Sans MS"/>
                <a:cs typeface="Comic Sans MS"/>
              </a:rPr>
              <a:t>Drell</a:t>
            </a:r>
            <a:r>
              <a:rPr lang="en-US" b="1" dirty="0" smtClean="0">
                <a:latin typeface="Comic Sans MS"/>
                <a:cs typeface="Comic Sans MS"/>
              </a:rPr>
              <a:t>-Yan</a:t>
            </a:r>
          </a:p>
          <a:p>
            <a:pPr marL="742950" lvl="1" indent="-285750">
              <a:buClr>
                <a:srgbClr val="CC66FF"/>
              </a:buClr>
              <a:buFont typeface="Wingdings" charset="2"/>
              <a:buChar char="u"/>
            </a:pPr>
            <a:r>
              <a:rPr lang="en-US" b="1" dirty="0">
                <a:latin typeface="Comic Sans MS"/>
                <a:cs typeface="Comic Sans MS"/>
              </a:rPr>
              <a:t>expectations for A</a:t>
            </a:r>
            <a:r>
              <a:rPr lang="en-US" b="1" baseline="-25000" dirty="0">
                <a:latin typeface="Comic Sans MS"/>
                <a:cs typeface="Comic Sans MS"/>
              </a:rPr>
              <a:t>N</a:t>
            </a:r>
            <a:r>
              <a:rPr lang="en-US" b="1" dirty="0">
                <a:latin typeface="Comic Sans MS"/>
                <a:cs typeface="Comic Sans MS"/>
              </a:rPr>
              <a:t> (</a:t>
            </a:r>
            <a:r>
              <a:rPr lang="en-US" b="1" dirty="0" err="1">
                <a:latin typeface="Comic Sans MS"/>
                <a:cs typeface="Comic Sans MS"/>
              </a:rPr>
              <a:t>pions</a:t>
            </a:r>
            <a:r>
              <a:rPr lang="en-US" b="1" dirty="0">
                <a:latin typeface="Comic Sans MS"/>
                <a:cs typeface="Comic Sans MS"/>
              </a:rPr>
              <a:t>)</a:t>
            </a:r>
          </a:p>
          <a:p>
            <a:pPr marL="1200150" lvl="2" indent="-285750">
              <a:buClr>
                <a:srgbClr val="CC66FF"/>
              </a:buClr>
              <a:buFont typeface="Wingdings" charset="2"/>
              <a:buChar char="Ø"/>
            </a:pPr>
            <a:r>
              <a:rPr lang="en-US" dirty="0">
                <a:latin typeface="Comic Sans MS"/>
                <a:cs typeface="Comic Sans MS"/>
              </a:rPr>
              <a:t>similar effect for 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>
                <a:latin typeface="Lucida Grande"/>
                <a:ea typeface="Lucida Grande"/>
                <a:cs typeface="Lucida Grande"/>
              </a:rPr>
              <a:t>±</a:t>
            </a:r>
            <a:r>
              <a:rPr lang="en-US" dirty="0">
                <a:latin typeface="Comic Sans MS"/>
                <a:cs typeface="Comic Sans MS"/>
              </a:rPr>
              <a:t> (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>
                <a:latin typeface="Comic Sans MS"/>
                <a:cs typeface="Comic Sans MS"/>
              </a:rPr>
              <a:t>0</a:t>
            </a:r>
            <a:r>
              <a:rPr lang="en-US" dirty="0">
                <a:latin typeface="Comic Sans MS"/>
                <a:cs typeface="Comic Sans MS"/>
              </a:rPr>
              <a:t> unchanged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endParaRPr lang="en-US" b="1" dirty="0" smtClean="0">
              <a:latin typeface="Comic Sans MS"/>
              <a:cs typeface="Comic Sans MS"/>
            </a:endParaRPr>
          </a:p>
        </p:txBody>
      </p:sp>
      <p:pic>
        <p:nvPicPr>
          <p:cNvPr id="17" name="Bild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278" y="4231280"/>
            <a:ext cx="2827334" cy="207632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22" name="Textfeld 20"/>
          <p:cNvSpPr txBox="1"/>
          <p:nvPr/>
        </p:nvSpPr>
        <p:spPr>
          <a:xfrm>
            <a:off x="971834" y="4865881"/>
            <a:ext cx="4324171" cy="7232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baseline="30000" dirty="0" smtClean="0">
                <a:solidFill>
                  <a:srgbClr val="FF00FF"/>
                </a:solidFill>
                <a:latin typeface="Comic Sans MS"/>
                <a:cs typeface="Comic Sans MS"/>
              </a:rPr>
              <a:t>3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He: helpful input for understanding </a:t>
            </a: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of transverse spin phenomena</a:t>
            </a:r>
            <a:endParaRPr lang="en-US" sz="2000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3" name="AutoShape 14"/>
          <p:cNvSpPr>
            <a:spLocks noChangeArrowheads="1"/>
          </p:cNvSpPr>
          <p:nvPr/>
        </p:nvSpPr>
        <p:spPr bwMode="auto">
          <a:xfrm>
            <a:off x="1531371" y="6194863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8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FF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4796" y="6302958"/>
            <a:ext cx="700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Critical to tag spectator protons from 3He with roman pots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 animBg="1"/>
      <p:bldP spid="23" grpId="0" animBg="1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0" y="29632"/>
            <a:ext cx="9880600" cy="609264"/>
          </a:xfrm>
          <a:ln/>
        </p:spPr>
        <p:txBody>
          <a:bodyPr lIns="64291" tIns="32146" rIns="64291" bIns="32146"/>
          <a:lstStyle/>
          <a:p>
            <a:r>
              <a:rPr lang="en-US" sz="2600" dirty="0"/>
              <a:t>Spectator proton from </a:t>
            </a:r>
            <a:r>
              <a:rPr lang="en-US" sz="2600" baseline="32000" dirty="0"/>
              <a:t>3</a:t>
            </a:r>
            <a:r>
              <a:rPr lang="en-US" sz="2600" dirty="0"/>
              <a:t>He with the current RHIC optics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853906"/>
            <a:ext cx="9118600" cy="626427"/>
          </a:xfrm>
          <a:ln/>
        </p:spPr>
        <p:txBody>
          <a:bodyPr lIns="64291" tIns="32146" rIns="64291" bIns="32146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 smtClean="0"/>
              <a:t> The </a:t>
            </a:r>
            <a:r>
              <a:rPr lang="en-US" sz="1600" dirty="0"/>
              <a:t>same RP configuration with the current RHIC optics (at z ~ 15m between </a:t>
            </a:r>
            <a:r>
              <a:rPr lang="en-US" sz="1600" dirty="0" smtClean="0"/>
              <a:t>DX-D0</a:t>
            </a:r>
            <a:r>
              <a:rPr lang="en-US" sz="1600" dirty="0"/>
              <a:t>)</a:t>
            </a:r>
          </a:p>
          <a:p>
            <a:pPr marL="0" indent="0">
              <a:spcBef>
                <a:spcPts val="0"/>
              </a:spcBef>
            </a:pPr>
            <a:r>
              <a:rPr lang="en-US" sz="1600" dirty="0" smtClean="0"/>
              <a:t> Acceptance </a:t>
            </a:r>
            <a:r>
              <a:rPr lang="en-US" sz="1600" dirty="0"/>
              <a:t>~ 98% 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1329" y="2988335"/>
            <a:ext cx="2723555" cy="305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1329" y="2992242"/>
            <a:ext cx="2661047" cy="29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03799" y="2998939"/>
            <a:ext cx="2628677" cy="29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6"/>
          <p:cNvSpPr>
            <a:spLocks/>
          </p:cNvSpPr>
          <p:nvPr/>
        </p:nvSpPr>
        <p:spPr bwMode="auto">
          <a:xfrm>
            <a:off x="6581344" y="3134468"/>
            <a:ext cx="1688300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Accepted in RP</a:t>
            </a:r>
          </a:p>
        </p:txBody>
      </p:sp>
      <p:sp>
        <p:nvSpPr>
          <p:cNvPr id="43015" name="Rectangle 7"/>
          <p:cNvSpPr>
            <a:spLocks/>
          </p:cNvSpPr>
          <p:nvPr/>
        </p:nvSpPr>
        <p:spPr bwMode="auto">
          <a:xfrm>
            <a:off x="3479900" y="3134468"/>
            <a:ext cx="2234837" cy="276999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Passed DX aperture</a:t>
            </a:r>
          </a:p>
        </p:txBody>
      </p:sp>
      <p:sp>
        <p:nvSpPr>
          <p:cNvPr id="43016" name="Rectangle 8"/>
          <p:cNvSpPr>
            <a:spLocks/>
          </p:cNvSpPr>
          <p:nvPr/>
        </p:nvSpPr>
        <p:spPr bwMode="auto">
          <a:xfrm>
            <a:off x="1019151" y="3134468"/>
            <a:ext cx="1114037" cy="276999"/>
          </a:xfrm>
          <a:prstGeom prst="rect">
            <a:avLst/>
          </a:prstGeom>
          <a:solidFill>
            <a:srgbClr val="8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generated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" y="638896"/>
            <a:ext cx="3660834" cy="242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788569" y="997069"/>
            <a:ext cx="3953351" cy="831732"/>
          </a:xfrm>
          <a:prstGeom prst="rect">
            <a:avLst/>
          </a:prstGeom>
          <a:ln/>
        </p:spPr>
        <p:txBody>
          <a:bodyPr lIns="64291" tIns="32146" rIns="64291" bIns="32146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rgbClr val="CC66FF"/>
              </a:buClr>
              <a:buSzPct val="95000"/>
              <a:buFont typeface="Wingdings" charset="2"/>
              <a:buChar char="q"/>
              <a:defRPr kumimoji="0" sz="20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rgbClr val="CC66FF"/>
              </a:buClr>
              <a:buSzPct val="90000"/>
              <a:buFont typeface="Wingdings" charset="2"/>
              <a:buChar char="u"/>
              <a:defRPr kumimoji="0" sz="18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SzPct val="150000"/>
              <a:buFont typeface="Wingdings" charset="2"/>
              <a:buChar char="§"/>
              <a:defRPr kumimoji="0" sz="16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²"/>
              <a:defRPr kumimoji="0" sz="14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ü"/>
              <a:defRPr kumimoji="0" sz="12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sz="1500" dirty="0" smtClean="0"/>
              <a:t> Momentum smearing mainly due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500" dirty="0"/>
              <a:t> </a:t>
            </a:r>
            <a:r>
              <a:rPr lang="en-US" sz="1500" dirty="0" smtClean="0"/>
              <a:t>  to Fermi motion + Lorentz boost</a:t>
            </a:r>
          </a:p>
          <a:p>
            <a:pPr marL="0" indent="0">
              <a:spcBef>
                <a:spcPts val="0"/>
              </a:spcBef>
            </a:pPr>
            <a:r>
              <a:rPr lang="en-US" sz="1500" dirty="0" smtClean="0"/>
              <a:t> Angle &lt;~3mrad (&gt;99.9%)</a:t>
            </a:r>
            <a:endParaRPr lang="en-US" sz="1500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-340468" y="1680141"/>
            <a:ext cx="921121" cy="276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Angle [rad]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2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200" dirty="0" smtClean="0">
                <a:ea typeface="+mj-ea"/>
              </a:rPr>
              <a:t>Quantum phase-space tomography of the nucleon</a:t>
            </a:r>
            <a:endParaRPr lang="en-US" sz="2200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810351"/>
            <a:ext cx="8712200" cy="9691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FF66"/>
                </a:solidFill>
                <a:latin typeface="Comic Sans MS" charset="0"/>
              </a:rPr>
              <a:t>     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3D picture in </a:t>
            </a:r>
            <a:r>
              <a:rPr lang="en-US" sz="1600" dirty="0">
                <a:solidFill>
                  <a:srgbClr val="0000FF"/>
                </a:solidFill>
                <a:latin typeface="Comic Sans MS" charset="0"/>
              </a:rPr>
              <a:t>momentum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space                3D picture in coordinate space</a:t>
            </a:r>
          </a:p>
          <a:p>
            <a:pPr lvl="1">
              <a:buFont typeface="Wingdings" charset="2"/>
              <a:buNone/>
            </a:pPr>
            <a:r>
              <a:rPr lang="en-US" sz="1600" dirty="0">
                <a:latin typeface="Comic Sans MS" charset="0"/>
              </a:rPr>
              <a:t>     transverse momentum                       generalized </a:t>
            </a:r>
            <a:r>
              <a:rPr lang="en-US" sz="1600" dirty="0" err="1">
                <a:latin typeface="Comic Sans MS" charset="0"/>
              </a:rPr>
              <a:t>parton</a:t>
            </a:r>
            <a:r>
              <a:rPr lang="en-US" sz="1600" dirty="0">
                <a:latin typeface="Comic Sans MS" charset="0"/>
              </a:rPr>
              <a:t> distributions</a:t>
            </a:r>
          </a:p>
          <a:p>
            <a:pPr lvl="1">
              <a:buFont typeface="Wingdings" charset="2"/>
              <a:buNone/>
            </a:pPr>
            <a:r>
              <a:rPr lang="en-US" sz="1600" dirty="0">
                <a:latin typeface="Comic Sans MS" charset="0"/>
              </a:rPr>
              <a:t>     dependent distributions                    </a:t>
            </a:r>
            <a:r>
              <a:rPr lang="en-US" sz="1600" dirty="0" err="1">
                <a:latin typeface="Comic Sans MS" charset="0"/>
                <a:sym typeface="Wingdings" charset="2"/>
              </a:rPr>
              <a:t></a:t>
            </a:r>
            <a:r>
              <a:rPr lang="en-US" sz="1600" dirty="0">
                <a:latin typeface="Comic Sans MS" charset="0"/>
                <a:sym typeface="Wingdings" charset="2"/>
              </a:rPr>
              <a:t> exclusive reaction like </a:t>
            </a:r>
            <a:r>
              <a:rPr lang="en-US" sz="1600" dirty="0" smtClean="0">
                <a:latin typeface="Comic Sans MS" charset="0"/>
                <a:sym typeface="Wingdings" charset="2"/>
              </a:rPr>
              <a:t>DVCS</a:t>
            </a:r>
            <a:endParaRPr lang="en-US" dirty="0" smtClean="0">
              <a:latin typeface="Comic Sans MS" charset="0"/>
            </a:endParaRPr>
          </a:p>
          <a:p>
            <a:endParaRPr lang="en-US" dirty="0">
              <a:latin typeface="Comic Sans MS" charset="0"/>
            </a:endParaRPr>
          </a:p>
          <a:p>
            <a:pPr lvl="1"/>
            <a:endParaRPr lang="en-US" dirty="0">
              <a:latin typeface="Comic Sans MS" charset="0"/>
            </a:endParaRP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C6F219-4AA5-7A41-B081-DF8C77E34B8A}" type="slidenum">
              <a:rPr lang="en-US"/>
              <a:pPr/>
              <a:t>42</a:t>
            </a:fld>
            <a:endParaRPr lang="en-US"/>
          </a:p>
        </p:txBody>
      </p:sp>
      <p:pic>
        <p:nvPicPr>
          <p:cNvPr id="14342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868" y="3779520"/>
            <a:ext cx="1521460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" y="4216400"/>
            <a:ext cx="36401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AutoShape 6"/>
          <p:cNvSpPr>
            <a:spLocks noChangeArrowheads="1"/>
          </p:cNvSpPr>
          <p:nvPr/>
        </p:nvSpPr>
        <p:spPr bwMode="auto">
          <a:xfrm>
            <a:off x="5622925" y="6219825"/>
            <a:ext cx="1439863" cy="431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4714247" y="3860512"/>
            <a:ext cx="313549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Quarks</a:t>
            </a:r>
          </a:p>
          <a:p>
            <a:r>
              <a:rPr lang="en-US" sz="1600" b="1" dirty="0" err="1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u</a:t>
            </a:r>
            <a:r>
              <a:rPr lang="en-US" sz="1600" b="1" dirty="0" err="1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npolarised</a:t>
            </a:r>
            <a:r>
              <a:rPr lang="en-US" sz="1600" b="1" dirty="0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           </a:t>
            </a:r>
            <a:r>
              <a:rPr lang="en-US" sz="1600" b="1" dirty="0" err="1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polarised</a:t>
            </a:r>
            <a:endParaRPr lang="it-IT" sz="1600" b="1" dirty="0">
              <a:solidFill>
                <a:srgbClr val="FF29FE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243" y="573088"/>
            <a:ext cx="1645920" cy="12534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49605" y="730934"/>
            <a:ext cx="1993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Join the real 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3D experience !!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0" name="Down Arrow 19"/>
          <p:cNvSpPr/>
          <p:nvPr/>
        </p:nvSpPr>
        <p:spPr>
          <a:xfrm rot="3360000">
            <a:off x="2818350" y="1729286"/>
            <a:ext cx="516572" cy="1425197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8060000">
            <a:off x="5811317" y="1774916"/>
            <a:ext cx="516572" cy="1335593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 l="8471" t="4706" r="2824" b="4706"/>
          <a:stretch>
            <a:fillRect/>
          </a:stretch>
        </p:blipFill>
        <p:spPr>
          <a:xfrm>
            <a:off x="3897645" y="1927545"/>
            <a:ext cx="1436356" cy="8801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9560000">
            <a:off x="2587317" y="1916310"/>
            <a:ext cx="82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TMDs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 rot="1860000">
            <a:off x="5779006" y="1921312"/>
            <a:ext cx="7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GPDs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42832" y="654734"/>
            <a:ext cx="2373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b="1" dirty="0" smtClean="0">
                <a:latin typeface="Comic Sans MS"/>
                <a:cs typeface="Comic Sans MS"/>
              </a:rPr>
              <a:t>Wigner Distribution</a:t>
            </a:r>
          </a:p>
          <a:p>
            <a:pPr algn="ctr" eaLnBrk="0" hangingPunct="0"/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W(x,r,k</a:t>
            </a:r>
            <a:r>
              <a:rPr lang="en-US" b="1" baseline="-250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)</a:t>
            </a: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130461" y="4445993"/>
            <a:ext cx="4960620" cy="2108261"/>
            <a:chOff x="2044700" y="3828737"/>
            <a:chExt cx="7086600" cy="3011801"/>
          </a:xfrm>
        </p:grpSpPr>
        <p:pic>
          <p:nvPicPr>
            <p:cNvPr id="27" name="Picture 26" descr="plotGPD2D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69" b="15787"/>
            <a:stretch/>
          </p:blipFill>
          <p:spPr>
            <a:xfrm>
              <a:off x="2044700" y="3828737"/>
              <a:ext cx="7086600" cy="3011801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2641600" y="5156200"/>
              <a:ext cx="504190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7" grpId="0"/>
      <p:bldP spid="20" grpId="0" animBg="1"/>
      <p:bldP spid="21" grpId="0" animBg="1"/>
      <p:bldP spid="23" grpId="0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Beyond form factors and quark distributions</a:t>
            </a:r>
            <a:endParaRPr lang="en-US" sz="2800" dirty="0"/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79CE-04EB-DA40-95B2-55F1030D4E53}" type="slidenum">
              <a:rPr lang="it-IT" smtClean="0"/>
              <a:pPr/>
              <a:t>43</a:t>
            </a:fld>
            <a:endParaRPr lang="it-IT"/>
          </a:p>
        </p:txBody>
      </p:sp>
      <p:sp>
        <p:nvSpPr>
          <p:cNvPr id="858114" name="Rectangle 2"/>
          <p:cNvSpPr>
            <a:spLocks noChangeArrowheads="1"/>
          </p:cNvSpPr>
          <p:nvPr/>
        </p:nvSpPr>
        <p:spPr bwMode="auto">
          <a:xfrm>
            <a:off x="1143000" y="52388"/>
            <a:ext cx="69072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400" b="0" i="0">
              <a:solidFill>
                <a:schemeClr val="tx1"/>
              </a:solidFill>
              <a:effectLst/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1581661" y="534459"/>
            <a:ext cx="59379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Generalized </a:t>
            </a:r>
            <a:r>
              <a:rPr lang="en-US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Parton Distributions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800" y="1295400"/>
            <a:ext cx="2362200" cy="4411663"/>
            <a:chOff x="288" y="720"/>
            <a:chExt cx="1488" cy="2779"/>
          </a:xfrm>
        </p:grpSpPr>
        <p:sp>
          <p:nvSpPr>
            <p:cNvPr id="858117" name="Rectangle 5"/>
            <p:cNvSpPr>
              <a:spLocks noChangeArrowheads="1"/>
            </p:cNvSpPr>
            <p:nvPr/>
          </p:nvSpPr>
          <p:spPr bwMode="auto">
            <a:xfrm>
              <a:off x="432" y="720"/>
              <a:ext cx="1200" cy="19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58118" name="Text Box 6"/>
            <p:cNvSpPr txBox="1">
              <a:spLocks noChangeArrowheads="1"/>
            </p:cNvSpPr>
            <p:nvPr/>
          </p:nvSpPr>
          <p:spPr bwMode="auto">
            <a:xfrm>
              <a:off x="288" y="2976"/>
              <a:ext cx="1488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Proton form factors, </a:t>
              </a:r>
              <a:r>
                <a:rPr lang="en-US" sz="1600" b="1" dirty="0">
                  <a:solidFill>
                    <a:srgbClr val="7EE02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transverse </a:t>
              </a: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charge &amp; current densities</a:t>
              </a:r>
            </a:p>
          </p:txBody>
        </p:sp>
        <p:pic>
          <p:nvPicPr>
            <p:cNvPr id="858119" name="Picture 7" descr="fig02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" y="816"/>
              <a:ext cx="1065" cy="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705601" y="1295400"/>
            <a:ext cx="2236788" cy="4886325"/>
            <a:chOff x="4080" y="720"/>
            <a:chExt cx="1409" cy="3078"/>
          </a:xfrm>
        </p:grpSpPr>
        <p:sp>
          <p:nvSpPr>
            <p:cNvPr id="858121" name="Rectangle 9"/>
            <p:cNvSpPr>
              <a:spLocks noChangeArrowheads="1"/>
            </p:cNvSpPr>
            <p:nvPr/>
          </p:nvSpPr>
          <p:spPr bwMode="auto">
            <a:xfrm>
              <a:off x="4080" y="720"/>
              <a:ext cx="1248" cy="21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="0" i="0">
                <a:solidFill>
                  <a:schemeClr val="hlink"/>
                </a:solidFill>
                <a:effectLst/>
              </a:endParaRPr>
            </a:p>
          </p:txBody>
        </p:sp>
        <p:sp>
          <p:nvSpPr>
            <p:cNvPr id="858122" name="Text Box 10"/>
            <p:cNvSpPr txBox="1">
              <a:spLocks noChangeArrowheads="1"/>
            </p:cNvSpPr>
            <p:nvPr/>
          </p:nvSpPr>
          <p:spPr bwMode="auto">
            <a:xfrm>
              <a:off x="4080" y="3119"/>
              <a:ext cx="1409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Structure functions,</a:t>
              </a:r>
            </a:p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quark </a:t>
              </a:r>
              <a:r>
                <a:rPr lang="en-US" sz="1600" b="1" dirty="0">
                  <a:solidFill>
                    <a:srgbClr val="7EE02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longitudinal</a:t>
              </a:r>
            </a:p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momentum &amp; </a:t>
              </a:r>
              <a:r>
                <a:rPr lang="en-US" sz="1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helicity</a:t>
              </a: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</a:t>
              </a:r>
            </a:p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distributions</a:t>
              </a:r>
            </a:p>
          </p:txBody>
        </p:sp>
        <p:pic>
          <p:nvPicPr>
            <p:cNvPr id="858123" name="Picture 11" descr="fig02-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58" y="816"/>
              <a:ext cx="1074" cy="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58125" name="AutoShape 13"/>
          <p:cNvSpPr>
            <a:spLocks noChangeArrowheads="1"/>
          </p:cNvSpPr>
          <p:nvPr/>
        </p:nvSpPr>
        <p:spPr bwMode="auto">
          <a:xfrm rot="1611983">
            <a:off x="2133600" y="2767013"/>
            <a:ext cx="1092200" cy="509588"/>
          </a:xfrm>
          <a:prstGeom prst="rightArrow">
            <a:avLst>
              <a:gd name="adj1" fmla="val 50000"/>
              <a:gd name="adj2" fmla="val 53583"/>
            </a:avLst>
          </a:prstGeom>
          <a:solidFill>
            <a:srgbClr val="F4FC4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 b="0" i="0">
              <a:solidFill>
                <a:schemeClr val="tx1"/>
              </a:solidFill>
              <a:effectLst/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3292475" y="1524000"/>
            <a:ext cx="2514600" cy="3703638"/>
            <a:chOff x="3292475" y="1524000"/>
            <a:chExt cx="2514600" cy="3703638"/>
          </a:xfrm>
        </p:grpSpPr>
        <p:sp>
          <p:nvSpPr>
            <p:cNvPr id="858126" name="Rectangle 14"/>
            <p:cNvSpPr>
              <a:spLocks noChangeArrowheads="1"/>
            </p:cNvSpPr>
            <p:nvPr/>
          </p:nvSpPr>
          <p:spPr bwMode="auto">
            <a:xfrm>
              <a:off x="3292475" y="1524000"/>
              <a:ext cx="2514600" cy="3703638"/>
            </a:xfrm>
            <a:prstGeom prst="rect">
              <a:avLst/>
            </a:prstGeom>
            <a:solidFill>
              <a:srgbClr val="F2FC2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858127" name="Picture 15" descr="fig02-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19475" y="1743075"/>
              <a:ext cx="2252663" cy="326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58128" name="AutoShape 16"/>
          <p:cNvSpPr>
            <a:spLocks noChangeArrowheads="1"/>
          </p:cNvSpPr>
          <p:nvPr/>
        </p:nvSpPr>
        <p:spPr bwMode="auto">
          <a:xfrm rot="19816077">
            <a:off x="5783263" y="2921000"/>
            <a:ext cx="1087438" cy="508000"/>
          </a:xfrm>
          <a:prstGeom prst="leftArrow">
            <a:avLst>
              <a:gd name="adj1" fmla="val 50000"/>
              <a:gd name="adj2" fmla="val 53516"/>
            </a:avLst>
          </a:prstGeom>
          <a:solidFill>
            <a:srgbClr val="F4FC4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 b="0" i="0"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362200" y="708025"/>
            <a:ext cx="4943475" cy="587375"/>
            <a:chOff x="1536" y="209"/>
            <a:chExt cx="3114" cy="358"/>
          </a:xfrm>
        </p:grpSpPr>
        <p:sp>
          <p:nvSpPr>
            <p:cNvPr id="858130" name="Text Box 18"/>
            <p:cNvSpPr txBox="1">
              <a:spLocks noChangeArrowheads="1"/>
            </p:cNvSpPr>
            <p:nvPr/>
          </p:nvSpPr>
          <p:spPr bwMode="auto">
            <a:xfrm>
              <a:off x="1536" y="362"/>
              <a:ext cx="3114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X. Ji,  D. Mueller, A. Radyushkin (1994-1997)</a:t>
              </a:r>
            </a:p>
          </p:txBody>
        </p:sp>
        <p:sp>
          <p:nvSpPr>
            <p:cNvPr id="858131" name="Text Box 19"/>
            <p:cNvSpPr txBox="1">
              <a:spLocks noChangeArrowheads="1"/>
            </p:cNvSpPr>
            <p:nvPr/>
          </p:nvSpPr>
          <p:spPr bwMode="auto">
            <a:xfrm>
              <a:off x="2220" y="209"/>
              <a:ext cx="116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400" i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858132" name="Text Box 20"/>
          <p:cNvSpPr txBox="1">
            <a:spLocks noChangeArrowheads="1"/>
          </p:cNvSpPr>
          <p:nvPr/>
        </p:nvSpPr>
        <p:spPr bwMode="auto">
          <a:xfrm>
            <a:off x="3048000" y="5378450"/>
            <a:ext cx="29598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Correlated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quark momentum </a:t>
            </a:r>
          </a:p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and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helicity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distributions in </a:t>
            </a:r>
          </a:p>
          <a:p>
            <a:r>
              <a:rPr lang="en-US" sz="1600" b="1" dirty="0">
                <a:solidFill>
                  <a:srgbClr val="CC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transverse space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- </a:t>
            </a:r>
            <a:r>
              <a:rPr lang="en-US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GPDs</a:t>
            </a: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E.C. Aschenauer             STAR Upgrade Meeting UCLA 2012</a:t>
            </a:r>
            <a:endParaRPr lang="en-US" altLang="ja-JP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96">
        <p14:prism isContent="1"/>
      </p:transition>
    </mc:Choice>
    <mc:Fallback xmlns="">
      <p:transition xmlns:p14="http://schemas.microsoft.com/office/powerpoint/2010/main" spd="slow" advTm="11089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8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8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58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5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5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8125" grpId="0" animBg="1"/>
      <p:bldP spid="858128" grpId="0" animBg="1"/>
      <p:bldP spid="8581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Hunt for Lq</a:t>
            </a:r>
            <a:endParaRPr lang="en-US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B8E66-3539-5C49-BA35-A3B0DF41C35D}" type="slidenum">
              <a:rPr lang="it-IT" smtClean="0"/>
              <a:pPr/>
              <a:t>44</a:t>
            </a:fld>
            <a:endParaRPr lang="it-IT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it-IT"/>
          </a:p>
        </p:txBody>
      </p:sp>
      <p:pic>
        <p:nvPicPr>
          <p:cNvPr id="351237" name="Picture 5" descr="gpd-map"/>
          <p:cNvPicPr>
            <a:picLocks noChangeAspect="1" noChangeArrowheads="1"/>
          </p:cNvPicPr>
          <p:nvPr/>
        </p:nvPicPr>
        <p:blipFill>
          <a:blip r:embed="rId4"/>
          <a:srcRect l="1363" t="6211" r="2181" b="8282"/>
          <a:stretch>
            <a:fillRect/>
          </a:stretch>
        </p:blipFill>
        <p:spPr bwMode="auto">
          <a:xfrm>
            <a:off x="20637" y="1262096"/>
            <a:ext cx="5279691" cy="3081276"/>
          </a:xfrm>
          <a:prstGeom prst="rect">
            <a:avLst/>
          </a:prstGeom>
          <a:noFill/>
          <a:effectLst>
            <a:glow rad="101600">
              <a:srgbClr val="E6E6E6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</p:pic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5064125" y="682625"/>
            <a:ext cx="40389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Study of hard </a:t>
            </a:r>
            <a:r>
              <a:rPr lang="en-US" sz="1800" b="1" dirty="0">
                <a:solidFill>
                  <a:srgbClr val="CC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exclusive processes</a:t>
            </a:r>
            <a:r>
              <a:rPr lang="en-US" sz="1800" b="1" dirty="0" smtClean="0">
                <a:solidFill>
                  <a:srgbClr val="CC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allows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to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access </a:t>
            </a:r>
          </a:p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 </a:t>
            </a: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new class of </a:t>
            </a:r>
            <a:r>
              <a:rPr lang="en-US" sz="1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PDFs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51239" name="Text Box 7"/>
          <p:cNvSpPr txBox="1">
            <a:spLocks noChangeArrowheads="1"/>
          </p:cNvSpPr>
          <p:nvPr/>
        </p:nvSpPr>
        <p:spPr bwMode="auto">
          <a:xfrm>
            <a:off x="5261043" y="1538288"/>
            <a:ext cx="38829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</a:t>
            </a: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eneralized </a:t>
            </a:r>
            <a:r>
              <a:rPr lang="en-US" sz="18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P</a:t>
            </a: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arton </a:t>
            </a:r>
            <a:r>
              <a:rPr lang="en-US" sz="18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D</a:t>
            </a: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istributions</a:t>
            </a:r>
          </a:p>
        </p:txBody>
      </p:sp>
      <p:graphicFrame>
        <p:nvGraphicFramePr>
          <p:cNvPr id="351240" name="Object 8"/>
          <p:cNvGraphicFramePr>
            <a:graphicFrameLocks noChangeAspect="1"/>
          </p:cNvGraphicFramePr>
          <p:nvPr/>
        </p:nvGraphicFramePr>
        <p:xfrm>
          <a:off x="6210368" y="1833563"/>
          <a:ext cx="19431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934" name="Equation" r:id="rId5" imgW="1943100" imgH="406400" progId="Equation.DSMT4">
                  <p:embed/>
                </p:oleObj>
              </mc:Choice>
              <mc:Fallback>
                <p:oleObj name="Equation" r:id="rId5" imgW="1943100" imgH="4064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0368" y="1833563"/>
                        <a:ext cx="19431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1242" name="Line 10"/>
          <p:cNvSpPr>
            <a:spLocks noChangeShapeType="1"/>
          </p:cNvSpPr>
          <p:nvPr/>
        </p:nvSpPr>
        <p:spPr bwMode="auto">
          <a:xfrm>
            <a:off x="5284374" y="2833469"/>
            <a:ext cx="539750" cy="0"/>
          </a:xfrm>
          <a:prstGeom prst="line">
            <a:avLst/>
          </a:prstGeom>
          <a:noFill/>
          <a:ln w="76200" cmpd="tri">
            <a:solidFill>
              <a:srgbClr val="CC66FF"/>
            </a:solidFill>
            <a:round/>
            <a:headEnd/>
            <a:tailEnd type="triangle" w="med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1244" name="Text Box 12"/>
          <p:cNvSpPr txBox="1">
            <a:spLocks noChangeArrowheads="1"/>
          </p:cNvSpPr>
          <p:nvPr/>
        </p:nvSpPr>
        <p:spPr bwMode="auto">
          <a:xfrm>
            <a:off x="5727286" y="2465169"/>
            <a:ext cx="31409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possible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way to access</a:t>
            </a:r>
          </a:p>
          <a:p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orbital angular momentum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19088" y="4598988"/>
            <a:ext cx="4056065" cy="1200151"/>
            <a:chOff x="121" y="3521"/>
            <a:chExt cx="2555" cy="756"/>
          </a:xfrm>
        </p:grpSpPr>
        <p:sp>
          <p:nvSpPr>
            <p:cNvPr id="351249" name="Text Box 17"/>
            <p:cNvSpPr txBox="1">
              <a:spLocks noChangeArrowheads="1"/>
            </p:cNvSpPr>
            <p:nvPr/>
          </p:nvSpPr>
          <p:spPr bwMode="auto">
            <a:xfrm>
              <a:off x="121" y="3521"/>
              <a:ext cx="2555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exclusive:</a:t>
              </a:r>
              <a:r>
                <a:rPr lang="en-US" sz="1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</a:t>
              </a:r>
            </a:p>
            <a:p>
              <a:r>
                <a:rPr lang="en-US" sz="1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all reaction products are </a:t>
              </a: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detected</a:t>
              </a:r>
            </a:p>
            <a:p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    </a:t>
              </a:r>
              <a:r>
                <a:rPr lang="en-US" sz="1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</a:t>
              </a:r>
              <a:r>
                <a:rPr lang="en-US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</a:t>
              </a:r>
              <a:r>
                <a:rPr lang="en-US" sz="1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missing </a:t>
              </a: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energy (</a:t>
              </a: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cs typeface="Symbol" charset="2"/>
                </a:rPr>
                <a:t>D</a:t>
              </a: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E) and</a:t>
              </a:r>
              <a:r>
                <a:rPr lang="en-US" sz="1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</a:t>
              </a:r>
            </a:p>
            <a:p>
              <a:r>
                <a:rPr lang="en-US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      </a:t>
              </a:r>
              <a:r>
                <a:rPr lang="en-US" sz="18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missing </a:t>
              </a: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Mass (</a:t>
              </a:r>
              <a:r>
                <a:rPr lang="en-US" sz="1800" b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M</a:t>
              </a:r>
              <a:r>
                <a:rPr lang="en-US" sz="1800" b="1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x</a:t>
              </a: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) = 0</a:t>
              </a:r>
            </a:p>
          </p:txBody>
        </p:sp>
        <p:sp>
          <p:nvSpPr>
            <p:cNvPr id="351250" name="Line 18"/>
            <p:cNvSpPr>
              <a:spLocks noChangeShapeType="1"/>
            </p:cNvSpPr>
            <p:nvPr/>
          </p:nvSpPr>
          <p:spPr bwMode="auto">
            <a:xfrm>
              <a:off x="201" y="4064"/>
              <a:ext cx="340" cy="0"/>
            </a:xfrm>
            <a:prstGeom prst="line">
              <a:avLst/>
            </a:prstGeom>
            <a:noFill/>
            <a:ln w="76200" cmpd="tri">
              <a:solidFill>
                <a:srgbClr val="CC66FF"/>
              </a:solidFill>
              <a:round/>
              <a:headEnd/>
              <a:tailEnd type="triangle" w="med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1254" name="Text Box 22"/>
          <p:cNvSpPr txBox="1">
            <a:spLocks noChangeArrowheads="1"/>
          </p:cNvSpPr>
          <p:nvPr/>
        </p:nvSpPr>
        <p:spPr bwMode="auto">
          <a:xfrm>
            <a:off x="7585093" y="3670300"/>
            <a:ext cx="1360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DIS: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~</a:t>
            </a: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0.3</a:t>
            </a:r>
          </a:p>
        </p:txBody>
      </p:sp>
      <p:grpSp>
        <p:nvGrpSpPr>
          <p:cNvPr id="30" name="Group 25"/>
          <p:cNvGrpSpPr/>
          <p:nvPr/>
        </p:nvGrpSpPr>
        <p:grpSpPr>
          <a:xfrm>
            <a:off x="4382558" y="4316942"/>
            <a:ext cx="4697942" cy="2439458"/>
            <a:chOff x="178858" y="4405842"/>
            <a:chExt cx="4697942" cy="2439458"/>
          </a:xfrm>
        </p:grpSpPr>
        <p:sp>
          <p:nvSpPr>
            <p:cNvPr id="31" name="Rectangle 10"/>
            <p:cNvSpPr>
              <a:spLocks noChangeArrowheads="1"/>
            </p:cNvSpPr>
            <p:nvPr/>
          </p:nvSpPr>
          <p:spPr bwMode="auto">
            <a:xfrm>
              <a:off x="178858" y="4405842"/>
              <a:ext cx="4697942" cy="243945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</a:scheme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glow rad="101600">
                <a:schemeClr val="tx1">
                  <a:lumMod val="8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32" name="Object 11"/>
            <p:cNvGraphicFramePr>
              <a:graphicFrameLocks noChangeAspect="1"/>
            </p:cNvGraphicFramePr>
            <p:nvPr/>
          </p:nvGraphicFramePr>
          <p:xfrm>
            <a:off x="820738" y="5918200"/>
            <a:ext cx="3822700" cy="812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0935" name="Equation" r:id="rId7" imgW="3822700" imgH="812800" progId="Equation.DSMT4">
                    <p:embed/>
                  </p:oleObj>
                </mc:Choice>
                <mc:Fallback>
                  <p:oleObj name="Equation" r:id="rId7" imgW="3822700" imgH="812800" progId="Equation.DSMT4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0738" y="5918200"/>
                          <a:ext cx="3822700" cy="812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2"/>
            <p:cNvGraphicFramePr>
              <a:graphicFrameLocks noChangeAspect="1"/>
            </p:cNvGraphicFramePr>
            <p:nvPr/>
          </p:nvGraphicFramePr>
          <p:xfrm>
            <a:off x="860425" y="5076825"/>
            <a:ext cx="2603500" cy="876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0936" name="Equation" r:id="rId9" imgW="2603500" imgH="876300" progId="Equation.DSMT4">
                    <p:embed/>
                  </p:oleObj>
                </mc:Choice>
                <mc:Fallback>
                  <p:oleObj name="Equation" r:id="rId9" imgW="2603500" imgH="876300" progId="Equation.DSMT4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0425" y="5076825"/>
                          <a:ext cx="2603500" cy="876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12"/>
            <p:cNvGraphicFramePr>
              <a:graphicFrameLocks noChangeAspect="1"/>
            </p:cNvGraphicFramePr>
            <p:nvPr/>
          </p:nvGraphicFramePr>
          <p:xfrm>
            <a:off x="354015" y="4478868"/>
            <a:ext cx="4292600" cy="876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0937" name="Equation" r:id="rId11" imgW="4292600" imgH="876300" progId="Equation.DSMT4">
                    <p:embed/>
                  </p:oleObj>
                </mc:Choice>
                <mc:Fallback>
                  <p:oleObj name="Equation" r:id="rId11" imgW="4292600" imgH="876300" progId="Equation.DSMT4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15" y="4478868"/>
                          <a:ext cx="4292600" cy="876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Bent Arrow 35"/>
          <p:cNvSpPr/>
          <p:nvPr/>
        </p:nvSpPr>
        <p:spPr>
          <a:xfrm>
            <a:off x="7016718" y="3708400"/>
            <a:ext cx="568375" cy="94139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gradFill flip="none" rotWithShape="1">
            <a:gsLst>
              <a:gs pos="1000">
                <a:srgbClr val="CC66FF"/>
              </a:gs>
              <a:gs pos="96000">
                <a:srgbClr val="FFFFFF"/>
              </a:gs>
              <a:gs pos="0">
                <a:srgbClr val="CC66FF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8000FF"/>
            </a:solidFill>
          </a:ln>
          <a:effectLst>
            <a:glow rad="63500">
              <a:srgbClr val="CC66FF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Oval 106"/>
          <p:cNvSpPr>
            <a:spLocks noChangeArrowheads="1"/>
          </p:cNvSpPr>
          <p:nvPr/>
        </p:nvSpPr>
        <p:spPr bwMode="auto">
          <a:xfrm>
            <a:off x="8210550" y="6356350"/>
            <a:ext cx="798512" cy="412750"/>
          </a:xfrm>
          <a:prstGeom prst="ellipse">
            <a:avLst/>
          </a:prstGeom>
          <a:gradFill rotWithShape="1">
            <a:gsLst>
              <a:gs pos="0">
                <a:srgbClr val="FF66FF">
                  <a:alpha val="41000"/>
                </a:srgbClr>
              </a:gs>
              <a:gs pos="100000">
                <a:srgbClr val="FFFF99">
                  <a:alpha val="42999"/>
                </a:srgbClr>
              </a:gs>
            </a:gsLst>
            <a:lin ang="5400000" scaled="1"/>
          </a:gradFill>
          <a:ln w="38100">
            <a:solidFill>
              <a:srgbClr val="CC66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75153" y="3947610"/>
            <a:ext cx="2531875" cy="353943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</a:schemeClr>
              </a:gs>
              <a:gs pos="50000">
                <a:schemeClr val="tx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sz="17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Spin Sum Rule in PRF:</a:t>
            </a:r>
            <a:endParaRPr lang="en-US" sz="1700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5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42" grpId="1" animBg="1"/>
      <p:bldP spid="351244" grpId="0"/>
      <p:bldP spid="351254" grpId="0"/>
      <p:bldP spid="36" grpId="0" animBg="1"/>
      <p:bldP spid="21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GPDs Introduction</a:t>
            </a:r>
            <a:endParaRPr lang="en-US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it-IT"/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B7AF-2393-2140-8C81-CE544D5462B6}" type="slidenum">
              <a:rPr lang="it-IT" smtClean="0"/>
              <a:pPr/>
              <a:t>45</a:t>
            </a:fld>
            <a:endParaRPr lang="it-IT"/>
          </a:p>
        </p:txBody>
      </p:sp>
      <p:sp>
        <p:nvSpPr>
          <p:cNvPr id="611331" name="Text Box 3"/>
          <p:cNvSpPr txBox="1">
            <a:spLocks noChangeArrowheads="1"/>
          </p:cNvSpPr>
          <p:nvPr/>
        </p:nvSpPr>
        <p:spPr bwMode="auto">
          <a:xfrm>
            <a:off x="44224" y="554256"/>
            <a:ext cx="353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How are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GPDs</a:t>
            </a:r>
            <a:r>
              <a:rPr lang="en-US" sz="1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characterized?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50836" y="919381"/>
            <a:ext cx="2863850" cy="1497013"/>
            <a:chOff x="1435" y="845"/>
            <a:chExt cx="1804" cy="943"/>
          </a:xfrm>
        </p:grpSpPr>
        <p:sp>
          <p:nvSpPr>
            <p:cNvPr id="611333" name="Text Box 5"/>
            <p:cNvSpPr txBox="1">
              <a:spLocks noChangeArrowheads="1"/>
            </p:cNvSpPr>
            <p:nvPr/>
          </p:nvSpPr>
          <p:spPr bwMode="auto">
            <a:xfrm>
              <a:off x="1435" y="845"/>
              <a:ext cx="180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 err="1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unpolarized</a:t>
              </a:r>
              <a:r>
                <a:rPr lang="en-US" sz="1800" b="1" dirty="0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 </a:t>
              </a:r>
              <a:r>
                <a:rPr lang="en-US" sz="18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     </a:t>
              </a:r>
              <a:r>
                <a:rPr lang="en-US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polarized</a:t>
              </a:r>
            </a:p>
          </p:txBody>
        </p:sp>
        <p:graphicFrame>
          <p:nvGraphicFramePr>
            <p:cNvPr id="65545" name="Object 9"/>
            <p:cNvGraphicFramePr>
              <a:graphicFrameLocks noChangeAspect="1"/>
            </p:cNvGraphicFramePr>
            <p:nvPr/>
          </p:nvGraphicFramePr>
          <p:xfrm>
            <a:off x="1487" y="1096"/>
            <a:ext cx="808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338" name="Equation" r:id="rId3" imgW="1282700" imgH="457200" progId="Equation.DSMT4">
                    <p:embed/>
                  </p:oleObj>
                </mc:Choice>
                <mc:Fallback>
                  <p:oleObj name="Equation" r:id="rId3" imgW="1282700" imgH="457200" progId="Equation.DSMT4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7" y="1096"/>
                          <a:ext cx="808" cy="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6" name="Object 10"/>
            <p:cNvGraphicFramePr>
              <a:graphicFrameLocks noChangeAspect="1"/>
            </p:cNvGraphicFramePr>
            <p:nvPr/>
          </p:nvGraphicFramePr>
          <p:xfrm>
            <a:off x="2431" y="1100"/>
            <a:ext cx="808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339" name="Equation" r:id="rId5" imgW="1282700" imgH="457200" progId="Equation.DSMT4">
                    <p:embed/>
                  </p:oleObj>
                </mc:Choice>
                <mc:Fallback>
                  <p:oleObj name="Equation" r:id="rId5" imgW="1282700" imgH="457200" progId="Equation.DSMT4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1" y="1100"/>
                          <a:ext cx="808" cy="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7" name="Object 11"/>
            <p:cNvGraphicFramePr>
              <a:graphicFrameLocks noChangeAspect="1"/>
            </p:cNvGraphicFramePr>
            <p:nvPr/>
          </p:nvGraphicFramePr>
          <p:xfrm>
            <a:off x="2426" y="1470"/>
            <a:ext cx="784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340" name="Equation" r:id="rId7" imgW="1244600" imgH="457200" progId="Equation.DSMT4">
                    <p:embed/>
                  </p:oleObj>
                </mc:Choice>
                <mc:Fallback>
                  <p:oleObj name="Equation" r:id="rId7" imgW="1244600" imgH="457200" progId="Equation.DSMT4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6" y="1470"/>
                          <a:ext cx="784" cy="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8" name="Object 12"/>
            <p:cNvGraphicFramePr>
              <a:graphicFrameLocks noChangeAspect="1"/>
            </p:cNvGraphicFramePr>
            <p:nvPr/>
          </p:nvGraphicFramePr>
          <p:xfrm>
            <a:off x="1487" y="1500"/>
            <a:ext cx="784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341" name="Equation" r:id="rId9" imgW="1244600" imgH="457200" progId="Equation.DSMT4">
                    <p:embed/>
                  </p:oleObj>
                </mc:Choice>
                <mc:Fallback>
                  <p:oleObj name="Equation" r:id="rId9" imgW="1244600" imgH="457200" progId="Equation.DSMT4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7" y="1500"/>
                          <a:ext cx="784" cy="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1338" name="Text Box 10"/>
          <p:cNvSpPr txBox="1">
            <a:spLocks noChangeArrowheads="1"/>
          </p:cNvSpPr>
          <p:nvPr/>
        </p:nvSpPr>
        <p:spPr bwMode="auto">
          <a:xfrm>
            <a:off x="5048024" y="1203544"/>
            <a:ext cx="3023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conserve nucleon </a:t>
            </a:r>
            <a:r>
              <a:rPr lang="en-US" sz="1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helicity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5113338" y="1758950"/>
          <a:ext cx="3632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342" name="Equation" r:id="rId11" imgW="3632040" imgH="380880" progId="Equation.DSMT4">
                  <p:embed/>
                </p:oleObj>
              </mc:Choice>
              <mc:Fallback>
                <p:oleObj name="Equation" r:id="rId11" imgW="3632040" imgH="3808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3338" y="1758950"/>
                        <a:ext cx="36322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1340" name="Text Box 12"/>
          <p:cNvSpPr txBox="1">
            <a:spLocks noChangeArrowheads="1"/>
          </p:cNvSpPr>
          <p:nvPr/>
        </p:nvSpPr>
        <p:spPr bwMode="auto">
          <a:xfrm>
            <a:off x="5050553" y="1808381"/>
            <a:ext cx="25873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flip nucleon </a:t>
            </a:r>
            <a:r>
              <a:rPr lang="en-US" sz="1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helicity</a:t>
            </a:r>
            <a:endParaRPr lang="en-US" sz="18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not accessible in DIS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419789" y="2487831"/>
            <a:ext cx="8376533" cy="2408238"/>
            <a:chOff x="242888" y="2968625"/>
            <a:chExt cx="8377237" cy="2408521"/>
          </a:xfrm>
        </p:grpSpPr>
        <p:sp>
          <p:nvSpPr>
            <p:cNvPr id="611342" name="Text Box 14"/>
            <p:cNvSpPr txBox="1">
              <a:spLocks noChangeArrowheads="1"/>
            </p:cNvSpPr>
            <p:nvPr/>
          </p:nvSpPr>
          <p:spPr bwMode="auto">
            <a:xfrm>
              <a:off x="730964" y="4777000"/>
              <a:ext cx="809943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D</a:t>
              </a:r>
              <a:r>
                <a:rPr lang="en-US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V</a:t>
              </a:r>
              <a:r>
                <a:rPr lang="en-US" sz="1800" b="1" dirty="0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C</a:t>
              </a:r>
              <a:r>
                <a:rPr lang="en-US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S</a:t>
              </a:r>
            </a:p>
          </p:txBody>
        </p:sp>
        <p:pic>
          <p:nvPicPr>
            <p:cNvPr id="65558" name="Picture 16" descr="gnome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42888" y="3392488"/>
              <a:ext cx="1701800" cy="1352550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9525">
              <a:solidFill>
                <a:schemeClr val="tx1">
                  <a:lumMod val="65000"/>
                </a:schemeClr>
              </a:solidFill>
              <a:miter lim="800000"/>
              <a:headEnd/>
              <a:tailEnd/>
            </a:ln>
            <a:effectLst>
              <a:glow rad="101600">
                <a:schemeClr val="tx1">
                  <a:lumMod val="8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</p:pic>
        <p:sp>
          <p:nvSpPr>
            <p:cNvPr id="611345" name="Text Box 17"/>
            <p:cNvSpPr txBox="1">
              <a:spLocks noChangeArrowheads="1"/>
            </p:cNvSpPr>
            <p:nvPr/>
          </p:nvSpPr>
          <p:spPr bwMode="auto">
            <a:xfrm>
              <a:off x="1015150" y="2968625"/>
              <a:ext cx="7154873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quantum numbers of final state           select different GPD</a:t>
              </a:r>
            </a:p>
          </p:txBody>
        </p:sp>
        <p:pic>
          <p:nvPicPr>
            <p:cNvPr id="65561" name="Picture 19" descr="gnome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556000" y="3367088"/>
              <a:ext cx="1727200" cy="1352550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9525">
              <a:solidFill>
                <a:schemeClr val="tx1">
                  <a:lumMod val="50000"/>
                </a:schemeClr>
              </a:solidFill>
              <a:miter lim="800000"/>
              <a:headEnd/>
              <a:tailEnd/>
            </a:ln>
            <a:effectLst>
              <a:glow rad="101600">
                <a:schemeClr val="tx1">
                  <a:lumMod val="9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</p:pic>
        <p:pic>
          <p:nvPicPr>
            <p:cNvPr id="65563" name="Picture 21" descr="gnome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42125" y="3365500"/>
              <a:ext cx="1778000" cy="1390650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9525">
              <a:solidFill>
                <a:schemeClr val="tx1">
                  <a:lumMod val="50000"/>
                </a:schemeClr>
              </a:solidFill>
              <a:miter lim="800000"/>
              <a:headEnd/>
              <a:tailEnd/>
            </a:ln>
            <a:effectLst>
              <a:glow rad="101600">
                <a:schemeClr val="tx1">
                  <a:lumMod val="9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</p:pic>
        <p:sp>
          <p:nvSpPr>
            <p:cNvPr id="65564" name="Line 22"/>
            <p:cNvSpPr>
              <a:spLocks noChangeShapeType="1"/>
            </p:cNvSpPr>
            <p:nvPr/>
          </p:nvSpPr>
          <p:spPr bwMode="auto">
            <a:xfrm>
              <a:off x="4875213" y="3159125"/>
              <a:ext cx="539750" cy="0"/>
            </a:xfrm>
            <a:prstGeom prst="line">
              <a:avLst/>
            </a:prstGeom>
            <a:noFill/>
            <a:ln w="76200" cmpd="tri">
              <a:solidFill>
                <a:srgbClr val="CC66FF"/>
              </a:solidFill>
              <a:round/>
              <a:headEnd/>
              <a:tailEnd type="triangle" w="med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65539" name="Object 3"/>
            <p:cNvGraphicFramePr>
              <a:graphicFrameLocks noChangeAspect="1"/>
            </p:cNvGraphicFramePr>
            <p:nvPr/>
          </p:nvGraphicFramePr>
          <p:xfrm>
            <a:off x="4022128" y="5021504"/>
            <a:ext cx="787466" cy="3556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343" name="Equation" r:id="rId16" imgW="787400" imgH="355600" progId="Equation.DSMT4">
                    <p:embed/>
                  </p:oleObj>
                </mc:Choice>
                <mc:Fallback>
                  <p:oleObj name="Equation" r:id="rId16" imgW="787400" imgH="355600" progId="Equation.DSMT4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2128" y="5021504"/>
                          <a:ext cx="787466" cy="3556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1352" name="Text Box 24"/>
            <p:cNvSpPr txBox="1">
              <a:spLocks noChangeArrowheads="1"/>
            </p:cNvSpPr>
            <p:nvPr/>
          </p:nvSpPr>
          <p:spPr bwMode="auto">
            <a:xfrm>
              <a:off x="3069548" y="4724606"/>
              <a:ext cx="2695245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pseudo-</a:t>
              </a:r>
              <a:r>
                <a:rPr lang="en-US" sz="18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scaler</a:t>
              </a:r>
              <a:r>
                <a:rPr lang="en-US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mesons</a:t>
              </a:r>
            </a:p>
          </p:txBody>
        </p:sp>
        <p:graphicFrame>
          <p:nvGraphicFramePr>
            <p:cNvPr id="65540" name="Object 4"/>
            <p:cNvGraphicFramePr>
              <a:graphicFrameLocks noChangeAspect="1"/>
            </p:cNvGraphicFramePr>
            <p:nvPr/>
          </p:nvGraphicFramePr>
          <p:xfrm>
            <a:off x="7348220" y="4984987"/>
            <a:ext cx="787466" cy="3556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344" name="Equation" r:id="rId18" imgW="787400" imgH="355600" progId="Equation.DSMT4">
                    <p:embed/>
                  </p:oleObj>
                </mc:Choice>
                <mc:Fallback>
                  <p:oleObj name="Equation" r:id="rId18" imgW="787400" imgH="355600" progId="Equation.DSMT4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48220" y="4984987"/>
                          <a:ext cx="787466" cy="3556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1354" name="Text Box 26"/>
            <p:cNvSpPr txBox="1">
              <a:spLocks noChangeArrowheads="1"/>
            </p:cNvSpPr>
            <p:nvPr/>
          </p:nvSpPr>
          <p:spPr bwMode="auto">
            <a:xfrm>
              <a:off x="6851290" y="4713493"/>
              <a:ext cx="1761192" cy="36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vector mesons</a:t>
              </a:r>
            </a:p>
          </p:txBody>
        </p:sp>
        <p:graphicFrame>
          <p:nvGraphicFramePr>
            <p:cNvPr id="65541" name="Object 5"/>
            <p:cNvGraphicFramePr>
              <a:graphicFrameLocks noChangeAspect="1"/>
            </p:cNvGraphicFramePr>
            <p:nvPr/>
          </p:nvGraphicFramePr>
          <p:xfrm>
            <a:off x="1747049" y="5059609"/>
            <a:ext cx="330228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345" name="Equation" r:id="rId20" imgW="330200" imgH="304800" progId="Equation.DSMT4">
                    <p:embed/>
                  </p:oleObj>
                </mc:Choice>
                <mc:Fallback>
                  <p:oleObj name="Equation" r:id="rId20" imgW="330200" imgH="304800" progId="Equation.DSMT4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7049" y="5059609"/>
                          <a:ext cx="330228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2" name="Object 6"/>
            <p:cNvGraphicFramePr>
              <a:graphicFrameLocks noChangeAspect="1"/>
            </p:cNvGraphicFramePr>
            <p:nvPr/>
          </p:nvGraphicFramePr>
          <p:xfrm>
            <a:off x="1235831" y="5056433"/>
            <a:ext cx="368331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346" name="Equation" r:id="rId22" imgW="368300" imgH="304800" progId="Equation.DSMT4">
                    <p:embed/>
                  </p:oleObj>
                </mc:Choice>
                <mc:Fallback>
                  <p:oleObj name="Equation" r:id="rId22" imgW="368300" imgH="304800" progId="Equation.DSMT4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5831" y="5056433"/>
                          <a:ext cx="368331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3" name="Object 7"/>
            <p:cNvGraphicFramePr>
              <a:graphicFrameLocks noChangeAspect="1"/>
            </p:cNvGraphicFramePr>
            <p:nvPr/>
          </p:nvGraphicFramePr>
          <p:xfrm>
            <a:off x="745825" y="5054845"/>
            <a:ext cx="330228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347" name="Equation" r:id="rId24" imgW="330200" imgH="304800" progId="Equation.DSMT4">
                    <p:embed/>
                  </p:oleObj>
                </mc:Choice>
                <mc:Fallback>
                  <p:oleObj name="Equation" r:id="rId24" imgW="330200" imgH="304800" progId="Equation.DSMT4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5825" y="5054845"/>
                          <a:ext cx="330228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4" name="Object 8"/>
            <p:cNvGraphicFramePr>
              <a:graphicFrameLocks noChangeAspect="1"/>
            </p:cNvGraphicFramePr>
            <p:nvPr/>
          </p:nvGraphicFramePr>
          <p:xfrm>
            <a:off x="297540" y="5059609"/>
            <a:ext cx="368331" cy="304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348" name="Equation" r:id="rId26" imgW="368300" imgH="304800" progId="Equation.DSMT4">
                    <p:embed/>
                  </p:oleObj>
                </mc:Choice>
                <mc:Fallback>
                  <p:oleObj name="Equation" r:id="rId26" imgW="368300" imgH="304800" progId="Equation.DSMT4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540" y="5059609"/>
                          <a:ext cx="368331" cy="3048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6" name="Group 149"/>
          <p:cNvGraphicFramePr>
            <a:graphicFrameLocks noGrp="1"/>
          </p:cNvGraphicFramePr>
          <p:nvPr/>
        </p:nvGraphicFramePr>
        <p:xfrm>
          <a:off x="6399213" y="4894054"/>
          <a:ext cx="2744787" cy="1992630"/>
        </p:xfrm>
        <a:graphic>
          <a:graphicData uri="http://schemas.openxmlformats.org/drawingml/2006/table">
            <a:tbl>
              <a:tblPr/>
              <a:tblGrid>
                <a:gridCol w="1273175"/>
                <a:gridCol w="1471612"/>
              </a:tblGrid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ρ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kumimoji="0" lang="el-GR" sz="2400" b="0" i="0" u="none" strike="noStrike" cap="none" normalizeH="0" baseline="3000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2u+d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Arial" charset="0"/>
                        </a:rPr>
                        <a:t> 9g/4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ω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d,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Arial" charset="0"/>
                        </a:rPr>
                        <a:t>3g/4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f</a:t>
                      </a:r>
                      <a:endParaRPr kumimoji="0" 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Symbol" charset="2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,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Arial" charset="0"/>
                        </a:rPr>
                        <a:t>g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ρ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+</a:t>
                      </a:r>
                      <a:endParaRPr kumimoji="0" lang="el-GR" sz="2400" b="0" i="0" u="none" strike="noStrike" cap="none" normalizeH="0" baseline="3000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-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J/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ψ</a:t>
                      </a:r>
                      <a:endParaRPr kumimoji="0" lang="el-GR" sz="2000" b="0" i="0" u="none" strike="noStrike" cap="none" normalizeH="0" baseline="3000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Arial" charset="0"/>
                        </a:rPr>
                        <a:t>g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" name="Group 135"/>
          <p:cNvGraphicFramePr>
            <a:graphicFrameLocks noGrp="1"/>
          </p:cNvGraphicFramePr>
          <p:nvPr/>
        </p:nvGraphicFramePr>
        <p:xfrm>
          <a:off x="3169682" y="4953635"/>
          <a:ext cx="2744787" cy="731520"/>
        </p:xfrm>
        <a:graphic>
          <a:graphicData uri="http://schemas.openxmlformats.org/drawingml/2006/table">
            <a:tbl>
              <a:tblPr/>
              <a:tblGrid>
                <a:gridCol w="1273175"/>
                <a:gridCol w="1471612"/>
              </a:tblGrid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kumimoji="0" lang="el-GR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charset="2"/>
                        </a:rPr>
                        <a:t>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charset="2"/>
                        </a:rPr>
                        <a:t>+D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h</a:t>
                      </a:r>
                      <a:endParaRPr kumimoji="0" lang="el-G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charset="2"/>
                        </a:rPr>
                        <a:t>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charset="2"/>
                        </a:rPr>
                        <a:t>-D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" name="Text Box 217"/>
          <p:cNvSpPr txBox="1">
            <a:spLocks noChangeArrowheads="1"/>
          </p:cNvSpPr>
          <p:nvPr/>
        </p:nvSpPr>
        <p:spPr bwMode="auto">
          <a:xfrm>
            <a:off x="474436" y="5031680"/>
            <a:ext cx="237757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400" b="1" dirty="0">
                <a:latin typeface="Times New Roman" pitchFamily="-112" charset="0"/>
              </a:rPr>
              <a:t> Q</a:t>
            </a:r>
            <a:r>
              <a:rPr lang="en-US" sz="1400" b="1" baseline="30000" dirty="0">
                <a:latin typeface="Times New Roman" pitchFamily="-112" charset="0"/>
              </a:rPr>
              <a:t>2</a:t>
            </a:r>
            <a:r>
              <a:rPr lang="en-US" sz="1400" b="1" dirty="0">
                <a:latin typeface="Times New Roman" pitchFamily="-112" charset="0"/>
              </a:rPr>
              <a:t>=</a:t>
            </a:r>
            <a:r>
              <a:rPr lang="en-US" sz="1400" b="1" dirty="0" smtClean="0">
                <a:latin typeface="Times New Roman" pitchFamily="-112" charset="0"/>
              </a:rPr>
              <a:t> 2E</a:t>
            </a:r>
            <a:r>
              <a:rPr lang="en-US" sz="1400" b="1" baseline="-25000" dirty="0" smtClean="0">
                <a:latin typeface="Times New Roman" pitchFamily="-112" charset="0"/>
              </a:rPr>
              <a:t>e</a:t>
            </a:r>
            <a:r>
              <a:rPr lang="en-US" sz="1400" b="1" dirty="0" smtClean="0">
                <a:latin typeface="Times New Roman" pitchFamily="-112" charset="0"/>
              </a:rPr>
              <a:t>E</a:t>
            </a:r>
            <a:r>
              <a:rPr lang="en-US" sz="1400" b="1" baseline="-25000" dirty="0" smtClean="0">
                <a:latin typeface="Times New Roman" pitchFamily="-112" charset="0"/>
              </a:rPr>
              <a:t>e</a:t>
            </a:r>
            <a:r>
              <a:rPr lang="en-US" sz="1400" b="1" dirty="0" smtClean="0">
                <a:latin typeface="Times New Roman" pitchFamily="-112" charset="0"/>
              </a:rPr>
              <a:t>’(1-cos</a:t>
            </a:r>
            <a:r>
              <a:rPr lang="en-US" sz="1400" b="1" dirty="0" smtClean="0">
                <a:latin typeface="Symbol" charset="2"/>
                <a:cs typeface="Symbol" charset="2"/>
              </a:rPr>
              <a:t>q</a:t>
            </a:r>
            <a:r>
              <a:rPr lang="en-US" sz="1400" b="1" baseline="-25000" dirty="0" smtClean="0">
                <a:latin typeface="Times New Roman" pitchFamily="-112" charset="0"/>
              </a:rPr>
              <a:t>e’</a:t>
            </a:r>
            <a:r>
              <a:rPr lang="en-US" sz="1400" b="1" dirty="0" smtClean="0">
                <a:latin typeface="Times New Roman" pitchFamily="-112" charset="0"/>
              </a:rPr>
              <a:t>)</a:t>
            </a:r>
            <a:endParaRPr lang="en-US" sz="1400" b="1" baseline="30000" dirty="0" smtClean="0">
              <a:latin typeface="Times New Roman" pitchFamily="-112" charset="0"/>
            </a:endParaRP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400" b="1" dirty="0">
                <a:latin typeface="Times New Roman" pitchFamily="-112" charset="0"/>
              </a:rPr>
              <a:t> </a:t>
            </a:r>
            <a:r>
              <a:rPr lang="en-US" sz="1400" b="1" dirty="0" err="1">
                <a:latin typeface="Times New Roman" pitchFamily="-112" charset="0"/>
              </a:rPr>
              <a:t>x</a:t>
            </a:r>
            <a:r>
              <a:rPr lang="en-US" sz="1400" b="1" baseline="-25000" dirty="0" err="1">
                <a:latin typeface="Times New Roman" pitchFamily="-112" charset="0"/>
              </a:rPr>
              <a:t>B</a:t>
            </a:r>
            <a:r>
              <a:rPr lang="en-US" sz="1400" b="1" dirty="0">
                <a:latin typeface="Times New Roman" pitchFamily="-112" charset="0"/>
              </a:rPr>
              <a:t> = Q</a:t>
            </a:r>
            <a:r>
              <a:rPr lang="en-US" sz="1400" b="1" baseline="30000" dirty="0">
                <a:latin typeface="Times New Roman" pitchFamily="-112" charset="0"/>
              </a:rPr>
              <a:t>2</a:t>
            </a:r>
            <a:r>
              <a:rPr lang="en-US" sz="1400" b="1" dirty="0">
                <a:latin typeface="Times New Roman" pitchFamily="-112" charset="0"/>
              </a:rPr>
              <a:t>/2M</a:t>
            </a:r>
            <a:r>
              <a:rPr lang="en-US" sz="1400" b="1" dirty="0">
                <a:latin typeface="Symbol" pitchFamily="-112" charset="2"/>
              </a:rPr>
              <a:t>n   </a:t>
            </a:r>
            <a:r>
              <a:rPr lang="en-US" sz="1400" b="1" dirty="0" err="1">
                <a:latin typeface="Symbol" pitchFamily="-112" charset="2"/>
              </a:rPr>
              <a:t>n</a:t>
            </a:r>
            <a:r>
              <a:rPr lang="en-US" sz="1400" b="1" dirty="0">
                <a:latin typeface="Times New Roman" pitchFamily="-112" charset="0"/>
              </a:rPr>
              <a:t>=</a:t>
            </a:r>
            <a:r>
              <a:rPr lang="en-US" sz="1400" b="1" dirty="0" err="1">
                <a:latin typeface="Times New Roman" pitchFamily="-112" charset="0"/>
              </a:rPr>
              <a:t>E</a:t>
            </a:r>
            <a:r>
              <a:rPr lang="en-US" sz="1400" b="1" baseline="-25000" dirty="0" err="1">
                <a:latin typeface="Times New Roman" pitchFamily="-112" charset="0"/>
              </a:rPr>
              <a:t>e</a:t>
            </a:r>
            <a:r>
              <a:rPr lang="en-US" sz="1400" b="1" dirty="0" err="1">
                <a:latin typeface="Times New Roman" pitchFamily="-112" charset="0"/>
              </a:rPr>
              <a:t>-E</a:t>
            </a:r>
            <a:r>
              <a:rPr lang="en-US" sz="1400" b="1" baseline="-25000" dirty="0" err="1">
                <a:latin typeface="Times New Roman" pitchFamily="-112" charset="0"/>
              </a:rPr>
              <a:t>e</a:t>
            </a:r>
            <a:r>
              <a:rPr lang="en-US" sz="1400" b="1" baseline="-25000" dirty="0">
                <a:latin typeface="Times New Roman" pitchFamily="-112" charset="0"/>
              </a:rPr>
              <a:t>’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endParaRPr lang="en-US" sz="1400" b="1" dirty="0">
              <a:latin typeface="Symbol" pitchFamily="-112" charset="2"/>
            </a:endParaRP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400" b="1" dirty="0">
                <a:latin typeface="Times New Roman" pitchFamily="-112" charset="0"/>
              </a:rPr>
              <a:t> </a:t>
            </a:r>
            <a:r>
              <a:rPr lang="en-US" sz="1400" b="1" dirty="0" err="1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x+ξ</a:t>
            </a: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n-US" sz="1400" b="1" dirty="0" err="1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x-ξ</a:t>
            </a: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  </a:t>
            </a:r>
            <a:r>
              <a:rPr lang="en-US" sz="1400" b="1" dirty="0" smtClean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long. mom. </a:t>
            </a:r>
            <a:r>
              <a:rPr lang="en-US" sz="1400" b="1" dirty="0" err="1" smtClean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fract</a:t>
            </a:r>
            <a:r>
              <a:rPr lang="en-US" sz="1400" b="1" dirty="0" smtClean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.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400" b="1" dirty="0">
                <a:latin typeface="Times New Roman" pitchFamily="-112" charset="0"/>
              </a:rPr>
              <a:t> </a:t>
            </a:r>
            <a:r>
              <a:rPr lang="en-US" sz="1400" b="1" dirty="0" err="1">
                <a:latin typeface="Times New Roman" pitchFamily="-112" charset="0"/>
              </a:rPr>
              <a:t>t</a:t>
            </a:r>
            <a:r>
              <a:rPr lang="en-US" sz="1400" b="1" dirty="0">
                <a:latin typeface="Times New Roman" pitchFamily="-112" charset="0"/>
              </a:rPr>
              <a:t> = (p-p’)</a:t>
            </a:r>
            <a:r>
              <a:rPr lang="en-US" sz="1400" b="1" baseline="30000" dirty="0">
                <a:latin typeface="Times New Roman" pitchFamily="-112" charset="0"/>
              </a:rPr>
              <a:t>2</a:t>
            </a:r>
            <a:endParaRPr lang="en-US" sz="1400" b="1" dirty="0">
              <a:latin typeface="Times New Roman" pitchFamily="-112" charset="0"/>
              <a:ea typeface="Times New Roman" pitchFamily="-112" charset="0"/>
              <a:cs typeface="Times New Roman" pitchFamily="-112" charset="0"/>
            </a:endParaRP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1400" b="1" dirty="0" err="1">
                <a:latin typeface="Symbol" pitchFamily="-112" charset="2"/>
                <a:ea typeface="Times New Roman" pitchFamily="-112" charset="0"/>
                <a:cs typeface="Times New Roman" pitchFamily="-112" charset="0"/>
              </a:rPr>
              <a:t>x</a:t>
            </a:r>
            <a:r>
              <a:rPr lang="en-US" sz="1400" b="1" dirty="0">
                <a:latin typeface="Symbol" pitchFamily="-112" charset="2"/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1400" b="1" dirty="0" err="1">
                <a:latin typeface="Symbol" pitchFamily="-112" charset="2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</a:t>
            </a:r>
            <a:r>
              <a:rPr lang="en-US" sz="1400" b="1" dirty="0">
                <a:latin typeface="Symbol" pitchFamily="-112" charset="2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 </a:t>
            </a: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x</a:t>
            </a:r>
            <a:r>
              <a:rPr lang="en-US" sz="1400" b="1" baseline="-25000" dirty="0">
                <a:latin typeface="Times New Roman" pitchFamily="-112" charset="0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B</a:t>
            </a: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/(2-x</a:t>
            </a:r>
            <a:r>
              <a:rPr lang="en-US" sz="1400" b="1" baseline="-25000" dirty="0">
                <a:latin typeface="Times New Roman" pitchFamily="-112" charset="0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B</a:t>
            </a:r>
            <a:r>
              <a:rPr lang="en-US" sz="1400" b="1" dirty="0">
                <a:latin typeface="Times New Roman" pitchFamily="-112" charset="0"/>
                <a:ea typeface="Times New Roman" pitchFamily="-112" charset="0"/>
                <a:cs typeface="Times New Roman" pitchFamily="-112" charset="0"/>
                <a:sym typeface="Symbol" pitchFamily="-112" charset="2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pp</a:t>
            </a:r>
            <a:r>
              <a:rPr lang="en-US" dirty="0" smtClean="0"/>
              <a:t> to 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774700"/>
            <a:ext cx="2984500" cy="217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4200" y="977900"/>
            <a:ext cx="617629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Get quasi-real photon from one proton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Ensure dominance of g from one identified proton 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by selecting </a:t>
            </a:r>
            <a:r>
              <a:rPr lang="en-US" sz="1600" dirty="0" smtClean="0">
                <a:solidFill>
                  <a:srgbClr val="CC66FF"/>
                </a:solidFill>
                <a:latin typeface="Comic Sans MS"/>
                <a:cs typeface="Comic Sans MS"/>
              </a:rPr>
              <a:t>very</a:t>
            </a:r>
            <a:r>
              <a:rPr lang="en-US" sz="1600" dirty="0" smtClean="0">
                <a:latin typeface="Comic Sans MS"/>
                <a:cs typeface="Comic Sans MS"/>
              </a:rPr>
              <a:t> small t</a:t>
            </a:r>
            <a:r>
              <a:rPr lang="en-US" sz="1600" baseline="-25000" dirty="0" smtClean="0">
                <a:latin typeface="Comic Sans MS"/>
                <a:cs typeface="Comic Sans MS"/>
              </a:rPr>
              <a:t>1</a:t>
            </a:r>
            <a:r>
              <a:rPr lang="en-US" sz="1600" dirty="0" smtClean="0">
                <a:latin typeface="Comic Sans MS"/>
                <a:cs typeface="Comic Sans MS"/>
              </a:rPr>
              <a:t>, </a:t>
            </a:r>
            <a:r>
              <a:rPr lang="en-US" sz="1600" dirty="0">
                <a:latin typeface="Comic Sans MS"/>
                <a:cs typeface="Comic Sans MS"/>
              </a:rPr>
              <a:t>w</a:t>
            </a:r>
            <a:r>
              <a:rPr lang="en-US" sz="1600" dirty="0" smtClean="0">
                <a:latin typeface="Comic Sans MS"/>
                <a:cs typeface="Comic Sans MS"/>
              </a:rPr>
              <a:t>hile t</a:t>
            </a:r>
            <a:r>
              <a:rPr lang="en-US" sz="1600" baseline="-25000" dirty="0" smtClean="0">
                <a:latin typeface="Comic Sans MS"/>
                <a:cs typeface="Comic Sans MS"/>
              </a:rPr>
              <a:t>2</a:t>
            </a:r>
            <a:r>
              <a:rPr lang="en-US" sz="1600" dirty="0" smtClean="0">
                <a:latin typeface="Comic Sans MS"/>
                <a:cs typeface="Comic Sans MS"/>
              </a:rPr>
              <a:t> of “typical </a:t>
            </a:r>
            <a:r>
              <a:rPr lang="en-US" sz="1600" dirty="0" err="1" smtClean="0">
                <a:latin typeface="Comic Sans MS"/>
                <a:cs typeface="Comic Sans MS"/>
              </a:rPr>
              <a:t>hadronic</a:t>
            </a:r>
            <a:r>
              <a:rPr lang="en-US" sz="1600" dirty="0" smtClean="0">
                <a:latin typeface="Comic Sans MS"/>
                <a:cs typeface="Comic Sans MS"/>
              </a:rPr>
              <a:t> size”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small t</a:t>
            </a:r>
            <a:r>
              <a:rPr lang="en-US" sz="1600" baseline="-25000" dirty="0" smtClean="0">
                <a:latin typeface="Comic Sans MS"/>
                <a:cs typeface="Comic Sans MS"/>
              </a:rPr>
              <a:t>1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 large impact parameter b (UPC)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Final state lepton pair 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timelike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compton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scattering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err="1" smtClean="0">
                <a:latin typeface="Comic Sans MS"/>
                <a:cs typeface="Comic Sans MS"/>
              </a:rPr>
              <a:t>timelike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Compton scattering: detailed access to GPDs</a:t>
            </a:r>
          </a:p>
          <a:p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including </a:t>
            </a:r>
            <a:r>
              <a:rPr lang="en-US" sz="1600" dirty="0" err="1">
                <a:latin typeface="Comic Sans MS"/>
                <a:cs typeface="Comic Sans MS"/>
              </a:rPr>
              <a:t>E</a:t>
            </a:r>
            <a:r>
              <a:rPr lang="en-US" sz="1600" baseline="30000" dirty="0" err="1">
                <a:latin typeface="Comic Sans MS"/>
                <a:cs typeface="Comic Sans MS"/>
              </a:rPr>
              <a:t>q;g</a:t>
            </a:r>
            <a:r>
              <a:rPr lang="en-US" sz="1600" baseline="30000" dirty="0">
                <a:latin typeface="Comic Sans MS"/>
                <a:cs typeface="Comic Sans MS"/>
              </a:rPr>
              <a:t> </a:t>
            </a:r>
            <a:r>
              <a:rPr lang="en-US" sz="1600" baseline="30000" dirty="0" smtClean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if </a:t>
            </a:r>
            <a:r>
              <a:rPr lang="en-US" sz="1600" dirty="0">
                <a:latin typeface="Comic Sans MS"/>
                <a:cs typeface="Comic Sans MS"/>
              </a:rPr>
              <a:t>have </a:t>
            </a:r>
            <a:r>
              <a:rPr lang="en-US" sz="1600" dirty="0" err="1">
                <a:latin typeface="Comic Sans MS"/>
                <a:cs typeface="Comic Sans MS"/>
              </a:rPr>
              <a:t>transv</a:t>
            </a:r>
            <a:r>
              <a:rPr lang="en-US" sz="1600" dirty="0">
                <a:latin typeface="Comic Sans MS"/>
                <a:cs typeface="Comic Sans MS"/>
              </a:rPr>
              <a:t>. target pol</a:t>
            </a:r>
            <a:r>
              <a:rPr lang="en-US" sz="1600" dirty="0" smtClean="0">
                <a:latin typeface="Comic Sans MS"/>
                <a:cs typeface="Comic Sans MS"/>
              </a:rPr>
              <a:t>.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Challenging to suppress all backgrounds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3400" y="3276600"/>
            <a:ext cx="598112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Final state lepton pair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not from 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* but from J/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</a:p>
          <a:p>
            <a:pPr marL="742950" lvl="1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Done already in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AuAu</a:t>
            </a:r>
            <a:endParaRPr lang="en-US" sz="1600" dirty="0" smtClean="0">
              <a:latin typeface="Comic Sans MS"/>
              <a:cs typeface="Comic Sans MS"/>
              <a:sym typeface="Wingdings"/>
            </a:endParaRPr>
          </a:p>
          <a:p>
            <a:pPr marL="742950" lvl="1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Estimates for 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J/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sz="1600" dirty="0" smtClean="0">
                <a:latin typeface="Lucida Grande"/>
                <a:ea typeface="Lucida Grande"/>
                <a:cs typeface="Lucida Grande"/>
                <a:sym typeface="Wingdings"/>
              </a:rPr>
              <a:t>     (</a:t>
            </a:r>
            <a:r>
              <a:rPr lang="en-US" sz="1600" dirty="0" err="1" smtClean="0">
                <a:latin typeface="Comic Sans MS"/>
                <a:cs typeface="Comic Sans MS"/>
              </a:rPr>
              <a:t>hep</a:t>
            </a:r>
            <a:r>
              <a:rPr lang="en-US" sz="1600" dirty="0" err="1">
                <a:latin typeface="Comic Sans MS"/>
                <a:cs typeface="Comic Sans MS"/>
              </a:rPr>
              <a:t>-ph</a:t>
            </a:r>
            <a:r>
              <a:rPr lang="en-US" sz="1600" dirty="0">
                <a:latin typeface="Comic Sans MS"/>
                <a:cs typeface="Comic Sans MS"/>
              </a:rPr>
              <a:t>/</a:t>
            </a:r>
            <a:r>
              <a:rPr lang="en-US" sz="1600" dirty="0" smtClean="0">
                <a:latin typeface="Comic Sans MS"/>
                <a:cs typeface="Comic Sans MS"/>
              </a:rPr>
              <a:t>0310223)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transverse target spin </a:t>
            </a:r>
            <a:r>
              <a:rPr lang="en-US" sz="1600" dirty="0" smtClean="0">
                <a:latin typeface="Comic Sans MS"/>
                <a:cs typeface="Comic Sans MS"/>
              </a:rPr>
              <a:t>asymmetry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 smtClean="0">
                <a:latin typeface="Comic Sans MS"/>
                <a:cs typeface="Comic Sans MS"/>
              </a:rPr>
              <a:t>calculable with GPDs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endParaRPr lang="en-US" sz="16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endParaRPr lang="en-US" sz="1600" dirty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</a:pPr>
            <a:endParaRPr lang="en-US" sz="1600" dirty="0" smtClean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</a:pPr>
            <a:endParaRPr lang="en-US" sz="16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CC66FF"/>
              </a:buClr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information on </a:t>
            </a:r>
            <a:r>
              <a:rPr lang="en-US" sz="1600" dirty="0" err="1">
                <a:latin typeface="Comic Sans MS"/>
                <a:cs typeface="Comic Sans MS"/>
              </a:rPr>
              <a:t>helicity</a:t>
            </a:r>
            <a:r>
              <a:rPr lang="en-US" sz="1600" dirty="0" smtClean="0">
                <a:latin typeface="Comic Sans MS"/>
                <a:cs typeface="Comic Sans MS"/>
              </a:rPr>
              <a:t>-flip </a:t>
            </a:r>
            <a:r>
              <a:rPr lang="en-US" sz="1600" dirty="0">
                <a:latin typeface="Comic Sans MS"/>
                <a:cs typeface="Comic Sans MS"/>
              </a:rPr>
              <a:t>distribution 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</a:rPr>
              <a:t>E</a:t>
            </a:r>
            <a:r>
              <a:rPr lang="en-US" sz="1600" dirty="0">
                <a:latin typeface="Comic Sans MS"/>
                <a:cs typeface="Comic Sans MS"/>
              </a:rPr>
              <a:t> for </a:t>
            </a:r>
            <a:r>
              <a:rPr lang="en-US" sz="1600" dirty="0" smtClean="0">
                <a:latin typeface="Comic Sans MS"/>
                <a:cs typeface="Comic Sans MS"/>
              </a:rPr>
              <a:t>gluons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golden measurement for </a:t>
            </a:r>
            <a:r>
              <a:rPr lang="en-US" sz="1600" dirty="0" err="1" smtClean="0">
                <a:latin typeface="Comic Sans MS"/>
                <a:cs typeface="Comic Sans MS"/>
              </a:rPr>
              <a:t>eRHIC</a:t>
            </a:r>
            <a:endParaRPr lang="en-US" sz="1600" dirty="0">
              <a:latin typeface="Comic Sans MS"/>
              <a:cs typeface="Comic Sans MS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755357"/>
              </p:ext>
            </p:extLst>
          </p:nvPr>
        </p:nvGraphicFramePr>
        <p:xfrm>
          <a:off x="3670300" y="4418013"/>
          <a:ext cx="44831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Equation" r:id="rId4" imgW="4483100" imgH="774700" progId="Equation.DSMT4">
                  <p:embed/>
                </p:oleObj>
              </mc:Choice>
              <mc:Fallback>
                <p:oleObj name="Equation" r:id="rId4" imgW="4483100" imgH="774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0300" y="4418013"/>
                        <a:ext cx="44831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89940" y="5885934"/>
            <a:ext cx="79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Work in collaboration with </a:t>
            </a:r>
            <a:r>
              <a:rPr lang="en-US" dirty="0" err="1" smtClean="0">
                <a:latin typeface="Comic Sans MS"/>
                <a:cs typeface="Comic Sans MS"/>
              </a:rPr>
              <a:t>Jakub</a:t>
            </a:r>
            <a:r>
              <a:rPr lang="en-US" dirty="0" smtClean="0">
                <a:latin typeface="Comic Sans MS"/>
                <a:cs typeface="Comic Sans MS"/>
              </a:rPr>
              <a:t> Wagner, Dieter Mueller, Markus Diehl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901" y="3276600"/>
            <a:ext cx="2919857" cy="2234692"/>
            <a:chOff x="88901" y="3276600"/>
            <a:chExt cx="2919857" cy="22346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01" y="3276600"/>
              <a:ext cx="2919857" cy="2234692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1737360" y="3921760"/>
              <a:ext cx="416560" cy="14224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>
              <a:glow rad="63500">
                <a:srgbClr val="3366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153920" y="3737094"/>
              <a:ext cx="438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Z</a:t>
              </a:r>
              <a:r>
                <a:rPr lang="en-US" b="1" baseline="30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b="1" baseline="30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737360" y="4755079"/>
              <a:ext cx="49784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>
              <a:glow rad="63500">
                <a:srgbClr val="3366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33600" y="4631572"/>
              <a:ext cx="447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b="1" baseline="30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b="1" baseline="30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87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0" y="896739"/>
            <a:ext cx="8367117" cy="191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64291" tIns="32146" rIns="64291" bIns="32146"/>
          <a:lstStyle/>
          <a:p>
            <a:r>
              <a:rPr lang="en-US" dirty="0"/>
              <a:t>Forward Proton Tagging at STAR/RHIC </a:t>
            </a:r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424160" y="3738880"/>
            <a:ext cx="8233172" cy="241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351" bIns="0" anchor="ctr"/>
          <a:lstStyle/>
          <a:p>
            <a:pPr marL="300250" indent="-265649">
              <a:spcBef>
                <a:spcPts val="615"/>
              </a:spcBef>
              <a:buSzPct val="100000"/>
              <a:buFont typeface="Verdana Bold" charset="0"/>
              <a:buChar char="•"/>
            </a:pPr>
            <a:r>
              <a:rPr lang="en-US" b="1" dirty="0">
                <a:latin typeface="Comic Sans MS"/>
                <a:ea typeface="ＭＳ Ｐゴシック" charset="0"/>
                <a:cs typeface="Comic Sans MS"/>
                <a:sym typeface="Verdana" charset="0"/>
              </a:rPr>
              <a:t>Roman Pot</a:t>
            </a:r>
            <a:r>
              <a:rPr lang="en-US" b="1" dirty="0">
                <a:latin typeface="Comic Sans MS"/>
                <a:ea typeface="ＭＳ Ｐゴシック" charset="0"/>
                <a:cs typeface="Comic Sans MS"/>
              </a:rPr>
              <a:t> detectors to measure forward scattered protons in diffractive processes</a:t>
            </a:r>
          </a:p>
          <a:p>
            <a:pPr marL="300250" indent="-265649">
              <a:spcBef>
                <a:spcPts val="501"/>
              </a:spcBef>
              <a:buSzPct val="100000"/>
              <a:buFont typeface="Verdana Bold" charset="0"/>
              <a:buChar char="•"/>
            </a:pPr>
            <a:r>
              <a:rPr lang="en-US" b="1" dirty="0">
                <a:latin typeface="Comic Sans MS"/>
                <a:ea typeface="ＭＳ Ｐゴシック" charset="0"/>
                <a:cs typeface="Comic Sans MS"/>
                <a:sym typeface="Verdana" charset="0"/>
              </a:rPr>
              <a:t>Staged implementation</a:t>
            </a:r>
            <a:r>
              <a:rPr lang="en-US" b="1" dirty="0">
                <a:latin typeface="Comic Sans MS"/>
                <a:ea typeface="ＭＳ Ｐゴシック" charset="0"/>
                <a:cs typeface="Comic Sans MS"/>
              </a:rPr>
              <a:t> to cover wide kinematic coverage </a:t>
            </a:r>
            <a:endParaRPr lang="en-US" sz="2400" b="1" dirty="0">
              <a:latin typeface="Comic Sans MS"/>
              <a:ea typeface="ＭＳ Ｐゴシック" charset="0"/>
              <a:cs typeface="Comic Sans MS"/>
            </a:endParaRPr>
          </a:p>
          <a:p>
            <a:pPr marL="300250" indent="-265649">
              <a:spcBef>
                <a:spcPts val="422"/>
              </a:spcBef>
            </a:pP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       Phase I (Installed): for low-t coverage</a:t>
            </a:r>
          </a:p>
          <a:p>
            <a:pPr marL="300250" indent="-265649">
              <a:spcBef>
                <a:spcPts val="422"/>
              </a:spcBef>
            </a:pP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       Phase II (planned) : for higher-t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coverage</a:t>
            </a:r>
          </a:p>
          <a:p>
            <a:pPr marL="1214650" lvl="2" indent="-265649">
              <a:spcBef>
                <a:spcPts val="422"/>
              </a:spcBef>
            </a:pPr>
            <a:r>
              <a:rPr lang="en-US" sz="1600" b="1" dirty="0">
                <a:latin typeface="Comic Sans MS"/>
                <a:cs typeface="Comic Sans MS"/>
              </a:rPr>
              <a:t>8(12) Roman Pots at ±15 and ±</a:t>
            </a:r>
            <a:r>
              <a:rPr lang="en-US" sz="1600" b="1" dirty="0" smtClean="0">
                <a:latin typeface="Comic Sans MS"/>
                <a:cs typeface="Comic Sans MS"/>
              </a:rPr>
              <a:t>17m</a:t>
            </a:r>
          </a:p>
          <a:p>
            <a:pPr marL="1214650" lvl="2" indent="-265649">
              <a:spcBef>
                <a:spcPts val="422"/>
              </a:spcBef>
            </a:pPr>
            <a:r>
              <a:rPr lang="en-US" sz="1600" b="1" dirty="0">
                <a:solidFill>
                  <a:srgbClr val="FFFFFF"/>
                </a:solidFill>
                <a:latin typeface="Comic Sans MS"/>
                <a:cs typeface="Comic Sans MS"/>
              </a:rPr>
              <a:t>2</a:t>
            </a:r>
            <a:r>
              <a:rPr lang="en-US" sz="1600" b="1" dirty="0">
                <a:solidFill>
                  <a:srgbClr val="FFFFFF"/>
                </a:solidFill>
                <a:latin typeface="Comic Sans MS"/>
                <a:cs typeface="Comic Sans MS"/>
                <a:sym typeface="Symbol" charset="0"/>
              </a:rPr>
              <a:t>π </a:t>
            </a:r>
            <a:r>
              <a:rPr lang="en-US" sz="1600" b="1" dirty="0">
                <a:solidFill>
                  <a:srgbClr val="FFFFFF"/>
                </a:solidFill>
                <a:latin typeface="Comic Sans MS"/>
                <a:cs typeface="Comic Sans MS"/>
              </a:rPr>
              <a:t>coverage in </a:t>
            </a:r>
            <a:r>
              <a:rPr lang="en-US" sz="1600" b="1" dirty="0" err="1">
                <a:solidFill>
                  <a:srgbClr val="FFFFFF"/>
                </a:solidFill>
                <a:latin typeface="Comic Sans MS"/>
                <a:cs typeface="Comic Sans MS"/>
                <a:sym typeface="Symbol" charset="0"/>
              </a:rPr>
              <a:t>φ</a:t>
            </a:r>
            <a:r>
              <a:rPr lang="en-US" sz="1600" b="1" dirty="0">
                <a:solidFill>
                  <a:srgbClr val="FFFFFF"/>
                </a:solidFill>
                <a:latin typeface="Comic Sans MS"/>
                <a:cs typeface="Comic Sans MS"/>
              </a:rPr>
              <a:t> will be limited due to 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pPr marL="1214650" lvl="2" indent="-265649">
              <a:spcBef>
                <a:spcPts val="422"/>
              </a:spcBef>
            </a:pPr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machine </a:t>
            </a:r>
            <a:r>
              <a:rPr lang="en-US" sz="1600" b="1" dirty="0">
                <a:solidFill>
                  <a:srgbClr val="FFFFFF"/>
                </a:solidFill>
                <a:latin typeface="Comic Sans MS"/>
                <a:cs typeface="Comic Sans MS"/>
              </a:rPr>
              <a:t>constraint (incoming beam</a:t>
            </a:r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)</a:t>
            </a:r>
            <a:endParaRPr lang="en-US" sz="1600" b="1" dirty="0" smtClean="0">
              <a:latin typeface="Comic Sans MS"/>
              <a:ea typeface="ＭＳ Ｐゴシック" charset="0"/>
              <a:cs typeface="Comic Sans M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No special </a:t>
            </a:r>
            <a:r>
              <a:rPr lang="en-US" sz="1600" b="1" dirty="0">
                <a:solidFill>
                  <a:srgbClr val="FF00FF"/>
                </a:solidFill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* running needed  any more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</a:rPr>
              <a:t>                  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 250 </a:t>
            </a:r>
            <a:r>
              <a:rPr lang="en-US" sz="1600" b="1" dirty="0" err="1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GeV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to 100 </a:t>
            </a:r>
            <a:r>
              <a:rPr lang="en-US" sz="1600" b="1" dirty="0" err="1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GeV</a:t>
            </a:r>
            <a:endParaRPr lang="en-US" sz="1600" b="1" dirty="0">
              <a:solidFill>
                <a:srgbClr val="FF00FF"/>
              </a:solidFill>
              <a:latin typeface="Comic Sans MS"/>
              <a:cs typeface="Comic Sans MS"/>
              <a:sym typeface="Wingdings"/>
            </a:endParaRPr>
          </a:p>
          <a:p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  scale t-range by 0.16</a:t>
            </a:r>
            <a:endParaRPr lang="en-US" sz="1600" b="1" dirty="0">
              <a:solidFill>
                <a:srgbClr val="FF00FF"/>
              </a:solidFill>
              <a:latin typeface="Comic Sans MS"/>
              <a:cs typeface="Comic Sans MS"/>
            </a:endParaRPr>
          </a:p>
          <a:p>
            <a:pPr marL="300250" indent="-265649">
              <a:spcBef>
                <a:spcPts val="422"/>
              </a:spcBef>
            </a:pPr>
            <a:endParaRPr lang="en-US" b="1" dirty="0"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6097861" y="837134"/>
            <a:ext cx="766154" cy="23083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00">
                <a:ea typeface="ＭＳ Ｐゴシック" charset="0"/>
                <a:cs typeface="Gill Sans" charset="0"/>
              </a:rPr>
              <a:t>at 15-17m</a:t>
            </a:r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7548935" y="698723"/>
            <a:ext cx="798840" cy="23083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500">
                <a:ea typeface="ＭＳ Ｐゴシック" charset="0"/>
                <a:cs typeface="Gill Sans" charset="0"/>
              </a:rPr>
              <a:t>at 55-58m</a:t>
            </a:r>
          </a:p>
        </p:txBody>
      </p:sp>
      <p:pic>
        <p:nvPicPr>
          <p:cNvPr id="7" name="Picture 6" descr="Untitled 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83" y="5784948"/>
            <a:ext cx="1719090" cy="336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565" y="4271922"/>
            <a:ext cx="2660650" cy="24193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24160" y="1465857"/>
            <a:ext cx="5958840" cy="4686300"/>
            <a:chOff x="756443" y="1730375"/>
            <a:chExt cx="5958840" cy="46863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443" y="1730375"/>
              <a:ext cx="5958840" cy="46863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156200" y="2139434"/>
              <a:ext cx="1200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J.H. Lee</a:t>
              </a:r>
              <a:endParaRPr lang="en-US" b="1" dirty="0">
                <a:solidFill>
                  <a:schemeClr val="bg1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err="1"/>
              <a:t>pp</a:t>
            </a:r>
            <a:r>
              <a:rPr lang="en-US" dirty="0"/>
              <a:t>: UPC </a:t>
            </a:r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1" y="762637"/>
            <a:ext cx="4419600" cy="299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83" y="3419475"/>
            <a:ext cx="4419600" cy="299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0000" y="4076700"/>
            <a:ext cx="99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all cuts</a:t>
            </a:r>
            <a:endParaRPr lang="en-US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2231" y="1220232"/>
            <a:ext cx="98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no cuts</a:t>
            </a:r>
            <a:endParaRPr lang="en-US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283" y="638896"/>
            <a:ext cx="2119757" cy="16223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5760" y="4025900"/>
            <a:ext cx="40959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u="sng" dirty="0" smtClean="0">
                <a:latin typeface="Comic Sans MS"/>
                <a:cs typeface="Comic Sans MS"/>
              </a:rPr>
              <a:t>Adding cut by cut: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leptons without cuts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solidFill>
                  <a:srgbClr val="66CCFF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-25000" dirty="0" smtClean="0">
                <a:solidFill>
                  <a:srgbClr val="66CCFF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66CCFF"/>
                </a:solidFill>
                <a:latin typeface="Comic Sans MS"/>
                <a:cs typeface="Comic Sans MS"/>
              </a:rPr>
              <a:t>: -1 &lt; </a:t>
            </a:r>
            <a:r>
              <a:rPr lang="en-US" b="1" dirty="0" smtClean="0">
                <a:solidFill>
                  <a:srgbClr val="66CCFF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solidFill>
                  <a:srgbClr val="66CCFF"/>
                </a:solidFill>
                <a:latin typeface="Comic Sans MS"/>
                <a:cs typeface="Comic Sans MS"/>
              </a:rPr>
              <a:t> &lt; 2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solidFill>
                  <a:srgbClr val="FF00FF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1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and </a:t>
            </a:r>
            <a:r>
              <a:rPr lang="en-US" b="1" dirty="0" smtClean="0">
                <a:solidFill>
                  <a:srgbClr val="FF00FF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: </a:t>
            </a:r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-1 &lt; </a:t>
            </a:r>
            <a:r>
              <a:rPr lang="en-US" b="1" dirty="0">
                <a:solidFill>
                  <a:srgbClr val="FF00FF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 &lt; 2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-0.8&lt;t</a:t>
            </a:r>
            <a:r>
              <a:rPr lang="en-US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1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&lt;-0.1 </a:t>
            </a:r>
            <a:r>
              <a:rPr lang="en-US" b="1" dirty="0">
                <a:solidFill>
                  <a:srgbClr val="80FF00"/>
                </a:solidFill>
                <a:latin typeface="Comic Sans MS"/>
                <a:cs typeface="Comic Sans MS"/>
              </a:rPr>
              <a:t>and -0.8&lt;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t</a:t>
            </a:r>
            <a:r>
              <a:rPr lang="en-US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&lt;</a:t>
            </a:r>
            <a:r>
              <a:rPr lang="en-US" b="1" dirty="0">
                <a:solidFill>
                  <a:srgbClr val="80FF00"/>
                </a:solidFill>
                <a:latin typeface="Comic Sans MS"/>
                <a:cs typeface="Comic Sans MS"/>
              </a:rPr>
              <a:t>-0.1 </a:t>
            </a:r>
            <a:endParaRPr lang="en-US" b="1" dirty="0" smtClean="0">
              <a:solidFill>
                <a:srgbClr val="80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451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err="1"/>
              <a:t>pp</a:t>
            </a:r>
            <a:r>
              <a:rPr lang="en-US" dirty="0"/>
              <a:t>: UPC </a:t>
            </a:r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383" y="638896"/>
            <a:ext cx="2119757" cy="16223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80000" y="2743200"/>
            <a:ext cx="325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kinematics of proton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1 and 2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83760" y="3276600"/>
            <a:ext cx="4419600" cy="2997200"/>
            <a:chOff x="4668043" y="2380615"/>
            <a:chExt cx="4419600" cy="29972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043" y="2380615"/>
              <a:ext cx="4419600" cy="29972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232400" y="2710934"/>
              <a:ext cx="1342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target: t</a:t>
              </a:r>
              <a:r>
                <a:rPr lang="en-US" b="1" baseline="-250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2</a:t>
              </a:r>
              <a:endParaRPr lang="en-US" b="1" baseline="-25000" dirty="0">
                <a:solidFill>
                  <a:schemeClr val="bg1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2400" y="735211"/>
            <a:ext cx="4419600" cy="2997200"/>
            <a:chOff x="152400" y="431800"/>
            <a:chExt cx="4419600" cy="2997200"/>
          </a:xfrm>
        </p:grpSpPr>
        <p:pic>
          <p:nvPicPr>
            <p:cNvPr id="17" name="Picture 16" descr="photon.t.5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431800"/>
              <a:ext cx="4419600" cy="29972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74813" y="780534"/>
              <a:ext cx="1169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Beam: t</a:t>
              </a:r>
              <a:r>
                <a:rPr lang="en-US" b="1" baseline="-25000" dirty="0">
                  <a:solidFill>
                    <a:schemeClr val="bg1"/>
                  </a:solidFill>
                  <a:latin typeface="Comic Sans MS"/>
                  <a:cs typeface="Comic Sans MS"/>
                </a:rPr>
                <a:t>1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65760" y="4025900"/>
            <a:ext cx="40959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u="sng" dirty="0" smtClean="0">
                <a:latin typeface="Comic Sans MS"/>
                <a:cs typeface="Comic Sans MS"/>
              </a:rPr>
              <a:t>Adding cut by cut: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leptons without cuts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solidFill>
                  <a:srgbClr val="66CCFF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-25000" dirty="0" smtClean="0">
                <a:solidFill>
                  <a:srgbClr val="66CCFF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66CCFF"/>
                </a:solidFill>
                <a:latin typeface="Comic Sans MS"/>
                <a:cs typeface="Comic Sans MS"/>
              </a:rPr>
              <a:t>: -1 &lt; </a:t>
            </a:r>
            <a:r>
              <a:rPr lang="en-US" b="1" dirty="0" smtClean="0">
                <a:solidFill>
                  <a:srgbClr val="66CCFF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solidFill>
                  <a:srgbClr val="66CCFF"/>
                </a:solidFill>
                <a:latin typeface="Comic Sans MS"/>
                <a:cs typeface="Comic Sans MS"/>
              </a:rPr>
              <a:t> &lt; 2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solidFill>
                  <a:srgbClr val="FF00FF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1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and </a:t>
            </a:r>
            <a:r>
              <a:rPr lang="en-US" b="1" dirty="0" smtClean="0">
                <a:solidFill>
                  <a:srgbClr val="FF00FF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: </a:t>
            </a:r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-1 &lt; </a:t>
            </a:r>
            <a:r>
              <a:rPr lang="en-US" b="1" dirty="0">
                <a:solidFill>
                  <a:srgbClr val="FF00FF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 &lt; 2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-0.8&lt;t</a:t>
            </a:r>
            <a:r>
              <a:rPr lang="en-US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1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&lt;-0.1 </a:t>
            </a:r>
            <a:r>
              <a:rPr lang="en-US" b="1" dirty="0">
                <a:solidFill>
                  <a:srgbClr val="80FF00"/>
                </a:solidFill>
                <a:latin typeface="Comic Sans MS"/>
                <a:cs typeface="Comic Sans MS"/>
              </a:rPr>
              <a:t>and -0.8&lt;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t</a:t>
            </a:r>
            <a:r>
              <a:rPr lang="en-US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&lt;</a:t>
            </a:r>
            <a:r>
              <a:rPr lang="en-US" b="1" dirty="0">
                <a:solidFill>
                  <a:srgbClr val="80FF00"/>
                </a:solidFill>
                <a:latin typeface="Comic Sans MS"/>
                <a:cs typeface="Comic Sans MS"/>
              </a:rPr>
              <a:t>-0.1 </a:t>
            </a:r>
            <a:endParaRPr lang="en-US" b="1" dirty="0" smtClean="0">
              <a:solidFill>
                <a:srgbClr val="80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9235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0515"/>
            <a:ext cx="9144000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bit about DY Parton Kinematics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6AD2AA-A498-405E-BB1D-CFE90C36B4EC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73350"/>
            <a:ext cx="914400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47040" y="4169193"/>
            <a:ext cx="2090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4 </a:t>
            </a:r>
            <a:r>
              <a:rPr lang="en-US" sz="14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&lt; </a:t>
            </a:r>
            <a:r>
              <a:rPr lang="en-US" sz="14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M</a:t>
            </a:r>
            <a:r>
              <a:rPr lang="en-US" sz="1400" b="1" baseline="-250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inv</a:t>
            </a:r>
            <a:r>
              <a:rPr lang="en-US" sz="14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&lt; 9 </a:t>
            </a:r>
            <a:r>
              <a:rPr lang="en-US" sz="1400" b="1" smtClean="0">
                <a:solidFill>
                  <a:schemeClr val="bg1"/>
                </a:solidFill>
                <a:latin typeface="Comic Sans MS"/>
                <a:cs typeface="Comic Sans MS"/>
              </a:rPr>
              <a:t>GeV</a:t>
            </a:r>
            <a:endParaRPr lang="en-US" sz="1400" b="1" baseline="30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647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pp</a:t>
            </a:r>
            <a:r>
              <a:rPr lang="en-US" dirty="0" smtClean="0"/>
              <a:t>: Decay kinematics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8896"/>
            <a:ext cx="4419600" cy="299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283" y="638896"/>
            <a:ext cx="2119757" cy="16223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" y="4025900"/>
            <a:ext cx="40959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u="sng" dirty="0" smtClean="0">
                <a:latin typeface="Comic Sans MS"/>
                <a:cs typeface="Comic Sans MS"/>
              </a:rPr>
              <a:t>Adding cut by cut: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leptons without cuts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solidFill>
                  <a:srgbClr val="66CCFF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-25000" dirty="0" smtClean="0">
                <a:solidFill>
                  <a:srgbClr val="66CCFF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66CCFF"/>
                </a:solidFill>
                <a:latin typeface="Comic Sans MS"/>
                <a:cs typeface="Comic Sans MS"/>
              </a:rPr>
              <a:t>: -1 &lt; </a:t>
            </a:r>
            <a:r>
              <a:rPr lang="en-US" b="1" dirty="0" smtClean="0">
                <a:solidFill>
                  <a:srgbClr val="66CCFF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solidFill>
                  <a:srgbClr val="66CCFF"/>
                </a:solidFill>
                <a:latin typeface="Comic Sans MS"/>
                <a:cs typeface="Comic Sans MS"/>
              </a:rPr>
              <a:t> &lt; 2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solidFill>
                  <a:srgbClr val="FF00FF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1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and </a:t>
            </a:r>
            <a:r>
              <a:rPr lang="en-US" b="1" dirty="0" smtClean="0">
                <a:solidFill>
                  <a:srgbClr val="FF00FF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: </a:t>
            </a:r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-1 &lt; </a:t>
            </a:r>
            <a:r>
              <a:rPr lang="en-US" b="1" dirty="0">
                <a:solidFill>
                  <a:srgbClr val="FF00FF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 &lt; 2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-0.8&lt;t</a:t>
            </a:r>
            <a:r>
              <a:rPr lang="en-US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1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&lt;-0.1 </a:t>
            </a:r>
            <a:r>
              <a:rPr lang="en-US" b="1" dirty="0">
                <a:solidFill>
                  <a:srgbClr val="80FF00"/>
                </a:solidFill>
                <a:latin typeface="Comic Sans MS"/>
                <a:cs typeface="Comic Sans MS"/>
              </a:rPr>
              <a:t>and -0.8&lt;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t</a:t>
            </a:r>
            <a:r>
              <a:rPr lang="en-US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&lt;</a:t>
            </a:r>
            <a:r>
              <a:rPr lang="en-US" b="1" dirty="0">
                <a:solidFill>
                  <a:srgbClr val="80FF00"/>
                </a:solidFill>
                <a:latin typeface="Comic Sans MS"/>
                <a:cs typeface="Comic Sans MS"/>
              </a:rPr>
              <a:t>-0.1 </a:t>
            </a:r>
            <a:endParaRPr lang="en-US" b="1" dirty="0" smtClean="0">
              <a:solidFill>
                <a:srgbClr val="80FF00"/>
              </a:solidFill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b="1" dirty="0">
              <a:solidFill>
                <a:srgbClr val="80FF00"/>
              </a:solidFill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J/</a:t>
            </a:r>
            <a:r>
              <a:rPr lang="en-US" b="1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Ψ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 reconstructed through </a:t>
            </a:r>
          </a:p>
          <a:p>
            <a:pPr>
              <a:buClr>
                <a:srgbClr val="0000FF"/>
              </a:buClr>
            </a:pPr>
            <a:r>
              <a:rPr lang="en-US" b="1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e+e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- and/or </a:t>
            </a:r>
            <a:r>
              <a:rPr lang="en-US" b="1" dirty="0" err="1" smtClean="0">
                <a:solidFill>
                  <a:srgbClr val="80FF00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+</a:t>
            </a:r>
            <a:r>
              <a:rPr lang="en-US" b="1" dirty="0" err="1" smtClean="0">
                <a:solidFill>
                  <a:srgbClr val="80FF00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- channels</a:t>
            </a:r>
            <a:endParaRPr lang="en-US" b="1" dirty="0">
              <a:solidFill>
                <a:srgbClr val="80FF00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3169920"/>
            <a:ext cx="4480714" cy="3949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Using SARTRE:</a:t>
            </a:r>
          </a:p>
          <a:p>
            <a:r>
              <a:rPr lang="en-US" sz="1600" b="1" dirty="0" smtClean="0">
                <a:latin typeface="Comic Sans MS"/>
                <a:cs typeface="Comic Sans MS"/>
              </a:rPr>
              <a:t>Cross section 500 </a:t>
            </a:r>
            <a:r>
              <a:rPr lang="en-US" sz="1600" b="1" dirty="0" err="1" smtClean="0">
                <a:latin typeface="Comic Sans MS"/>
                <a:cs typeface="Comic Sans MS"/>
              </a:rPr>
              <a:t>GeV</a:t>
            </a:r>
            <a:r>
              <a:rPr lang="en-US" sz="1600" b="1" dirty="0" smtClean="0">
                <a:latin typeface="Comic Sans MS"/>
                <a:cs typeface="Comic Sans MS"/>
              </a:rPr>
              <a:t>: 6.9 </a:t>
            </a:r>
            <a:r>
              <a:rPr lang="en-US" sz="1600" b="1" dirty="0" err="1" smtClean="0">
                <a:latin typeface="Comic Sans MS"/>
                <a:cs typeface="Comic Sans MS"/>
              </a:rPr>
              <a:t>nb</a:t>
            </a:r>
            <a:endParaRPr lang="en-US" sz="1600" b="1" dirty="0" smtClean="0">
              <a:latin typeface="Comic Sans MS"/>
              <a:cs typeface="Comic Sans MS"/>
            </a:endParaRPr>
          </a:p>
          <a:p>
            <a:r>
              <a:rPr lang="en-US" sz="1600" b="1" dirty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               200 </a:t>
            </a:r>
            <a:r>
              <a:rPr lang="en-US" sz="1600" b="1" dirty="0" err="1" smtClean="0">
                <a:latin typeface="Comic Sans MS"/>
                <a:cs typeface="Comic Sans MS"/>
              </a:rPr>
              <a:t>GeV</a:t>
            </a:r>
            <a:r>
              <a:rPr lang="en-US" sz="1600" b="1" dirty="0" smtClean="0">
                <a:latin typeface="Comic Sans MS"/>
                <a:cs typeface="Comic Sans MS"/>
              </a:rPr>
              <a:t>: 1.1 </a:t>
            </a:r>
            <a:r>
              <a:rPr lang="en-US" sz="1600" b="1" dirty="0" err="1" smtClean="0">
                <a:latin typeface="Comic Sans MS"/>
                <a:cs typeface="Comic Sans MS"/>
              </a:rPr>
              <a:t>nb</a:t>
            </a:r>
            <a:endParaRPr lang="en-US" sz="1600" b="1" dirty="0" smtClean="0">
              <a:latin typeface="Comic Sans MS"/>
              <a:cs typeface="Comic Sans MS"/>
            </a:endParaRPr>
          </a:p>
          <a:p>
            <a:r>
              <a:rPr lang="en-US" sz="1600" b="1" dirty="0" smtClean="0">
                <a:latin typeface="Comic Sans MS"/>
                <a:cs typeface="Comic Sans MS"/>
              </a:rPr>
              <a:t>in agreement with theoretical calculations</a:t>
            </a:r>
          </a:p>
          <a:p>
            <a:r>
              <a:rPr lang="en-US" sz="1600" b="1" dirty="0" smtClean="0">
                <a:latin typeface="Comic Sans MS"/>
                <a:cs typeface="Comic Sans MS"/>
              </a:rPr>
              <a:t>500 </a:t>
            </a:r>
            <a:r>
              <a:rPr lang="en-US" sz="1600" b="1" dirty="0" err="1" smtClean="0">
                <a:latin typeface="Comic Sans MS"/>
                <a:cs typeface="Comic Sans MS"/>
              </a:rPr>
              <a:t>GeV</a:t>
            </a:r>
            <a:r>
              <a:rPr lang="en-US" sz="1600" b="1" dirty="0" smtClean="0">
                <a:latin typeface="Comic Sans MS"/>
                <a:cs typeface="Comic Sans MS"/>
              </a:rPr>
              <a:t>: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 1600 J/</a:t>
            </a:r>
            <a:r>
              <a:rPr lang="en-US" sz="1600" b="1" dirty="0" smtClean="0">
                <a:latin typeface="Symbol" charset="2"/>
                <a:cs typeface="Symbol" charset="2"/>
                <a:sym typeface="Wingdings"/>
              </a:rPr>
              <a:t>Y 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in 290 pb</a:t>
            </a:r>
            <a:r>
              <a:rPr lang="en-US" sz="1600" b="1" baseline="30000" dirty="0" smtClean="0">
                <a:latin typeface="Comic Sans MS"/>
                <a:cs typeface="Comic Sans MS"/>
                <a:sym typeface="Wingdings"/>
              </a:rPr>
              <a:t>-1</a:t>
            </a:r>
          </a:p>
          <a:p>
            <a:r>
              <a:rPr lang="en-US" sz="1600" b="1" baseline="300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baseline="30000" dirty="0" smtClean="0">
                <a:latin typeface="Comic Sans MS"/>
                <a:cs typeface="Comic Sans MS"/>
                <a:sym typeface="Wingdings"/>
              </a:rPr>
              <a:t>                      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550 </a:t>
            </a:r>
            <a:r>
              <a:rPr lang="en-US" sz="1600" b="1" dirty="0">
                <a:latin typeface="Comic Sans MS"/>
                <a:cs typeface="Comic Sans MS"/>
                <a:sym typeface="Wingdings"/>
              </a:rPr>
              <a:t>J/</a:t>
            </a:r>
            <a:r>
              <a:rPr lang="en-US" sz="1600" b="1" dirty="0">
                <a:latin typeface="Symbol" charset="2"/>
                <a:cs typeface="Symbol" charset="2"/>
                <a:sym typeface="Wingdings"/>
              </a:rPr>
              <a:t>Y  </a:t>
            </a:r>
            <a:r>
              <a:rPr lang="en-US" sz="1600" b="1" dirty="0">
                <a:latin typeface="Comic Sans MS"/>
                <a:cs typeface="Comic Sans MS"/>
                <a:sym typeface="Wingdings"/>
              </a:rPr>
              <a:t>in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100 </a:t>
            </a:r>
            <a:r>
              <a:rPr lang="en-US" sz="1600" b="1" dirty="0">
                <a:latin typeface="Comic Sans MS"/>
                <a:cs typeface="Comic Sans MS"/>
                <a:sym typeface="Wingdings"/>
              </a:rPr>
              <a:t>pb</a:t>
            </a:r>
            <a:r>
              <a:rPr lang="en-US" sz="1600" b="1" baseline="30000" dirty="0">
                <a:latin typeface="Comic Sans MS"/>
                <a:cs typeface="Comic Sans MS"/>
                <a:sym typeface="Wingdings"/>
              </a:rPr>
              <a:t>-</a:t>
            </a:r>
            <a:r>
              <a:rPr lang="en-US" sz="1600" b="1" baseline="30000" dirty="0" smtClean="0">
                <a:latin typeface="Comic Sans MS"/>
                <a:cs typeface="Comic Sans MS"/>
                <a:sym typeface="Wingdings"/>
              </a:rPr>
              <a:t>1</a:t>
            </a:r>
          </a:p>
          <a:p>
            <a:endParaRPr lang="en-US" sz="1600" b="1" baseline="30000" dirty="0">
              <a:latin typeface="Comic Sans MS"/>
              <a:cs typeface="Comic Sans MS"/>
              <a:sym typeface="Wingdings"/>
            </a:endParaRPr>
          </a:p>
          <a:p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200 </a:t>
            </a:r>
            <a:r>
              <a:rPr lang="en-US" sz="1600" b="1" dirty="0" err="1" smtClean="0">
                <a:latin typeface="Comic Sans MS"/>
                <a:cs typeface="Comic Sans MS"/>
                <a:sym typeface="Wingdings"/>
              </a:rPr>
              <a:t>GeV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:  3650 </a:t>
            </a:r>
            <a:r>
              <a:rPr lang="en-US" sz="1600" b="1" dirty="0">
                <a:latin typeface="Comic Sans MS"/>
                <a:cs typeface="Comic Sans MS"/>
                <a:sym typeface="Wingdings"/>
              </a:rPr>
              <a:t>J/</a:t>
            </a:r>
            <a:r>
              <a:rPr lang="en-US" sz="1600" b="1" dirty="0">
                <a:latin typeface="Symbol" charset="2"/>
                <a:cs typeface="Symbol" charset="2"/>
                <a:sym typeface="Wingdings"/>
              </a:rPr>
              <a:t>Y  </a:t>
            </a:r>
            <a:r>
              <a:rPr lang="en-US" sz="1600" b="1" dirty="0">
                <a:latin typeface="Comic Sans MS"/>
                <a:cs typeface="Comic Sans MS"/>
                <a:sym typeface="Wingdings"/>
              </a:rPr>
              <a:t>in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1800 </a:t>
            </a:r>
            <a:r>
              <a:rPr lang="en-US" sz="1600" b="1" dirty="0">
                <a:latin typeface="Comic Sans MS"/>
                <a:cs typeface="Comic Sans MS"/>
                <a:sym typeface="Wingdings"/>
              </a:rPr>
              <a:t>pb</a:t>
            </a:r>
            <a:r>
              <a:rPr lang="en-US" sz="1600" b="1" baseline="30000" dirty="0">
                <a:latin typeface="Comic Sans MS"/>
                <a:cs typeface="Comic Sans MS"/>
                <a:sym typeface="Wingdings"/>
              </a:rPr>
              <a:t>-1</a:t>
            </a:r>
          </a:p>
          <a:p>
            <a:r>
              <a:rPr lang="en-US" sz="1600" b="1" baseline="300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baseline="30000" dirty="0" smtClean="0">
                <a:latin typeface="Comic Sans MS"/>
                <a:cs typeface="Comic Sans MS"/>
                <a:sym typeface="Wingdings"/>
              </a:rPr>
              <a:t>                      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200 </a:t>
            </a:r>
            <a:r>
              <a:rPr lang="en-US" sz="1600" b="1" dirty="0">
                <a:latin typeface="Comic Sans MS"/>
                <a:cs typeface="Comic Sans MS"/>
                <a:sym typeface="Wingdings"/>
              </a:rPr>
              <a:t>J/</a:t>
            </a:r>
            <a:r>
              <a:rPr lang="en-US" sz="1600" b="1" dirty="0">
                <a:latin typeface="Symbol" charset="2"/>
                <a:cs typeface="Symbol" charset="2"/>
                <a:sym typeface="Wingdings"/>
              </a:rPr>
              <a:t>Y  </a:t>
            </a:r>
            <a:r>
              <a:rPr lang="en-US" sz="1600" b="1" dirty="0">
                <a:latin typeface="Comic Sans MS"/>
                <a:cs typeface="Comic Sans MS"/>
                <a:sym typeface="Wingdings"/>
              </a:rPr>
              <a:t>in 100 pb</a:t>
            </a:r>
            <a:r>
              <a:rPr lang="en-US" sz="1600" b="1" baseline="30000" dirty="0">
                <a:latin typeface="Comic Sans MS"/>
                <a:cs typeface="Comic Sans MS"/>
                <a:sym typeface="Wingdings"/>
              </a:rPr>
              <a:t>-</a:t>
            </a:r>
            <a:r>
              <a:rPr lang="en-US" sz="1600" b="1" baseline="30000" dirty="0" smtClean="0">
                <a:latin typeface="Comic Sans MS"/>
                <a:cs typeface="Comic Sans MS"/>
                <a:sym typeface="Wingdings"/>
              </a:rPr>
              <a:t>1</a:t>
            </a:r>
          </a:p>
          <a:p>
            <a:endParaRPr lang="en-US" sz="1600" b="1" dirty="0" smtClean="0">
              <a:latin typeface="Comic Sans MS"/>
              <a:cs typeface="Comic Sans MS"/>
              <a:sym typeface="Wingdings"/>
            </a:endParaRPr>
          </a:p>
          <a:p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no trigger efficiencies or detector effects </a:t>
            </a:r>
          </a:p>
          <a:p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included yet </a:t>
            </a:r>
          </a:p>
          <a:p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need more statistics  </a:t>
            </a:r>
            <a:r>
              <a:rPr lang="en-US" sz="1600" b="1" dirty="0" err="1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p↑Au</a:t>
            </a:r>
            <a:endParaRPr lang="en-US" sz="1600" b="1" dirty="0">
              <a:solidFill>
                <a:srgbClr val="FF00FF"/>
              </a:solidFill>
              <a:latin typeface="Comic Sans MS"/>
              <a:cs typeface="Comic Sans MS"/>
              <a:sym typeface="Wingdings"/>
            </a:endParaRPr>
          </a:p>
          <a:p>
            <a:endParaRPr lang="en-US" sz="1600" b="1" dirty="0" smtClean="0">
              <a:latin typeface="Comic Sans MS"/>
              <a:cs typeface="Comic Sans MS"/>
            </a:endParaRPr>
          </a:p>
          <a:p>
            <a:endParaRPr lang="en-US" sz="1600" b="1" dirty="0" smtClean="0">
              <a:latin typeface="Comic Sans MS"/>
              <a:cs typeface="Comic Sans MS"/>
            </a:endParaRPr>
          </a:p>
          <a:p>
            <a:endParaRPr lang="en-US" sz="1600" b="1" dirty="0"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68320" y="998220"/>
            <a:ext cx="99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all cuts</a:t>
            </a:r>
            <a:endParaRPr lang="en-US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5089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err="1" smtClean="0"/>
              <a:t>pAu</a:t>
            </a:r>
            <a:r>
              <a:rPr lang="en-US" dirty="0" smtClean="0"/>
              <a:t>: </a:t>
            </a:r>
            <a:r>
              <a:rPr lang="en-US" dirty="0"/>
              <a:t>UPC </a:t>
            </a:r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1" y="762637"/>
            <a:ext cx="4419600" cy="299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83" y="3419475"/>
            <a:ext cx="4419600" cy="299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0000" y="4076700"/>
            <a:ext cx="99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all cuts</a:t>
            </a:r>
            <a:endParaRPr lang="en-US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2231" y="1220232"/>
            <a:ext cx="98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no cuts</a:t>
            </a:r>
            <a:endParaRPr lang="en-US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760" y="4025900"/>
            <a:ext cx="40062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u="sng" dirty="0" smtClean="0">
                <a:latin typeface="Comic Sans MS"/>
                <a:cs typeface="Comic Sans MS"/>
              </a:rPr>
              <a:t>Adding cut by cut: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leptons without cuts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solidFill>
                  <a:srgbClr val="66CCFF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-25000" dirty="0" smtClean="0">
                <a:solidFill>
                  <a:srgbClr val="66CCFF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66CCFF"/>
                </a:solidFill>
                <a:latin typeface="Comic Sans MS"/>
                <a:cs typeface="Comic Sans MS"/>
              </a:rPr>
              <a:t>: -1 &lt; </a:t>
            </a:r>
            <a:r>
              <a:rPr lang="en-US" b="1" dirty="0" smtClean="0">
                <a:solidFill>
                  <a:srgbClr val="66CCFF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solidFill>
                  <a:srgbClr val="66CCFF"/>
                </a:solidFill>
                <a:latin typeface="Comic Sans MS"/>
                <a:cs typeface="Comic Sans MS"/>
              </a:rPr>
              <a:t> &lt; 2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solidFill>
                  <a:srgbClr val="FF00FF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1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and </a:t>
            </a:r>
            <a:r>
              <a:rPr lang="en-US" b="1" dirty="0" smtClean="0">
                <a:solidFill>
                  <a:srgbClr val="FF00FF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: </a:t>
            </a:r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-1 &lt; </a:t>
            </a:r>
            <a:r>
              <a:rPr lang="en-US" b="1" dirty="0">
                <a:solidFill>
                  <a:srgbClr val="FF00FF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 &lt; 2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t</a:t>
            </a:r>
            <a:r>
              <a:rPr lang="en-US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1</a:t>
            </a:r>
            <a:r>
              <a:rPr lang="en-US" b="1" dirty="0">
                <a:solidFill>
                  <a:srgbClr val="80FF00"/>
                </a:solidFill>
                <a:latin typeface="Comic Sans MS"/>
                <a:cs typeface="Comic Sans MS"/>
              </a:rPr>
              <a:t>&gt;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-0.016 </a:t>
            </a:r>
            <a:r>
              <a:rPr lang="en-US" b="1" dirty="0">
                <a:solidFill>
                  <a:srgbClr val="80FF00"/>
                </a:solidFill>
                <a:latin typeface="Comic Sans MS"/>
                <a:cs typeface="Comic Sans MS"/>
              </a:rPr>
              <a:t>and -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0.2&lt;t</a:t>
            </a:r>
            <a:r>
              <a:rPr lang="en-US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&lt;</a:t>
            </a:r>
            <a:r>
              <a:rPr lang="en-US" b="1" dirty="0">
                <a:solidFill>
                  <a:srgbClr val="80FF00"/>
                </a:solidFill>
                <a:latin typeface="Comic Sans MS"/>
                <a:cs typeface="Comic Sans MS"/>
              </a:rPr>
              <a:t>-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0.016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715283" y="638896"/>
            <a:ext cx="2119757" cy="1622341"/>
            <a:chOff x="6715283" y="638896"/>
            <a:chExt cx="2119757" cy="16223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5283" y="638896"/>
              <a:ext cx="2119757" cy="162234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878320" y="762637"/>
              <a:ext cx="4093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 Bold"/>
                  <a:cs typeface="Comic Sans MS Bold"/>
                </a:rPr>
                <a:t>Au</a:t>
              </a:r>
              <a:endParaRPr lang="en-US" sz="1400" dirty="0">
                <a:solidFill>
                  <a:schemeClr val="bg1"/>
                </a:solidFill>
                <a:latin typeface="Comic Sans MS Bold"/>
                <a:cs typeface="Comic Sans MS Bold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01251" y="756091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 Bold"/>
                  <a:cs typeface="Comic Sans MS Bold"/>
                </a:rPr>
                <a:t>Au’</a:t>
              </a:r>
              <a:endParaRPr lang="en-US" sz="1400" dirty="0">
                <a:solidFill>
                  <a:schemeClr val="bg1"/>
                </a:solidFill>
                <a:latin typeface="Comic Sans MS Bold"/>
                <a:cs typeface="Comic Sans MS Bold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59600" y="1589564"/>
              <a:ext cx="2806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omic Sans MS Bold"/>
                  <a:cs typeface="Comic Sans MS Bold"/>
                </a:rPr>
                <a:t>p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00152" y="1655626"/>
              <a:ext cx="3130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omic Sans MS Bold"/>
                  <a:cs typeface="Comic Sans MS Bold"/>
                </a:rPr>
                <a:t>p</a:t>
              </a:r>
              <a:r>
                <a:rPr lang="en-US" sz="1400" dirty="0" smtClean="0">
                  <a:solidFill>
                    <a:schemeClr val="bg1"/>
                  </a:solidFill>
                  <a:latin typeface="Comic Sans MS Bold"/>
                  <a:cs typeface="Comic Sans MS Bold"/>
                </a:rPr>
                <a:t>’</a:t>
              </a:r>
              <a:endParaRPr lang="en-US" sz="1400" dirty="0">
                <a:solidFill>
                  <a:schemeClr val="bg1"/>
                </a:solidFill>
                <a:latin typeface="Comic Sans MS Bold"/>
                <a:cs typeface="Comic Sans MS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5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err="1" smtClean="0"/>
              <a:t>pAu</a:t>
            </a:r>
            <a:r>
              <a:rPr lang="en-US" dirty="0" smtClean="0"/>
              <a:t>: </a:t>
            </a:r>
            <a:r>
              <a:rPr lang="en-US" dirty="0"/>
              <a:t>UPC </a:t>
            </a:r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383" y="638896"/>
            <a:ext cx="2119757" cy="16223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80000" y="2743200"/>
            <a:ext cx="325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kinematics of proton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1 and 2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83760" y="3276600"/>
            <a:ext cx="4419600" cy="2997200"/>
            <a:chOff x="4668043" y="2380615"/>
            <a:chExt cx="4419600" cy="29972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043" y="2380615"/>
              <a:ext cx="4419600" cy="29972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232400" y="2710934"/>
              <a:ext cx="1342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target: t</a:t>
              </a:r>
              <a:r>
                <a:rPr lang="en-US" b="1" baseline="-250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2</a:t>
              </a:r>
              <a:endParaRPr lang="en-US" b="1" baseline="-25000" dirty="0">
                <a:solidFill>
                  <a:schemeClr val="bg1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2400" y="735211"/>
            <a:ext cx="4419600" cy="2997200"/>
            <a:chOff x="152400" y="431800"/>
            <a:chExt cx="4419600" cy="29972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431800"/>
              <a:ext cx="4419600" cy="29972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74813" y="780534"/>
              <a:ext cx="1169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Beam: t</a:t>
              </a:r>
              <a:r>
                <a:rPr lang="en-US" b="1" baseline="-25000" dirty="0">
                  <a:solidFill>
                    <a:schemeClr val="bg1"/>
                  </a:solidFill>
                  <a:latin typeface="Comic Sans MS"/>
                  <a:cs typeface="Comic Sans MS"/>
                </a:rPr>
                <a:t>1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58720" y="29072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Au: </a:t>
            </a:r>
            <a:r>
              <a:rPr lang="en-US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</a:t>
            </a:r>
            <a:r>
              <a:rPr lang="en-US" b="1" baseline="-2500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endParaRPr lang="en-US" b="1" baseline="-25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4813" y="175918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p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: </a:t>
            </a:r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</a:t>
            </a:r>
            <a:r>
              <a:rPr lang="en-US" b="1" baseline="-25000" dirty="0" err="1" smtClean="0">
                <a:solidFill>
                  <a:srgbClr val="FF00FF"/>
                </a:solidFill>
                <a:latin typeface="Symbol" charset="2"/>
                <a:cs typeface="Symbol" charset="2"/>
              </a:rPr>
              <a:t>g</a:t>
            </a:r>
            <a:endParaRPr lang="en-US" b="1" baseline="-250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71487" y="5068808"/>
            <a:ext cx="520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</a:t>
            </a:r>
            <a:r>
              <a:rPr lang="en-US" b="1" baseline="-250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Au</a:t>
            </a:r>
            <a:r>
              <a:rPr lang="en-US" b="1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’</a:t>
            </a:r>
            <a:endParaRPr lang="en-US" b="1" baseline="-250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65660" y="4705588"/>
            <a:ext cx="41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</a:t>
            </a:r>
            <a:r>
              <a:rPr lang="en-US" b="1" baseline="-250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p</a:t>
            </a:r>
            <a:r>
              <a:rPr lang="en-US" b="1" baseline="-25000" dirty="0" smtClean="0">
                <a:solidFill>
                  <a:schemeClr val="bg1"/>
                </a:solidFill>
                <a:latin typeface="Comic Sans MS"/>
                <a:cs typeface="Comic Sans MS"/>
              </a:rPr>
              <a:t>’</a:t>
            </a:r>
            <a:endParaRPr lang="en-US" b="1" baseline="-25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119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pAu</a:t>
            </a:r>
            <a:r>
              <a:rPr lang="en-US" dirty="0" smtClean="0"/>
              <a:t>: Decay kinematics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8896"/>
            <a:ext cx="4419600" cy="299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" y="4025900"/>
            <a:ext cx="40062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u="sng" dirty="0" smtClean="0">
                <a:latin typeface="Comic Sans MS"/>
                <a:cs typeface="Comic Sans MS"/>
              </a:rPr>
              <a:t>Adding cut by cut: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leptons without cuts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solidFill>
                  <a:srgbClr val="66CCFF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-25000" dirty="0" smtClean="0">
                <a:solidFill>
                  <a:srgbClr val="66CCFF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66CCFF"/>
                </a:solidFill>
                <a:latin typeface="Comic Sans MS"/>
                <a:cs typeface="Comic Sans MS"/>
              </a:rPr>
              <a:t>: -1 &lt; </a:t>
            </a:r>
            <a:r>
              <a:rPr lang="en-US" b="1" dirty="0" smtClean="0">
                <a:solidFill>
                  <a:srgbClr val="66CCFF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solidFill>
                  <a:srgbClr val="66CCFF"/>
                </a:solidFill>
                <a:latin typeface="Comic Sans MS"/>
                <a:cs typeface="Comic Sans MS"/>
              </a:rPr>
              <a:t> &lt; 2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solidFill>
                  <a:srgbClr val="FF00FF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1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and </a:t>
            </a:r>
            <a:r>
              <a:rPr lang="en-US" b="1" dirty="0" smtClean="0">
                <a:solidFill>
                  <a:srgbClr val="FF00FF"/>
                </a:solidFill>
                <a:latin typeface="Symbol" charset="2"/>
                <a:cs typeface="Symbol" charset="2"/>
              </a:rPr>
              <a:t>m</a:t>
            </a:r>
            <a:r>
              <a:rPr lang="en-US" b="1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: </a:t>
            </a:r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-1 &lt; </a:t>
            </a:r>
            <a:r>
              <a:rPr lang="en-US" b="1" dirty="0">
                <a:solidFill>
                  <a:srgbClr val="FF00FF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 &lt; 2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>
                <a:solidFill>
                  <a:srgbClr val="80FF00"/>
                </a:solidFill>
                <a:latin typeface="Comic Sans MS"/>
                <a:cs typeface="Comic Sans MS"/>
              </a:rPr>
              <a:t>t</a:t>
            </a:r>
            <a:r>
              <a:rPr lang="en-US" b="1" baseline="-25000" dirty="0">
                <a:solidFill>
                  <a:srgbClr val="80FF00"/>
                </a:solidFill>
                <a:latin typeface="Comic Sans MS"/>
                <a:cs typeface="Comic Sans MS"/>
              </a:rPr>
              <a:t>1</a:t>
            </a:r>
            <a:r>
              <a:rPr lang="en-US" b="1" dirty="0">
                <a:solidFill>
                  <a:srgbClr val="80FF00"/>
                </a:solidFill>
                <a:latin typeface="Comic Sans MS"/>
                <a:cs typeface="Comic Sans MS"/>
              </a:rPr>
              <a:t>&gt;-0.016 and -0.2&lt;t</a:t>
            </a:r>
            <a:r>
              <a:rPr lang="en-US" b="1" baseline="-25000" dirty="0">
                <a:solidFill>
                  <a:srgbClr val="80FF00"/>
                </a:solidFill>
                <a:latin typeface="Comic Sans MS"/>
                <a:cs typeface="Comic Sans MS"/>
              </a:rPr>
              <a:t>2</a:t>
            </a:r>
            <a:r>
              <a:rPr lang="en-US" b="1" dirty="0">
                <a:solidFill>
                  <a:srgbClr val="80FF00"/>
                </a:solidFill>
                <a:latin typeface="Comic Sans MS"/>
                <a:cs typeface="Comic Sans MS"/>
              </a:rPr>
              <a:t>&lt;-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0.016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b="1" dirty="0">
              <a:solidFill>
                <a:srgbClr val="80FF00"/>
              </a:solidFill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J/</a:t>
            </a:r>
            <a:r>
              <a:rPr lang="en-US" b="1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Ψ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 reconstructed through </a:t>
            </a:r>
          </a:p>
          <a:p>
            <a:pPr>
              <a:buClr>
                <a:srgbClr val="0000FF"/>
              </a:buClr>
            </a:pPr>
            <a:r>
              <a:rPr lang="en-US" b="1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e+e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- and/or </a:t>
            </a:r>
            <a:r>
              <a:rPr lang="en-US" b="1" dirty="0" err="1" smtClean="0">
                <a:solidFill>
                  <a:srgbClr val="80FF00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+</a:t>
            </a:r>
            <a:r>
              <a:rPr lang="en-US" b="1" dirty="0" err="1" smtClean="0">
                <a:solidFill>
                  <a:srgbClr val="80FF00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- channels</a:t>
            </a:r>
            <a:endParaRPr lang="en-US" b="1" dirty="0">
              <a:solidFill>
                <a:srgbClr val="80FF00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2997200"/>
            <a:ext cx="4480714" cy="4442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Using SARTRE:</a:t>
            </a:r>
          </a:p>
          <a:p>
            <a:r>
              <a:rPr lang="en-US" sz="1600" b="1" dirty="0" smtClean="0">
                <a:latin typeface="Comic Sans MS"/>
                <a:cs typeface="Comic Sans MS"/>
              </a:rPr>
              <a:t>Cross section 200 </a:t>
            </a:r>
            <a:r>
              <a:rPr lang="en-US" sz="1600" b="1" dirty="0" err="1" smtClean="0">
                <a:latin typeface="Comic Sans MS"/>
                <a:cs typeface="Comic Sans MS"/>
              </a:rPr>
              <a:t>GeV</a:t>
            </a:r>
            <a:r>
              <a:rPr lang="en-US" sz="1600" b="1" dirty="0" smtClean="0">
                <a:latin typeface="Comic Sans MS"/>
                <a:cs typeface="Comic Sans MS"/>
              </a:rPr>
              <a:t>: 38.5 </a:t>
            </a:r>
            <a:r>
              <a:rPr lang="en-US" sz="1600" b="1" dirty="0" err="1" smtClean="0">
                <a:latin typeface="Comic Sans MS"/>
                <a:cs typeface="Comic Sans MS"/>
              </a:rPr>
              <a:t>nb</a:t>
            </a:r>
            <a:endParaRPr lang="en-US" sz="1600" b="1" dirty="0" smtClean="0">
              <a:latin typeface="Comic Sans MS"/>
              <a:cs typeface="Comic Sans MS"/>
            </a:endParaRPr>
          </a:p>
          <a:p>
            <a:r>
              <a:rPr lang="en-US" sz="1600" b="1" dirty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               </a:t>
            </a:r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200 </a:t>
            </a:r>
            <a:r>
              <a:rPr lang="en-US" sz="1600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GeV</a:t>
            </a:r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: 1.6 10</a:t>
            </a:r>
            <a:r>
              <a:rPr lang="en-US" sz="1600" b="1" baseline="30000" dirty="0" smtClean="0">
                <a:solidFill>
                  <a:srgbClr val="FF00FF"/>
                </a:solidFill>
                <a:latin typeface="Comic Sans MS"/>
                <a:cs typeface="Comic Sans MS"/>
              </a:rPr>
              <a:t>3</a:t>
            </a:r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nb</a:t>
            </a:r>
            <a:endParaRPr lang="en-US" sz="1600" b="1" dirty="0" smtClean="0">
              <a:solidFill>
                <a:srgbClr val="FF00FF"/>
              </a:solidFill>
              <a:latin typeface="Comic Sans MS"/>
              <a:cs typeface="Comic Sans MS"/>
            </a:endParaRPr>
          </a:p>
          <a:p>
            <a:r>
              <a:rPr lang="en-US" sz="1600" b="1" dirty="0" smtClean="0">
                <a:latin typeface="Comic Sans MS"/>
                <a:cs typeface="Comic Sans MS"/>
              </a:rPr>
              <a:t>in agreement with theoretical calculations</a:t>
            </a:r>
          </a:p>
          <a:p>
            <a:r>
              <a:rPr lang="en-US" sz="1600" b="1" dirty="0">
                <a:latin typeface="Comic Sans MS"/>
                <a:cs typeface="Comic Sans MS"/>
              </a:rPr>
              <a:t>2</a:t>
            </a:r>
            <a:r>
              <a:rPr lang="en-US" sz="1600" b="1" dirty="0" smtClean="0">
                <a:latin typeface="Comic Sans MS"/>
                <a:cs typeface="Comic Sans MS"/>
              </a:rPr>
              <a:t>00 </a:t>
            </a:r>
            <a:r>
              <a:rPr lang="en-US" sz="1600" b="1" dirty="0" err="1" smtClean="0">
                <a:latin typeface="Comic Sans MS"/>
                <a:cs typeface="Comic Sans MS"/>
              </a:rPr>
              <a:t>GeV</a:t>
            </a:r>
            <a:r>
              <a:rPr lang="en-US" sz="1600" b="1" dirty="0" smtClean="0">
                <a:latin typeface="Comic Sans MS"/>
                <a:cs typeface="Comic Sans MS"/>
              </a:rPr>
              <a:t>: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 5450 J/</a:t>
            </a:r>
            <a:r>
              <a:rPr lang="en-US" sz="1600" b="1" dirty="0" smtClean="0">
                <a:latin typeface="Symbol" charset="2"/>
                <a:cs typeface="Symbol" charset="2"/>
                <a:sym typeface="Wingdings"/>
              </a:rPr>
              <a:t>Y 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in 51 pb</a:t>
            </a:r>
            <a:r>
              <a:rPr lang="en-US" sz="1600" b="1" baseline="30000" dirty="0" smtClean="0">
                <a:latin typeface="Comic Sans MS"/>
                <a:cs typeface="Comic Sans MS"/>
                <a:sym typeface="Wingdings"/>
              </a:rPr>
              <a:t>-1</a:t>
            </a:r>
          </a:p>
          <a:p>
            <a:r>
              <a:rPr lang="en-US" sz="1600" b="1" baseline="300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baseline="30000" dirty="0" smtClean="0">
                <a:latin typeface="Comic Sans MS"/>
                <a:cs typeface="Comic Sans MS"/>
                <a:sym typeface="Wingdings"/>
              </a:rPr>
              <a:t>                  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11000 </a:t>
            </a:r>
            <a:r>
              <a:rPr lang="en-US" sz="1600" b="1" dirty="0">
                <a:latin typeface="Comic Sans MS"/>
                <a:cs typeface="Comic Sans MS"/>
                <a:sym typeface="Wingdings"/>
              </a:rPr>
              <a:t>J/</a:t>
            </a:r>
            <a:r>
              <a:rPr lang="en-US" sz="1600" b="1" dirty="0">
                <a:latin typeface="Symbol" charset="2"/>
                <a:cs typeface="Symbol" charset="2"/>
                <a:sym typeface="Wingdings"/>
              </a:rPr>
              <a:t>Y  </a:t>
            </a:r>
            <a:r>
              <a:rPr lang="en-US" sz="1600" b="1" dirty="0">
                <a:latin typeface="Comic Sans MS"/>
                <a:cs typeface="Comic Sans MS"/>
                <a:sym typeface="Wingdings"/>
              </a:rPr>
              <a:t>in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100 </a:t>
            </a:r>
            <a:r>
              <a:rPr lang="en-US" sz="1600" b="1" dirty="0">
                <a:latin typeface="Comic Sans MS"/>
                <a:cs typeface="Comic Sans MS"/>
                <a:sym typeface="Wingdings"/>
              </a:rPr>
              <a:t>pb</a:t>
            </a:r>
            <a:r>
              <a:rPr lang="en-US" sz="1600" b="1" baseline="30000" dirty="0">
                <a:latin typeface="Comic Sans MS"/>
                <a:cs typeface="Comic Sans MS"/>
                <a:sym typeface="Wingdings"/>
              </a:rPr>
              <a:t>-</a:t>
            </a:r>
            <a:r>
              <a:rPr lang="en-US" sz="1600" b="1" baseline="30000" dirty="0" smtClean="0">
                <a:latin typeface="Comic Sans MS"/>
                <a:cs typeface="Comic Sans MS"/>
                <a:sym typeface="Wingdings"/>
              </a:rPr>
              <a:t>1</a:t>
            </a:r>
          </a:p>
          <a:p>
            <a:endParaRPr lang="en-US" sz="1600" b="1" baseline="30000" dirty="0">
              <a:latin typeface="Comic Sans MS"/>
              <a:cs typeface="Comic Sans MS"/>
              <a:sym typeface="Wingdings"/>
            </a:endParaRPr>
          </a:p>
          <a:p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200 </a:t>
            </a:r>
            <a:r>
              <a:rPr lang="en-US" sz="1600" b="1" dirty="0" err="1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GeV</a:t>
            </a:r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:  1558 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J/</a:t>
            </a:r>
            <a:r>
              <a:rPr lang="en-US" sz="1600" b="1" dirty="0">
                <a:solidFill>
                  <a:srgbClr val="FF00FF"/>
                </a:solidFill>
                <a:latin typeface="Symbol" charset="2"/>
                <a:cs typeface="Symbol" charset="2"/>
                <a:sym typeface="Wingdings"/>
              </a:rPr>
              <a:t>Y  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in </a:t>
            </a:r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1.2 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pb</a:t>
            </a:r>
            <a:r>
              <a:rPr lang="en-US" sz="1600" b="1" baseline="300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-1</a:t>
            </a:r>
          </a:p>
          <a:p>
            <a:r>
              <a:rPr lang="en-US" sz="1600" b="1" baseline="300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baseline="300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                     </a:t>
            </a:r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155800 J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/</a:t>
            </a:r>
            <a:r>
              <a:rPr lang="en-US" sz="1600" b="1" dirty="0">
                <a:solidFill>
                  <a:srgbClr val="FF00FF"/>
                </a:solidFill>
                <a:latin typeface="Symbol" charset="2"/>
                <a:cs typeface="Symbol" charset="2"/>
                <a:sym typeface="Wingdings"/>
              </a:rPr>
              <a:t>Y  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in 100 pb</a:t>
            </a:r>
            <a:r>
              <a:rPr lang="en-US" sz="1600" b="1" baseline="30000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-</a:t>
            </a:r>
            <a:r>
              <a:rPr lang="en-US" sz="1600" b="1" baseline="30000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1</a:t>
            </a:r>
          </a:p>
          <a:p>
            <a:endParaRPr lang="en-US" sz="1600" b="1" dirty="0" smtClean="0">
              <a:latin typeface="Comic Sans MS"/>
              <a:cs typeface="Comic Sans MS"/>
              <a:sym typeface="Wingdings"/>
            </a:endParaRPr>
          </a:p>
          <a:p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no trigger efficiencies or detector effects </a:t>
            </a:r>
          </a:p>
          <a:p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included yet </a:t>
            </a:r>
          </a:p>
          <a:p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Caveat: </a:t>
            </a:r>
            <a:r>
              <a:rPr lang="en-US" sz="1600" b="1" dirty="0" smtClean="0">
                <a:latin typeface="Comic Sans MS"/>
                <a:cs typeface="Comic Sans MS"/>
              </a:rPr>
              <a:t>Q</a:t>
            </a:r>
            <a:r>
              <a:rPr lang="en-US" sz="1600" b="1" baseline="30000" dirty="0" smtClean="0">
                <a:latin typeface="Comic Sans MS"/>
                <a:cs typeface="Comic Sans MS"/>
              </a:rPr>
              <a:t>2</a:t>
            </a:r>
            <a:r>
              <a:rPr lang="en-US" sz="1600" b="1" dirty="0" smtClean="0">
                <a:latin typeface="Comic Sans MS"/>
                <a:cs typeface="Comic Sans MS"/>
              </a:rPr>
              <a:t>-distribution for Au (=t</a:t>
            </a:r>
            <a:r>
              <a:rPr lang="en-US" sz="1600" b="1" baseline="-25000" dirty="0" smtClean="0">
                <a:latin typeface="Comic Sans MS"/>
                <a:cs typeface="Comic Sans MS"/>
              </a:rPr>
              <a:t>1</a:t>
            </a:r>
            <a:r>
              <a:rPr lang="en-US" sz="1600" b="1" dirty="0" smtClean="0">
                <a:latin typeface="Comic Sans MS"/>
                <a:cs typeface="Comic Sans MS"/>
              </a:rPr>
              <a:t>) </a:t>
            </a:r>
          </a:p>
          <a:p>
            <a:r>
              <a:rPr lang="en-US" sz="1600" b="1" dirty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         needs to be extended in MC </a:t>
            </a:r>
          </a:p>
          <a:p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 more statistics</a:t>
            </a:r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38.5 </a:t>
            </a:r>
            <a:r>
              <a:rPr lang="en-US" sz="1600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nb</a:t>
            </a:r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 ~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</a:rPr>
              <a:t>10</a:t>
            </a:r>
            <a:r>
              <a:rPr lang="en-US" sz="1600" b="1" baseline="30000" dirty="0">
                <a:solidFill>
                  <a:srgbClr val="FF00FF"/>
                </a:solidFill>
                <a:latin typeface="Comic Sans MS"/>
                <a:cs typeface="Comic Sans MS"/>
              </a:rPr>
              <a:t>3</a:t>
            </a:r>
            <a:r>
              <a:rPr lang="en-US" sz="1600" b="1" dirty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err="1">
                <a:solidFill>
                  <a:srgbClr val="FF00FF"/>
                </a:solidFill>
                <a:latin typeface="Comic Sans MS"/>
                <a:cs typeface="Comic Sans MS"/>
              </a:rPr>
              <a:t>nb</a:t>
            </a:r>
            <a:endParaRPr lang="en-US" sz="1600" b="1" dirty="0">
              <a:solidFill>
                <a:srgbClr val="FF00FF"/>
              </a:solidFill>
              <a:latin typeface="Comic Sans MS"/>
              <a:cs typeface="Comic Sans MS"/>
            </a:endParaRPr>
          </a:p>
          <a:p>
            <a:endParaRPr lang="en-US" sz="1600" b="1" dirty="0" smtClean="0">
              <a:solidFill>
                <a:srgbClr val="FF00FF"/>
              </a:solidFill>
              <a:latin typeface="Comic Sans MS"/>
              <a:cs typeface="Comic Sans MS"/>
            </a:endParaRPr>
          </a:p>
          <a:p>
            <a:endParaRPr lang="en-US" sz="1600" b="1" dirty="0" smtClean="0">
              <a:latin typeface="Comic Sans MS"/>
              <a:cs typeface="Comic Sans MS"/>
            </a:endParaRPr>
          </a:p>
          <a:p>
            <a:endParaRPr lang="en-US" sz="1600" b="1" dirty="0">
              <a:latin typeface="Comic Sans MS"/>
              <a:cs typeface="Comic Sans M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867683" y="791296"/>
            <a:ext cx="2119757" cy="1622341"/>
            <a:chOff x="6715283" y="638896"/>
            <a:chExt cx="2119757" cy="162234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5283" y="638896"/>
              <a:ext cx="2119757" cy="162234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78320" y="762637"/>
              <a:ext cx="4093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 Bold"/>
                  <a:cs typeface="Comic Sans MS Bold"/>
                </a:rPr>
                <a:t>Au</a:t>
              </a:r>
              <a:endParaRPr lang="en-US" sz="1400" dirty="0">
                <a:solidFill>
                  <a:schemeClr val="bg1"/>
                </a:solidFill>
                <a:latin typeface="Comic Sans MS Bold"/>
                <a:cs typeface="Comic Sans MS Bold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01251" y="756091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 Bold"/>
                  <a:cs typeface="Comic Sans MS Bold"/>
                </a:rPr>
                <a:t>Au’</a:t>
              </a:r>
              <a:endParaRPr lang="en-US" sz="1400" dirty="0">
                <a:solidFill>
                  <a:schemeClr val="bg1"/>
                </a:solidFill>
                <a:latin typeface="Comic Sans MS Bold"/>
                <a:cs typeface="Comic Sans MS Bold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59600" y="1589564"/>
              <a:ext cx="2806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omic Sans MS Bold"/>
                  <a:cs typeface="Comic Sans MS Bold"/>
                </a:rPr>
                <a:t>p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00152" y="1655626"/>
              <a:ext cx="3130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omic Sans MS Bold"/>
                  <a:cs typeface="Comic Sans MS Bold"/>
                </a:rPr>
                <a:t>p</a:t>
              </a:r>
              <a:r>
                <a:rPr lang="en-US" sz="1400" dirty="0" smtClean="0">
                  <a:solidFill>
                    <a:schemeClr val="bg1"/>
                  </a:solidFill>
                  <a:latin typeface="Comic Sans MS Bold"/>
                  <a:cs typeface="Comic Sans MS Bold"/>
                </a:rPr>
                <a:t>’</a:t>
              </a:r>
              <a:endParaRPr lang="en-US" sz="1400" dirty="0">
                <a:solidFill>
                  <a:schemeClr val="bg1"/>
                </a:solidFill>
                <a:latin typeface="Comic Sans MS Bold"/>
                <a:cs typeface="Comic Sans MS Bold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867683" y="2044305"/>
            <a:ext cx="74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 Bold"/>
                <a:cs typeface="Comic Sans MS Bold"/>
              </a:rPr>
              <a:t>black</a:t>
            </a:r>
            <a:endParaRPr lang="en-US" dirty="0">
              <a:solidFill>
                <a:srgbClr val="000000"/>
              </a:solidFill>
              <a:latin typeface="Comic Sans MS Bold"/>
              <a:cs typeface="Comic Sans MS Bold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79414" y="1304632"/>
            <a:ext cx="2119757" cy="1622341"/>
            <a:chOff x="6715283" y="638896"/>
            <a:chExt cx="2119757" cy="162234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5283" y="638896"/>
              <a:ext cx="2119757" cy="162234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78320" y="762637"/>
              <a:ext cx="2806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omic Sans MS Bold"/>
                  <a:cs typeface="Comic Sans MS Bold"/>
                </a:rPr>
                <a:t>p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01251" y="756091"/>
              <a:ext cx="3130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omic Sans MS Bold"/>
                  <a:cs typeface="Comic Sans MS Bold"/>
                </a:rPr>
                <a:t>p</a:t>
              </a:r>
              <a:r>
                <a:rPr lang="en-US" sz="1400" dirty="0" smtClean="0">
                  <a:solidFill>
                    <a:schemeClr val="bg1"/>
                  </a:solidFill>
                  <a:latin typeface="Comic Sans MS Bold"/>
                  <a:cs typeface="Comic Sans MS Bold"/>
                </a:rPr>
                <a:t>’</a:t>
              </a:r>
              <a:endParaRPr lang="en-US" sz="1400" dirty="0">
                <a:solidFill>
                  <a:schemeClr val="bg1"/>
                </a:solidFill>
                <a:latin typeface="Comic Sans MS Bold"/>
                <a:cs typeface="Comic Sans MS Bold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59600" y="1589564"/>
              <a:ext cx="4093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 Bold"/>
                  <a:cs typeface="Comic Sans MS Bold"/>
                </a:rPr>
                <a:t>Au</a:t>
              </a:r>
              <a:endParaRPr lang="en-US" sz="1400" dirty="0">
                <a:solidFill>
                  <a:schemeClr val="bg1"/>
                </a:solidFill>
                <a:latin typeface="Comic Sans MS Bold"/>
                <a:cs typeface="Comic Sans MS Bold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00152" y="1655626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Comic Sans MS Bold"/>
                  <a:cs typeface="Comic Sans MS Bold"/>
                </a:rPr>
                <a:t>Au’</a:t>
              </a:r>
              <a:endParaRPr lang="en-US" sz="1400" dirty="0">
                <a:solidFill>
                  <a:schemeClr val="bg1"/>
                </a:solidFill>
                <a:latin typeface="Comic Sans MS Bold"/>
                <a:cs typeface="Comic Sans MS Bold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704814" y="180135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magenta</a:t>
            </a:r>
            <a:endParaRPr lang="en-US" dirty="0">
              <a:solidFill>
                <a:srgbClr val="FF00FF"/>
              </a:solidFill>
              <a:latin typeface="Comic Sans MS Bold"/>
              <a:cs typeface="Comic Sans MS Bol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68320" y="998220"/>
            <a:ext cx="99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all cuts</a:t>
            </a:r>
            <a:endParaRPr lang="en-US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4749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4000" y="699537"/>
            <a:ext cx="8890000" cy="57171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Have developed a lot of useful tools to do concrete simulations</a:t>
            </a:r>
          </a:p>
          <a:p>
            <a:pPr lvl="1"/>
            <a:r>
              <a:rPr lang="en-US" dirty="0" smtClean="0"/>
              <a:t>have started to use them to understand what the requirements for the different observables are</a:t>
            </a:r>
          </a:p>
          <a:p>
            <a:pPr lvl="1"/>
            <a:r>
              <a:rPr lang="en-US" dirty="0" smtClean="0"/>
              <a:t>it would be nice to have an easy, fast way to combine new generators with STAR-</a:t>
            </a:r>
            <a:r>
              <a:rPr lang="en-US" dirty="0" err="1" smtClean="0"/>
              <a:t>Geant</a:t>
            </a:r>
            <a:r>
              <a:rPr lang="en-US" dirty="0" smtClean="0"/>
              <a:t> simulation</a:t>
            </a:r>
          </a:p>
          <a:p>
            <a:pPr lvl="1"/>
            <a:r>
              <a:rPr lang="en-US" dirty="0" smtClean="0"/>
              <a:t>from the expectations of the momentum resolutions for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&gt;1 a RICH seems undoable</a:t>
            </a:r>
          </a:p>
          <a:p>
            <a:r>
              <a:rPr lang="en-US" dirty="0" smtClean="0"/>
              <a:t>Need to follow closely the developments on TMD evolution</a:t>
            </a:r>
          </a:p>
          <a:p>
            <a:pPr lvl="1"/>
            <a:r>
              <a:rPr lang="en-US" dirty="0" smtClean="0"/>
              <a:t>if A</a:t>
            </a:r>
            <a:r>
              <a:rPr lang="en-US" baseline="-25000" dirty="0" smtClean="0"/>
              <a:t>N</a:t>
            </a:r>
            <a:r>
              <a:rPr lang="en-US" baseline="30000" dirty="0" smtClean="0"/>
              <a:t>DY</a:t>
            </a:r>
            <a:r>
              <a:rPr lang="en-US" dirty="0" smtClean="0"/>
              <a:t> remains ~1% it seems immeasurable</a:t>
            </a:r>
          </a:p>
          <a:p>
            <a:pPr lvl="1"/>
            <a:r>
              <a:rPr lang="en-US" dirty="0" smtClean="0"/>
              <a:t>Need to come to a conclusion for A</a:t>
            </a:r>
            <a:r>
              <a:rPr lang="en-US" baseline="-25000" dirty="0" smtClean="0"/>
              <a:t>N</a:t>
            </a:r>
            <a:r>
              <a:rPr lang="en-US" baseline="30000" dirty="0" smtClean="0"/>
              <a:t>W</a:t>
            </a:r>
            <a:r>
              <a:rPr lang="en-US" dirty="0" smtClean="0"/>
              <a:t> is it measurable (reconstruct W, what is the asymmetry after evolution</a:t>
            </a:r>
          </a:p>
          <a:p>
            <a:r>
              <a:rPr lang="en-US" dirty="0" smtClean="0"/>
              <a:t>My next projects are </a:t>
            </a:r>
          </a:p>
          <a:p>
            <a:pPr lvl="1"/>
            <a:r>
              <a:rPr lang="en-US" dirty="0" smtClean="0"/>
              <a:t>to understand the possibility for hard diffraction causing A</a:t>
            </a:r>
            <a:r>
              <a:rPr lang="en-US" baseline="-25000" dirty="0" smtClean="0"/>
              <a:t>N</a:t>
            </a:r>
          </a:p>
          <a:p>
            <a:pPr lvl="1"/>
            <a:r>
              <a:rPr lang="en-US" dirty="0" smtClean="0"/>
              <a:t>looking in how well we can do direct photons</a:t>
            </a:r>
          </a:p>
          <a:p>
            <a:pPr lvl="2"/>
            <a:r>
              <a:rPr lang="en-US" dirty="0" smtClean="0"/>
              <a:t>important underlying </a:t>
            </a:r>
            <a:r>
              <a:rPr lang="en-US" dirty="0" err="1" smtClean="0"/>
              <a:t>subprocess</a:t>
            </a:r>
            <a:r>
              <a:rPr lang="en-US" dirty="0" smtClean="0"/>
              <a:t> for A</a:t>
            </a:r>
            <a:r>
              <a:rPr lang="en-US" baseline="-25000" dirty="0" smtClean="0"/>
              <a:t>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Yuri’s talk</a:t>
            </a:r>
          </a:p>
          <a:p>
            <a:pPr lvl="2"/>
            <a:r>
              <a:rPr lang="en-US" dirty="0" smtClean="0">
                <a:sym typeface="Wingdings"/>
              </a:rPr>
              <a:t>also important observable for </a:t>
            </a:r>
            <a:r>
              <a:rPr lang="en-US" dirty="0" err="1" smtClean="0">
                <a:sym typeface="Wingdings"/>
              </a:rPr>
              <a:t>pA</a:t>
            </a:r>
            <a:r>
              <a:rPr lang="en-US" dirty="0" smtClean="0">
                <a:sym typeface="Wingdings"/>
              </a:rPr>
              <a:t> CGC  </a:t>
            </a:r>
            <a:r>
              <a:rPr lang="en-US" dirty="0" err="1" smtClean="0">
                <a:sym typeface="Wingdings"/>
              </a:rPr>
              <a:t>std</a:t>
            </a:r>
            <a:r>
              <a:rPr lang="en-US" dirty="0" smtClean="0">
                <a:sym typeface="Wingdings"/>
              </a:rPr>
              <a:t> nuclear matter effects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We need to analyze our 200 and 500 </a:t>
            </a:r>
            <a:r>
              <a:rPr lang="en-US" dirty="0" err="1" smtClean="0"/>
              <a:t>GeV</a:t>
            </a:r>
            <a:r>
              <a:rPr lang="en-US" dirty="0" smtClean="0"/>
              <a:t> transverse data to guide the design of the upgrade.</a:t>
            </a:r>
          </a:p>
          <a:p>
            <a:r>
              <a:rPr lang="en-US" dirty="0" smtClean="0"/>
              <a:t>UPC to constrain GPDs in </a:t>
            </a:r>
            <a:r>
              <a:rPr lang="en-US" dirty="0" err="1" smtClean="0"/>
              <a:t>pp</a:t>
            </a:r>
            <a:r>
              <a:rPr lang="en-US" dirty="0" smtClean="0"/>
              <a:t> looks very promising</a:t>
            </a:r>
          </a:p>
          <a:p>
            <a:pPr lvl="1"/>
            <a:r>
              <a:rPr lang="en-US" dirty="0" smtClean="0"/>
              <a:t>would be very important as a pre-</a:t>
            </a:r>
            <a:r>
              <a:rPr lang="en-US" dirty="0" err="1" smtClean="0"/>
              <a:t>sucessor</a:t>
            </a:r>
            <a:r>
              <a:rPr lang="en-US" dirty="0" smtClean="0"/>
              <a:t> for the </a:t>
            </a:r>
            <a:r>
              <a:rPr lang="en-US" dirty="0" err="1" smtClean="0"/>
              <a:t>eRHIC</a:t>
            </a:r>
            <a:r>
              <a:rPr lang="en-US" dirty="0" smtClean="0"/>
              <a:t> GPD program</a:t>
            </a:r>
          </a:p>
          <a:p>
            <a:pPr lvl="1"/>
            <a:r>
              <a:rPr lang="en-US" dirty="0" smtClean="0"/>
              <a:t>will hopefully start with a rapidity gap trigger in 2013 </a:t>
            </a:r>
            <a:r>
              <a:rPr lang="en-US" dirty="0" err="1" smtClean="0"/>
              <a:t>pp</a:t>
            </a:r>
            <a:r>
              <a:rPr lang="en-US" dirty="0" smtClean="0"/>
              <a:t>-run</a:t>
            </a:r>
          </a:p>
          <a:p>
            <a:pPr lvl="2"/>
            <a:r>
              <a:rPr lang="en-US" dirty="0" smtClean="0"/>
              <a:t>need to still simulate this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6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idea: A</a:t>
            </a:r>
            <a:r>
              <a:rPr lang="en-US" baseline="-25000" dirty="0" smtClean="0"/>
              <a:t>LT</a:t>
            </a:r>
            <a:endParaRPr lang="en-US" baseline="-25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5278" y="699537"/>
            <a:ext cx="8712522" cy="773663"/>
          </a:xfrm>
        </p:spPr>
        <p:txBody>
          <a:bodyPr/>
          <a:lstStyle/>
          <a:p>
            <a:r>
              <a:rPr lang="en-US" dirty="0" smtClean="0"/>
              <a:t>Idea </a:t>
            </a:r>
            <a:r>
              <a:rPr lang="en-US" dirty="0"/>
              <a:t>by Andreas Metz et al. </a:t>
            </a:r>
            <a:endParaRPr lang="en-US" dirty="0" smtClean="0"/>
          </a:p>
          <a:p>
            <a:pPr marL="68580" indent="0">
              <a:buNone/>
            </a:pPr>
            <a:r>
              <a:rPr lang="en-US" sz="1400" dirty="0" smtClean="0"/>
              <a:t>    http</a:t>
            </a:r>
            <a:r>
              <a:rPr lang="en-US" sz="1400" dirty="0"/>
              <a:t>://</a:t>
            </a:r>
            <a:r>
              <a:rPr lang="en-US" sz="1400" dirty="0" err="1"/>
              <a:t>www.jlab.org</a:t>
            </a:r>
            <a:r>
              <a:rPr lang="en-US" sz="1400" dirty="0"/>
              <a:t>/conferences/qcd2012/talks/</a:t>
            </a:r>
            <a:r>
              <a:rPr lang="en-US" sz="1400" dirty="0" err="1"/>
              <a:t>monday</a:t>
            </a:r>
            <a:r>
              <a:rPr lang="en-US" sz="1400" dirty="0"/>
              <a:t>/Daniel%20Pitonyak.ppt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55</a:t>
            </a:fld>
            <a:endParaRPr lang="en-US"/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910960"/>
              </p:ext>
            </p:extLst>
          </p:nvPr>
        </p:nvGraphicFramePr>
        <p:xfrm>
          <a:off x="5726113" y="2386013"/>
          <a:ext cx="1806575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14" name="Equation" r:id="rId3" imgW="1041400" imgH="482600" progId="Equation.DSMT4">
                  <p:embed/>
                </p:oleObj>
              </mc:Choice>
              <mc:Fallback>
                <p:oleObj name="Equation" r:id="rId3" imgW="10414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6113" y="2386013"/>
                        <a:ext cx="1806575" cy="83661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8" descr="A_LT de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95412"/>
            <a:ext cx="57912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Photon Plot Tal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09812"/>
            <a:ext cx="4343400" cy="20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Jet Plot Tal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43412"/>
            <a:ext cx="4343400" cy="20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1" descr="Pi Zero Plot Tal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29012"/>
            <a:ext cx="43434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4538731" y="5764212"/>
            <a:ext cx="473734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Font typeface="Times" charset="0"/>
              <a:buNone/>
            </a:pPr>
            <a:r>
              <a:rPr lang="en-US" sz="1400" u="sng" dirty="0">
                <a:latin typeface="Comic Sans MS"/>
                <a:cs typeface="Comic Sans MS"/>
              </a:rPr>
              <a:t>Case 1</a:t>
            </a:r>
            <a:r>
              <a:rPr lang="en-US" sz="1400" dirty="0">
                <a:latin typeface="Comic Sans MS"/>
                <a:cs typeface="Comic Sans MS"/>
              </a:rPr>
              <a:t>: </a:t>
            </a:r>
            <a:r>
              <a:rPr lang="en-US" sz="1400" i="1" dirty="0">
                <a:latin typeface="Comic Sans MS"/>
                <a:cs typeface="Comic Sans MS"/>
                <a:sym typeface="Symbol" charset="0"/>
              </a:rPr>
              <a:t></a:t>
            </a:r>
            <a:r>
              <a:rPr lang="en-US" sz="1400" i="1" dirty="0">
                <a:latin typeface="Comic Sans MS"/>
                <a:cs typeface="Comic Sans MS"/>
              </a:rPr>
              <a:t>g </a:t>
            </a:r>
            <a:r>
              <a:rPr lang="en-US" sz="1400" dirty="0">
                <a:latin typeface="Comic Sans MS"/>
                <a:cs typeface="Comic Sans MS"/>
              </a:rPr>
              <a:t>as in de Florian, et al., Phys. Rev. D (2009)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Font typeface="Times" charset="0"/>
              <a:buNone/>
            </a:pPr>
            <a:r>
              <a:rPr lang="en-US" sz="1400" u="sng" dirty="0">
                <a:latin typeface="Comic Sans MS"/>
                <a:cs typeface="Comic Sans MS"/>
              </a:rPr>
              <a:t>Case 2</a:t>
            </a:r>
            <a:r>
              <a:rPr lang="en-US" sz="1400" dirty="0">
                <a:latin typeface="Comic Sans MS"/>
                <a:cs typeface="Comic Sans MS"/>
              </a:rPr>
              <a:t>: </a:t>
            </a:r>
            <a:r>
              <a:rPr lang="en-US" sz="1400" i="1" dirty="0">
                <a:latin typeface="Comic Sans MS"/>
                <a:cs typeface="Comic Sans MS"/>
                <a:sym typeface="Symbol" charset="0"/>
              </a:rPr>
              <a:t></a:t>
            </a:r>
            <a:r>
              <a:rPr lang="en-US" sz="1400" i="1" dirty="0">
                <a:latin typeface="Comic Sans MS"/>
                <a:cs typeface="Comic Sans MS"/>
              </a:rPr>
              <a:t>g</a:t>
            </a:r>
            <a:r>
              <a:rPr lang="en-US" sz="1400" dirty="0">
                <a:latin typeface="Comic Sans MS"/>
                <a:cs typeface="Comic Sans MS"/>
              </a:rPr>
              <a:t> = </a:t>
            </a:r>
            <a:r>
              <a:rPr lang="en-US" sz="1400" i="1" dirty="0">
                <a:latin typeface="Comic Sans MS"/>
                <a:cs typeface="Comic Sans MS"/>
              </a:rPr>
              <a:t>g</a:t>
            </a:r>
            <a:endParaRPr lang="en-US" sz="1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513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2" y="2186658"/>
            <a:ext cx="2866430" cy="257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85" y="2187773"/>
            <a:ext cx="286196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22" y="2143125"/>
            <a:ext cx="2857500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71120" y="29632"/>
            <a:ext cx="9047480" cy="609264"/>
          </a:xfrm>
          <a:ln/>
        </p:spPr>
        <p:txBody>
          <a:bodyPr lIns="64291" tIns="32146" rIns="64291" bIns="32146"/>
          <a:lstStyle/>
          <a:p>
            <a:r>
              <a:rPr lang="ja-JP" altLang="en-US" sz="4000" dirty="0">
                <a:latin typeface="Arial"/>
              </a:rPr>
              <a:t>“</a:t>
            </a:r>
            <a:r>
              <a:rPr lang="en-US" sz="2800" dirty="0"/>
              <a:t>Spectator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 proton from deuteron with the current RHIC optics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364808" y="4798433"/>
            <a:ext cx="8684314" cy="1473200"/>
          </a:xfrm>
          <a:ln/>
        </p:spPr>
        <p:txBody>
          <a:bodyPr lIns="64291" tIns="32146" rIns="64291" bIns="32146">
            <a:normAutofit fontScale="92500"/>
          </a:bodyPr>
          <a:lstStyle/>
          <a:p>
            <a:pPr marL="625056"/>
            <a:r>
              <a:rPr lang="en-US" sz="1900" dirty="0"/>
              <a:t>Rigidity (</a:t>
            </a:r>
            <a:r>
              <a:rPr lang="en-US" sz="1900" dirty="0" err="1"/>
              <a:t>d:p</a:t>
            </a:r>
            <a:r>
              <a:rPr lang="en-US" sz="1900" dirty="0"/>
              <a:t> =2:1)</a:t>
            </a:r>
          </a:p>
          <a:p>
            <a:pPr marL="625056">
              <a:spcBef>
                <a:spcPts val="1107"/>
              </a:spcBef>
            </a:pPr>
            <a:r>
              <a:rPr lang="en-US" sz="1900" dirty="0"/>
              <a:t>The same RP configuration with the current RHIC optics (at z ~ 15m between DX and D0)</a:t>
            </a:r>
          </a:p>
          <a:p>
            <a:pPr marL="625056">
              <a:spcBef>
                <a:spcPts val="1107"/>
              </a:spcBef>
            </a:pPr>
            <a:r>
              <a:rPr lang="en-US" sz="1900" dirty="0"/>
              <a:t>Detector size and position can be optimized for optimal acceptance </a:t>
            </a:r>
          </a:p>
        </p:txBody>
      </p:sp>
      <p:sp>
        <p:nvSpPr>
          <p:cNvPr id="44038" name="Rectangle 6"/>
          <p:cNvSpPr>
            <a:spLocks/>
          </p:cNvSpPr>
          <p:nvPr/>
        </p:nvSpPr>
        <p:spPr bwMode="auto">
          <a:xfrm>
            <a:off x="6367984" y="1919793"/>
            <a:ext cx="1688300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mic Sans MS"/>
                <a:ea typeface="ＭＳ Ｐゴシック" charset="0"/>
                <a:cs typeface="Comic Sans MS"/>
              </a:rPr>
              <a:t>Accepted in RP</a:t>
            </a:r>
          </a:p>
        </p:txBody>
      </p:sp>
      <p:sp>
        <p:nvSpPr>
          <p:cNvPr id="44039" name="Rectangle 7"/>
          <p:cNvSpPr>
            <a:spLocks/>
          </p:cNvSpPr>
          <p:nvPr/>
        </p:nvSpPr>
        <p:spPr bwMode="auto">
          <a:xfrm>
            <a:off x="3022700" y="1919793"/>
            <a:ext cx="1952608" cy="276999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Passed DX aperture</a:t>
            </a:r>
          </a:p>
        </p:txBody>
      </p:sp>
      <p:sp>
        <p:nvSpPr>
          <p:cNvPr id="44040" name="Rectangle 8"/>
          <p:cNvSpPr>
            <a:spLocks/>
          </p:cNvSpPr>
          <p:nvPr/>
        </p:nvSpPr>
        <p:spPr bwMode="auto">
          <a:xfrm>
            <a:off x="815951" y="1919793"/>
            <a:ext cx="1114037" cy="276999"/>
          </a:xfrm>
          <a:prstGeom prst="rect">
            <a:avLst/>
          </a:prstGeom>
          <a:solidFill>
            <a:srgbClr val="8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generated</a:t>
            </a:r>
          </a:p>
        </p:txBody>
      </p: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4694298" y="95830"/>
            <a:ext cx="1714326" cy="714375"/>
            <a:chOff x="0" y="0"/>
            <a:chExt cx="1840" cy="672"/>
          </a:xfrm>
        </p:grpSpPr>
        <p:sp>
          <p:nvSpPr>
            <p:cNvPr id="44041" name="Oval 9"/>
            <p:cNvSpPr>
              <a:spLocks/>
            </p:cNvSpPr>
            <p:nvPr/>
          </p:nvSpPr>
          <p:spPr bwMode="auto">
            <a:xfrm>
              <a:off x="32" y="32"/>
              <a:ext cx="1776" cy="60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4042" name="Picture 1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40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accessing GPDs: some caveats</a:t>
            </a:r>
            <a:endParaRPr lang="en-US" dirty="0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it-IT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070E-4959-394B-94B2-738581DC7C3F}" type="slidenum">
              <a:rPr lang="it-IT" smtClean="0"/>
              <a:pPr/>
              <a:t>57</a:t>
            </a:fld>
            <a:endParaRPr lang="it-IT" dirty="0"/>
          </a:p>
        </p:txBody>
      </p:sp>
      <p:grpSp>
        <p:nvGrpSpPr>
          <p:cNvPr id="53" name="Group 52"/>
          <p:cNvGrpSpPr/>
          <p:nvPr/>
        </p:nvGrpSpPr>
        <p:grpSpPr>
          <a:xfrm>
            <a:off x="440797" y="4033159"/>
            <a:ext cx="4330700" cy="2764136"/>
            <a:chOff x="847197" y="3893459"/>
            <a:chExt cx="4330700" cy="2764136"/>
          </a:xfrm>
        </p:grpSpPr>
        <p:pic>
          <p:nvPicPr>
            <p:cNvPr id="475152" name="Picture 16" descr="spddt_fig"/>
            <p:cNvPicPr>
              <a:picLocks noChangeAspect="1" noChangeArrowheads="1"/>
            </p:cNvPicPr>
            <p:nvPr/>
          </p:nvPicPr>
          <p:blipFill>
            <a:blip r:embed="rId4"/>
            <a:srcRect t="5919" b="5919"/>
            <a:stretch>
              <a:fillRect/>
            </a:stretch>
          </p:blipFill>
          <p:spPr bwMode="auto">
            <a:xfrm>
              <a:off x="847197" y="3893459"/>
              <a:ext cx="4330700" cy="2764136"/>
            </a:xfrm>
            <a:prstGeom prst="rect">
              <a:avLst/>
            </a:prstGeom>
            <a:noFill/>
          </p:spPr>
        </p:pic>
        <p:sp>
          <p:nvSpPr>
            <p:cNvPr id="51" name="Freeform 50"/>
            <p:cNvSpPr/>
            <p:nvPr/>
          </p:nvSpPr>
          <p:spPr>
            <a:xfrm>
              <a:off x="1574800" y="5867400"/>
              <a:ext cx="3013422" cy="444500"/>
            </a:xfrm>
            <a:custGeom>
              <a:avLst/>
              <a:gdLst>
                <a:gd name="connsiteX0" fmla="*/ 0 w 3013422"/>
                <a:gd name="connsiteY0" fmla="*/ 0 h 444500"/>
                <a:gd name="connsiteX1" fmla="*/ 38100 w 3013422"/>
                <a:gd name="connsiteY1" fmla="*/ 12700 h 444500"/>
                <a:gd name="connsiteX2" fmla="*/ 76200 w 3013422"/>
                <a:gd name="connsiteY2" fmla="*/ 38100 h 444500"/>
                <a:gd name="connsiteX3" fmla="*/ 1130300 w 3013422"/>
                <a:gd name="connsiteY3" fmla="*/ 50800 h 444500"/>
                <a:gd name="connsiteX4" fmla="*/ 1257300 w 3013422"/>
                <a:gd name="connsiteY4" fmla="*/ 76200 h 444500"/>
                <a:gd name="connsiteX5" fmla="*/ 1295400 w 3013422"/>
                <a:gd name="connsiteY5" fmla="*/ 88900 h 444500"/>
                <a:gd name="connsiteX6" fmla="*/ 1676400 w 3013422"/>
                <a:gd name="connsiteY6" fmla="*/ 114300 h 444500"/>
                <a:gd name="connsiteX7" fmla="*/ 1727200 w 3013422"/>
                <a:gd name="connsiteY7" fmla="*/ 127000 h 444500"/>
                <a:gd name="connsiteX8" fmla="*/ 1765300 w 3013422"/>
                <a:gd name="connsiteY8" fmla="*/ 139700 h 444500"/>
                <a:gd name="connsiteX9" fmla="*/ 1968500 w 3013422"/>
                <a:gd name="connsiteY9" fmla="*/ 177800 h 444500"/>
                <a:gd name="connsiteX10" fmla="*/ 2171700 w 3013422"/>
                <a:gd name="connsiteY10" fmla="*/ 203200 h 444500"/>
                <a:gd name="connsiteX11" fmla="*/ 2349500 w 3013422"/>
                <a:gd name="connsiteY11" fmla="*/ 215900 h 444500"/>
                <a:gd name="connsiteX12" fmla="*/ 2387600 w 3013422"/>
                <a:gd name="connsiteY12" fmla="*/ 228600 h 444500"/>
                <a:gd name="connsiteX13" fmla="*/ 2438400 w 3013422"/>
                <a:gd name="connsiteY13" fmla="*/ 241300 h 444500"/>
                <a:gd name="connsiteX14" fmla="*/ 2476500 w 3013422"/>
                <a:gd name="connsiteY14" fmla="*/ 266700 h 444500"/>
                <a:gd name="connsiteX15" fmla="*/ 2603500 w 3013422"/>
                <a:gd name="connsiteY15" fmla="*/ 292100 h 444500"/>
                <a:gd name="connsiteX16" fmla="*/ 2667000 w 3013422"/>
                <a:gd name="connsiteY16" fmla="*/ 304800 h 444500"/>
                <a:gd name="connsiteX17" fmla="*/ 2781300 w 3013422"/>
                <a:gd name="connsiteY17" fmla="*/ 330200 h 444500"/>
                <a:gd name="connsiteX18" fmla="*/ 2857500 w 3013422"/>
                <a:gd name="connsiteY18" fmla="*/ 342900 h 444500"/>
                <a:gd name="connsiteX19" fmla="*/ 2971800 w 3013422"/>
                <a:gd name="connsiteY19" fmla="*/ 406400 h 444500"/>
                <a:gd name="connsiteX20" fmla="*/ 3009900 w 3013422"/>
                <a:gd name="connsiteY20" fmla="*/ 444500 h 444500"/>
                <a:gd name="connsiteX21" fmla="*/ 3009900 w 3013422"/>
                <a:gd name="connsiteY21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13422" h="444500">
                  <a:moveTo>
                    <a:pt x="0" y="0"/>
                  </a:moveTo>
                  <a:cubicBezTo>
                    <a:pt x="12700" y="4233"/>
                    <a:pt x="26126" y="6713"/>
                    <a:pt x="38100" y="12700"/>
                  </a:cubicBezTo>
                  <a:cubicBezTo>
                    <a:pt x="51752" y="19526"/>
                    <a:pt x="60946" y="37568"/>
                    <a:pt x="76200" y="38100"/>
                  </a:cubicBezTo>
                  <a:cubicBezTo>
                    <a:pt x="427379" y="50350"/>
                    <a:pt x="778933" y="46567"/>
                    <a:pt x="1130300" y="50800"/>
                  </a:cubicBezTo>
                  <a:cubicBezTo>
                    <a:pt x="1190177" y="60780"/>
                    <a:pt x="1204253" y="61044"/>
                    <a:pt x="1257300" y="76200"/>
                  </a:cubicBezTo>
                  <a:cubicBezTo>
                    <a:pt x="1270172" y="79878"/>
                    <a:pt x="1282169" y="86864"/>
                    <a:pt x="1295400" y="88900"/>
                  </a:cubicBezTo>
                  <a:cubicBezTo>
                    <a:pt x="1397162" y="104556"/>
                    <a:pt x="1598273" y="110394"/>
                    <a:pt x="1676400" y="114300"/>
                  </a:cubicBezTo>
                  <a:cubicBezTo>
                    <a:pt x="1693333" y="118533"/>
                    <a:pt x="1710417" y="122205"/>
                    <a:pt x="1727200" y="127000"/>
                  </a:cubicBezTo>
                  <a:cubicBezTo>
                    <a:pt x="1740072" y="130678"/>
                    <a:pt x="1752256" y="136690"/>
                    <a:pt x="1765300" y="139700"/>
                  </a:cubicBezTo>
                  <a:cubicBezTo>
                    <a:pt x="1823459" y="153121"/>
                    <a:pt x="1905838" y="168160"/>
                    <a:pt x="1968500" y="177800"/>
                  </a:cubicBezTo>
                  <a:cubicBezTo>
                    <a:pt x="2033890" y="187860"/>
                    <a:pt x="2106355" y="197518"/>
                    <a:pt x="2171700" y="203200"/>
                  </a:cubicBezTo>
                  <a:cubicBezTo>
                    <a:pt x="2230894" y="208347"/>
                    <a:pt x="2290233" y="211667"/>
                    <a:pt x="2349500" y="215900"/>
                  </a:cubicBezTo>
                  <a:cubicBezTo>
                    <a:pt x="2362200" y="220133"/>
                    <a:pt x="2374728" y="224922"/>
                    <a:pt x="2387600" y="228600"/>
                  </a:cubicBezTo>
                  <a:cubicBezTo>
                    <a:pt x="2404383" y="233395"/>
                    <a:pt x="2422357" y="234424"/>
                    <a:pt x="2438400" y="241300"/>
                  </a:cubicBezTo>
                  <a:cubicBezTo>
                    <a:pt x="2452429" y="247313"/>
                    <a:pt x="2461911" y="262211"/>
                    <a:pt x="2476500" y="266700"/>
                  </a:cubicBezTo>
                  <a:cubicBezTo>
                    <a:pt x="2517763" y="279396"/>
                    <a:pt x="2561167" y="283633"/>
                    <a:pt x="2603500" y="292100"/>
                  </a:cubicBezTo>
                  <a:cubicBezTo>
                    <a:pt x="2624667" y="296333"/>
                    <a:pt x="2646059" y="299565"/>
                    <a:pt x="2667000" y="304800"/>
                  </a:cubicBezTo>
                  <a:cubicBezTo>
                    <a:pt x="2721358" y="318390"/>
                    <a:pt x="2722182" y="319451"/>
                    <a:pt x="2781300" y="330200"/>
                  </a:cubicBezTo>
                  <a:cubicBezTo>
                    <a:pt x="2806635" y="334806"/>
                    <a:pt x="2832363" y="337314"/>
                    <a:pt x="2857500" y="342900"/>
                  </a:cubicBezTo>
                  <a:cubicBezTo>
                    <a:pt x="2907795" y="354077"/>
                    <a:pt x="2922692" y="373661"/>
                    <a:pt x="2971800" y="406400"/>
                  </a:cubicBezTo>
                  <a:cubicBezTo>
                    <a:pt x="3013422" y="434148"/>
                    <a:pt x="3009900" y="416536"/>
                    <a:pt x="3009900" y="444500"/>
                  </a:cubicBezTo>
                  <a:lnTo>
                    <a:pt x="3009900" y="444500"/>
                  </a:lnTo>
                </a:path>
              </a:pathLst>
            </a:custGeom>
            <a:ln w="381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2" name="Object 51"/>
            <p:cNvGraphicFramePr>
              <a:graphicFrameLocks noChangeAspect="1"/>
            </p:cNvGraphicFramePr>
            <p:nvPr/>
          </p:nvGraphicFramePr>
          <p:xfrm>
            <a:off x="2905125" y="5981700"/>
            <a:ext cx="2667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648" name="Equation" r:id="rId5" imgW="266700" imgH="241300" progId="Equation.DSMT4">
                    <p:embed/>
                  </p:oleObj>
                </mc:Choice>
                <mc:Fallback>
                  <p:oleObj name="Equation" r:id="rId5" imgW="266700" imgH="241300" progId="Equation.DSMT4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5125" y="5981700"/>
                          <a:ext cx="266700" cy="241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75149" name="Text Box 13"/>
          <p:cNvSpPr txBox="1">
            <a:spLocks noChangeArrowheads="1"/>
          </p:cNvSpPr>
          <p:nvPr/>
        </p:nvSpPr>
        <p:spPr bwMode="auto">
          <a:xfrm>
            <a:off x="404262" y="1478488"/>
            <a:ext cx="8663538" cy="74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buClr>
                <a:srgbClr val="CC66FF"/>
              </a:buClr>
              <a:buFont typeface="Wingdings" charset="2"/>
              <a:buChar char="q"/>
            </a:pPr>
            <a:r>
              <a:rPr lang="en-US" sz="1800" dirty="0" smtClean="0"/>
              <a:t> </a:t>
            </a:r>
            <a:r>
              <a:rPr lang="en-US" sz="1800" b="1" dirty="0" smtClean="0">
                <a:latin typeface="Comic Sans MS"/>
                <a:cs typeface="Comic Sans MS"/>
              </a:rPr>
              <a:t>apart </a:t>
            </a:r>
            <a:r>
              <a:rPr lang="en-US" sz="1800" b="1" dirty="0">
                <a:latin typeface="Comic Sans MS"/>
                <a:cs typeface="Comic Sans MS"/>
              </a:rPr>
              <a:t>from cross-over trajectory </a:t>
            </a:r>
            <a:r>
              <a:rPr lang="en-US" b="1" dirty="0">
                <a:solidFill>
                  <a:schemeClr val="tx1"/>
                </a:solidFill>
                <a:latin typeface="Comic Sans MS"/>
                <a:cs typeface="Comic Sans MS"/>
              </a:rPr>
              <a:t>(</a:t>
            </a:r>
            <a:r>
              <a:rPr lang="en-US" b="1" dirty="0" err="1">
                <a:solidFill>
                  <a:schemeClr val="tx1"/>
                </a:solidFill>
                <a:latin typeface="Comic Sans MS"/>
                <a:cs typeface="Comic Sans MS"/>
              </a:rPr>
              <a:t>x</a:t>
            </a:r>
            <a:r>
              <a:rPr lang="en-US" b="1" dirty="0">
                <a:solidFill>
                  <a:schemeClr val="tx1"/>
                </a:solidFill>
                <a:latin typeface="Comic Sans MS"/>
                <a:cs typeface="Comic Sans MS"/>
              </a:rPr>
              <a:t>=</a:t>
            </a:r>
            <a:r>
              <a:rPr lang="en-US" b="1" dirty="0" err="1">
                <a:solidFill>
                  <a:schemeClr val="tx1"/>
                </a:solidFill>
                <a:latin typeface="Symbol" charset="2"/>
                <a:cs typeface="Symbol" charset="2"/>
              </a:rPr>
              <a:t>x</a:t>
            </a:r>
            <a:r>
              <a:rPr lang="en-US" b="1" dirty="0">
                <a:solidFill>
                  <a:schemeClr val="tx1"/>
                </a:solidFill>
                <a:latin typeface="Comic Sans MS"/>
                <a:cs typeface="Comic Sans MS"/>
              </a:rPr>
              <a:t>)</a:t>
            </a:r>
            <a:r>
              <a:rPr lang="en-US" sz="1800" b="1" dirty="0">
                <a:latin typeface="Comic Sans MS"/>
                <a:cs typeface="Comic Sans MS"/>
              </a:rPr>
              <a:t> </a:t>
            </a:r>
            <a:r>
              <a:rPr lang="en-US" sz="1800" b="1" dirty="0" err="1">
                <a:latin typeface="Comic Sans MS"/>
                <a:cs typeface="Comic Sans MS"/>
              </a:rPr>
              <a:t>GPDs</a:t>
            </a:r>
            <a:r>
              <a:rPr lang="en-US" sz="1800" b="1" dirty="0">
                <a:latin typeface="Comic Sans MS"/>
                <a:cs typeface="Comic Sans MS"/>
              </a:rPr>
              <a:t> not </a:t>
            </a:r>
            <a:r>
              <a:rPr lang="en-US" sz="1800" b="1" dirty="0" smtClean="0">
                <a:latin typeface="Comic Sans MS"/>
                <a:cs typeface="Comic Sans MS"/>
              </a:rPr>
              <a:t>directly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sz="1800" b="1" dirty="0" smtClean="0">
                <a:latin typeface="Comic Sans MS"/>
                <a:cs typeface="Comic Sans MS"/>
              </a:rPr>
              <a:t>accessible</a:t>
            </a:r>
            <a:r>
              <a:rPr lang="en-US" sz="1800" b="1" dirty="0">
                <a:latin typeface="Comic Sans MS"/>
                <a:cs typeface="Comic Sans MS"/>
              </a:rPr>
              <a:t>:</a:t>
            </a:r>
            <a:r>
              <a:rPr lang="en-US" sz="1800" b="1" dirty="0" smtClean="0">
                <a:latin typeface="Comic Sans MS"/>
                <a:cs typeface="Comic Sans MS"/>
              </a:rPr>
              <a:t>     </a:t>
            </a:r>
          </a:p>
          <a:p>
            <a:pPr>
              <a:lnSpc>
                <a:spcPct val="120000"/>
              </a:lnSpc>
              <a:buClr>
                <a:srgbClr val="CC66FF"/>
              </a:buClr>
            </a:pPr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   </a:t>
            </a:r>
            <a:r>
              <a:rPr lang="en-US" sz="1800" b="1" dirty="0" err="1" smtClean="0">
                <a:solidFill>
                  <a:srgbClr val="CC66FF"/>
                </a:solidFill>
                <a:latin typeface="Comic Sans MS"/>
                <a:cs typeface="Comic Sans MS"/>
              </a:rPr>
              <a:t>deconvolution</a:t>
            </a:r>
            <a:r>
              <a:rPr lang="en-US" sz="18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 </a:t>
            </a:r>
            <a:r>
              <a:rPr lang="en-US" sz="1800" b="1" dirty="0">
                <a:solidFill>
                  <a:srgbClr val="CC66FF"/>
                </a:solidFill>
                <a:latin typeface="Comic Sans MS"/>
                <a:cs typeface="Comic Sans MS"/>
              </a:rPr>
              <a:t>needed ! (model dependent)</a:t>
            </a:r>
            <a:endParaRPr lang="it-IT" sz="1800" b="1" dirty="0">
              <a:solidFill>
                <a:srgbClr val="CC66FF"/>
              </a:solidFill>
              <a:latin typeface="Comic Sans MS"/>
              <a:cs typeface="Comic Sans MS"/>
            </a:endParaRPr>
          </a:p>
        </p:txBody>
      </p:sp>
      <p:sp>
        <p:nvSpPr>
          <p:cNvPr id="475145" name="Text Box 9"/>
          <p:cNvSpPr txBox="1">
            <a:spLocks noChangeArrowheads="1"/>
          </p:cNvSpPr>
          <p:nvPr/>
        </p:nvSpPr>
        <p:spPr bwMode="auto">
          <a:xfrm>
            <a:off x="153988" y="633942"/>
            <a:ext cx="67762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CC66FF"/>
              </a:buClr>
              <a:buSzPct val="100000"/>
              <a:buFont typeface="Wingdings" charset="2"/>
              <a:buChar char="q"/>
            </a:pPr>
            <a:r>
              <a:rPr lang="en-US" b="1" dirty="0">
                <a:latin typeface="Comic Sans MS"/>
                <a:cs typeface="Comic Sans MS"/>
              </a:rPr>
              <a:t>           </a:t>
            </a:r>
            <a:r>
              <a:rPr lang="en-US" b="1" dirty="0" smtClean="0">
                <a:latin typeface="Comic Sans MS"/>
                <a:cs typeface="Comic Sans MS"/>
              </a:rPr>
              <a:t>     but </a:t>
            </a:r>
            <a:r>
              <a:rPr lang="en-US" b="1" dirty="0">
                <a:latin typeface="Comic Sans MS"/>
                <a:cs typeface="Comic Sans MS"/>
              </a:rPr>
              <a:t>only </a:t>
            </a:r>
            <a:r>
              <a:rPr lang="en-US" b="1" dirty="0" err="1">
                <a:solidFill>
                  <a:schemeClr val="tx1"/>
                </a:solidFill>
                <a:latin typeface="Symbol" charset="2"/>
                <a:cs typeface="Symbol" charset="2"/>
              </a:rPr>
              <a:t>x</a:t>
            </a:r>
            <a:r>
              <a:rPr lang="en-US" b="1" dirty="0">
                <a:latin typeface="Comic Sans MS"/>
                <a:cs typeface="Comic Sans MS"/>
              </a:rPr>
              <a:t> and </a:t>
            </a:r>
            <a:r>
              <a:rPr lang="en-US" b="1" dirty="0" err="1">
                <a:solidFill>
                  <a:schemeClr val="tx1"/>
                </a:solidFill>
                <a:latin typeface="Comic Sans MS"/>
                <a:cs typeface="Comic Sans MS"/>
              </a:rPr>
              <a:t>t</a:t>
            </a:r>
            <a:r>
              <a:rPr lang="en-US" b="1" dirty="0" smtClean="0">
                <a:latin typeface="Comic Sans MS"/>
                <a:cs typeface="Comic Sans MS"/>
              </a:rPr>
              <a:t> accessible </a:t>
            </a:r>
            <a:r>
              <a:rPr lang="en-US" b="1" dirty="0">
                <a:latin typeface="Comic Sans MS"/>
                <a:cs typeface="Comic Sans MS"/>
              </a:rPr>
              <a:t>experimentally </a:t>
            </a:r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475138" name="Rectangle 2"/>
          <p:cNvSpPr>
            <a:spLocks noChangeArrowheads="1"/>
          </p:cNvSpPr>
          <p:nvPr/>
        </p:nvSpPr>
        <p:spPr bwMode="auto">
          <a:xfrm>
            <a:off x="1717675" y="6016625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75139" name="AutoShape 3"/>
          <p:cNvSpPr>
            <a:spLocks noChangeArrowheads="1"/>
          </p:cNvSpPr>
          <p:nvPr/>
        </p:nvSpPr>
        <p:spPr bwMode="auto">
          <a:xfrm>
            <a:off x="2005013" y="5368925"/>
            <a:ext cx="1439862" cy="431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75144" name="Object 8"/>
          <p:cNvGraphicFramePr>
            <a:graphicFrameLocks noChangeAspect="1"/>
          </p:cNvGraphicFramePr>
          <p:nvPr/>
        </p:nvGraphicFramePr>
        <p:xfrm>
          <a:off x="455062" y="571474"/>
          <a:ext cx="151288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49" name="Equation" r:id="rId7" imgW="800100" imgH="266700" progId="Equation.DSMT4">
                  <p:embed/>
                </p:oleObj>
              </mc:Choice>
              <mc:Fallback>
                <p:oleObj name="Equation" r:id="rId7" imgW="800100" imgH="2667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062" y="571474"/>
                        <a:ext cx="1512888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5146" name="Text Box 10"/>
          <p:cNvSpPr txBox="1">
            <a:spLocks noChangeArrowheads="1"/>
          </p:cNvSpPr>
          <p:nvPr/>
        </p:nvSpPr>
        <p:spPr bwMode="auto">
          <a:xfrm>
            <a:off x="153988" y="1083205"/>
            <a:ext cx="4596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CC66FF"/>
              </a:buClr>
              <a:buSzPct val="100000"/>
              <a:buFont typeface="Wingdings" charset="2"/>
              <a:buChar char="q"/>
            </a:pPr>
            <a:r>
              <a:rPr lang="en-US" dirty="0" smtClean="0"/>
              <a:t> </a:t>
            </a:r>
            <a:r>
              <a:rPr lang="en-US" b="1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x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</a:rPr>
              <a:t>is</a:t>
            </a:r>
            <a:r>
              <a:rPr lang="en-US" b="1" dirty="0" smtClean="0">
                <a:latin typeface="Comic Sans MS"/>
                <a:cs typeface="Comic Sans MS"/>
              </a:rPr>
              <a:t> not </a:t>
            </a:r>
            <a:r>
              <a:rPr lang="en-US" b="1" dirty="0" err="1" smtClean="0">
                <a:latin typeface="Comic Sans MS"/>
                <a:cs typeface="Comic Sans MS"/>
              </a:rPr>
              <a:t>acessible</a:t>
            </a:r>
            <a:r>
              <a:rPr lang="en-US" b="1" dirty="0" smtClean="0">
                <a:latin typeface="Comic Sans MS"/>
                <a:cs typeface="Comic Sans MS"/>
              </a:rPr>
              <a:t> (</a:t>
            </a:r>
            <a:r>
              <a:rPr lang="en-US" b="1" dirty="0">
                <a:latin typeface="Comic Sans MS"/>
                <a:cs typeface="Comic Sans MS"/>
              </a:rPr>
              <a:t>integrated over):</a:t>
            </a:r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475147" name="Text Box 11"/>
          <p:cNvSpPr txBox="1">
            <a:spLocks noChangeArrowheads="1"/>
          </p:cNvSpPr>
          <p:nvPr/>
        </p:nvSpPr>
        <p:spPr bwMode="auto">
          <a:xfrm>
            <a:off x="404262" y="2230963"/>
            <a:ext cx="5234517" cy="74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buClr>
                <a:srgbClr val="CC66FF"/>
              </a:buClr>
              <a:buSzPct val="100000"/>
              <a:buFont typeface="Wingdings" charset="2"/>
              <a:buChar char="q"/>
            </a:pPr>
            <a:r>
              <a:rPr lang="en-US" dirty="0" smtClean="0">
                <a:solidFill>
                  <a:srgbClr val="CC66FF"/>
                </a:solidFill>
                <a:sym typeface="Wingdings"/>
              </a:rPr>
              <a:t> </a:t>
            </a:r>
            <a:r>
              <a:rPr lang="en-US" sz="18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GPD </a:t>
            </a:r>
            <a:r>
              <a:rPr lang="en-US" sz="1800" b="1" dirty="0">
                <a:solidFill>
                  <a:srgbClr val="CC66FF"/>
                </a:solidFill>
                <a:latin typeface="Comic Sans MS"/>
                <a:cs typeface="Comic Sans MS"/>
              </a:rPr>
              <a:t>moments cannot be directly revealed, </a:t>
            </a:r>
          </a:p>
          <a:p>
            <a:pPr>
              <a:lnSpc>
                <a:spcPct val="120000"/>
              </a:lnSpc>
              <a:buFont typeface="Wingdings" charset="2"/>
              <a:buNone/>
            </a:pPr>
            <a:r>
              <a:rPr lang="en-US" sz="1800" b="1" dirty="0" smtClean="0">
                <a:latin typeface="Comic Sans MS"/>
                <a:cs typeface="Comic Sans MS"/>
              </a:rPr>
              <a:t>   extrapolations </a:t>
            </a:r>
            <a:r>
              <a:rPr lang="en-US" b="1" dirty="0" err="1">
                <a:solidFill>
                  <a:srgbClr val="CC66FF"/>
                </a:solidFill>
                <a:latin typeface="Comic Sans MS"/>
                <a:cs typeface="Comic Sans MS"/>
              </a:rPr>
              <a:t>t</a:t>
            </a:r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 </a:t>
            </a:r>
            <a:r>
              <a:rPr lang="en-US" sz="1800" b="1" dirty="0" err="1" smtClean="0">
                <a:solidFill>
                  <a:srgbClr val="CC66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CC66FF"/>
                </a:solidFill>
                <a:latin typeface="Comic Sans MS"/>
                <a:cs typeface="Comic Sans MS"/>
              </a:rPr>
              <a:t>0</a:t>
            </a:r>
            <a:r>
              <a:rPr lang="en-US" sz="1800" b="1" dirty="0">
                <a:solidFill>
                  <a:srgbClr val="CC66FF"/>
                </a:solidFill>
                <a:latin typeface="Comic Sans MS"/>
                <a:cs typeface="Comic Sans MS"/>
              </a:rPr>
              <a:t> </a:t>
            </a:r>
            <a:r>
              <a:rPr lang="en-US" sz="1800" b="1" dirty="0">
                <a:latin typeface="Comic Sans MS"/>
                <a:cs typeface="Comic Sans MS"/>
              </a:rPr>
              <a:t>are model </a:t>
            </a:r>
            <a:r>
              <a:rPr lang="en-US" sz="1800" b="1" dirty="0" smtClean="0">
                <a:latin typeface="Comic Sans MS"/>
                <a:cs typeface="Comic Sans MS"/>
              </a:rPr>
              <a:t>dependent</a:t>
            </a:r>
            <a:endParaRPr lang="it-IT" sz="1800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475155" name="Object 19"/>
          <p:cNvGraphicFramePr>
            <a:graphicFrameLocks noChangeAspect="1"/>
          </p:cNvGraphicFramePr>
          <p:nvPr/>
        </p:nvGraphicFramePr>
        <p:xfrm>
          <a:off x="477838" y="3036888"/>
          <a:ext cx="3738562" cy="95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50" name="Equation" r:id="rId9" imgW="2387600" imgH="609600" progId="Equation.DSMT4">
                  <p:embed/>
                </p:oleObj>
              </mc:Choice>
              <mc:Fallback>
                <p:oleObj name="Equation" r:id="rId9" imgW="2387600" imgH="609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8" y="3036888"/>
                        <a:ext cx="3738562" cy="954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5158" name="Object 22"/>
          <p:cNvGraphicFramePr>
            <a:graphicFrameLocks noChangeAspect="1"/>
          </p:cNvGraphicFramePr>
          <p:nvPr/>
        </p:nvGraphicFramePr>
        <p:xfrm>
          <a:off x="3895725" y="3052763"/>
          <a:ext cx="4887913" cy="95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51" name="Equation" r:id="rId11" imgW="3124200" imgH="609600" progId="Equation.DSMT4">
                  <p:embed/>
                </p:oleObj>
              </mc:Choice>
              <mc:Fallback>
                <p:oleObj name="Equation" r:id="rId11" imgW="3124200" imgH="609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725" y="3052763"/>
                        <a:ext cx="4887913" cy="954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5160" name="Freeform 24"/>
          <p:cNvSpPr>
            <a:spLocks/>
          </p:cNvSpPr>
          <p:nvPr/>
        </p:nvSpPr>
        <p:spPr bwMode="auto">
          <a:xfrm>
            <a:off x="1779062" y="4994802"/>
            <a:ext cx="2592388" cy="250825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255" y="33"/>
              </a:cxn>
              <a:cxn ang="0">
                <a:pos x="454" y="33"/>
              </a:cxn>
              <a:cxn ang="0">
                <a:pos x="539" y="33"/>
              </a:cxn>
              <a:cxn ang="0">
                <a:pos x="596" y="5"/>
              </a:cxn>
              <a:cxn ang="0">
                <a:pos x="624" y="61"/>
              </a:cxn>
              <a:cxn ang="0">
                <a:pos x="681" y="61"/>
              </a:cxn>
              <a:cxn ang="0">
                <a:pos x="822" y="33"/>
              </a:cxn>
              <a:cxn ang="0">
                <a:pos x="1077" y="61"/>
              </a:cxn>
              <a:cxn ang="0">
                <a:pos x="1248" y="118"/>
              </a:cxn>
              <a:cxn ang="0">
                <a:pos x="1333" y="146"/>
              </a:cxn>
              <a:cxn ang="0">
                <a:pos x="1389" y="146"/>
              </a:cxn>
              <a:cxn ang="0">
                <a:pos x="1446" y="146"/>
              </a:cxn>
              <a:cxn ang="0">
                <a:pos x="1701" y="146"/>
              </a:cxn>
              <a:cxn ang="0">
                <a:pos x="1985" y="175"/>
              </a:cxn>
              <a:cxn ang="0">
                <a:pos x="2211" y="203"/>
              </a:cxn>
            </a:cxnLst>
            <a:rect l="0" t="0" r="r" b="b"/>
            <a:pathLst>
              <a:path w="2211" h="203">
                <a:moveTo>
                  <a:pt x="0" y="5"/>
                </a:moveTo>
                <a:cubicBezTo>
                  <a:pt x="89" y="16"/>
                  <a:pt x="179" y="28"/>
                  <a:pt x="255" y="33"/>
                </a:cubicBezTo>
                <a:cubicBezTo>
                  <a:pt x="331" y="38"/>
                  <a:pt x="407" y="33"/>
                  <a:pt x="454" y="33"/>
                </a:cubicBezTo>
                <a:cubicBezTo>
                  <a:pt x="501" y="33"/>
                  <a:pt x="515" y="38"/>
                  <a:pt x="539" y="33"/>
                </a:cubicBezTo>
                <a:cubicBezTo>
                  <a:pt x="563" y="28"/>
                  <a:pt x="582" y="0"/>
                  <a:pt x="596" y="5"/>
                </a:cubicBezTo>
                <a:cubicBezTo>
                  <a:pt x="610" y="10"/>
                  <a:pt x="610" y="52"/>
                  <a:pt x="624" y="61"/>
                </a:cubicBezTo>
                <a:cubicBezTo>
                  <a:pt x="638" y="70"/>
                  <a:pt x="648" y="66"/>
                  <a:pt x="681" y="61"/>
                </a:cubicBezTo>
                <a:cubicBezTo>
                  <a:pt x="714" y="56"/>
                  <a:pt x="756" y="33"/>
                  <a:pt x="822" y="33"/>
                </a:cubicBezTo>
                <a:cubicBezTo>
                  <a:pt x="888" y="33"/>
                  <a:pt x="1006" y="47"/>
                  <a:pt x="1077" y="61"/>
                </a:cubicBezTo>
                <a:cubicBezTo>
                  <a:pt x="1148" y="75"/>
                  <a:pt x="1205" y="104"/>
                  <a:pt x="1248" y="118"/>
                </a:cubicBezTo>
                <a:cubicBezTo>
                  <a:pt x="1291" y="132"/>
                  <a:pt x="1310" y="141"/>
                  <a:pt x="1333" y="146"/>
                </a:cubicBezTo>
                <a:cubicBezTo>
                  <a:pt x="1356" y="151"/>
                  <a:pt x="1370" y="146"/>
                  <a:pt x="1389" y="146"/>
                </a:cubicBezTo>
                <a:cubicBezTo>
                  <a:pt x="1408" y="146"/>
                  <a:pt x="1394" y="146"/>
                  <a:pt x="1446" y="146"/>
                </a:cubicBezTo>
                <a:cubicBezTo>
                  <a:pt x="1498" y="146"/>
                  <a:pt x="1611" y="141"/>
                  <a:pt x="1701" y="146"/>
                </a:cubicBezTo>
                <a:cubicBezTo>
                  <a:pt x="1791" y="151"/>
                  <a:pt x="1900" y="166"/>
                  <a:pt x="1985" y="175"/>
                </a:cubicBezTo>
                <a:cubicBezTo>
                  <a:pt x="2070" y="184"/>
                  <a:pt x="2140" y="193"/>
                  <a:pt x="2211" y="203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5161" name="Rectangle 25"/>
          <p:cNvSpPr>
            <a:spLocks noChangeArrowheads="1"/>
          </p:cNvSpPr>
          <p:nvPr/>
        </p:nvSpPr>
        <p:spPr bwMode="auto">
          <a:xfrm>
            <a:off x="4398175" y="3018342"/>
            <a:ext cx="1902614" cy="10080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75163" name="Rectangle 27"/>
          <p:cNvSpPr>
            <a:spLocks noChangeArrowheads="1"/>
          </p:cNvSpPr>
          <p:nvPr/>
        </p:nvSpPr>
        <p:spPr bwMode="auto">
          <a:xfrm>
            <a:off x="6532563" y="3018342"/>
            <a:ext cx="1720850" cy="10080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75166" name="Text Box 30"/>
          <p:cNvSpPr txBox="1">
            <a:spLocks noChangeArrowheads="1"/>
          </p:cNvSpPr>
          <p:nvPr/>
        </p:nvSpPr>
        <p:spPr bwMode="auto">
          <a:xfrm>
            <a:off x="4850608" y="4994802"/>
            <a:ext cx="2900363" cy="52322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omic Sans MS"/>
                <a:cs typeface="Comic Sans MS"/>
              </a:rPr>
              <a:t>cross sections &amp; beam-charge asymmetry ~ </a:t>
            </a:r>
            <a:r>
              <a:rPr lang="en-US" sz="1400" b="1" dirty="0" err="1">
                <a:solidFill>
                  <a:schemeClr val="tx1"/>
                </a:solidFill>
                <a:latin typeface="Comic Sans MS"/>
                <a:cs typeface="Comic Sans MS"/>
              </a:rPr>
              <a:t>Re(T</a:t>
            </a:r>
            <a:r>
              <a:rPr lang="en-US" sz="1400" b="1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400" b="1" baseline="30000" dirty="0">
                <a:solidFill>
                  <a:schemeClr val="tx1"/>
                </a:solidFill>
                <a:latin typeface="Comic Sans MS"/>
                <a:cs typeface="Comic Sans MS"/>
              </a:rPr>
              <a:t>DVCS </a:t>
            </a:r>
            <a:r>
              <a:rPr lang="en-US" sz="1400" b="1" dirty="0">
                <a:solidFill>
                  <a:schemeClr val="tx1"/>
                </a:solidFill>
                <a:latin typeface="Comic Sans MS"/>
                <a:cs typeface="Comic Sans MS"/>
              </a:rPr>
              <a:t>)</a:t>
            </a:r>
            <a:endParaRPr lang="it-IT" sz="1400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475168" name="Text Box 32"/>
          <p:cNvSpPr txBox="1">
            <a:spLocks noChangeArrowheads="1"/>
          </p:cNvSpPr>
          <p:nvPr/>
        </p:nvSpPr>
        <p:spPr bwMode="auto">
          <a:xfrm>
            <a:off x="4850608" y="5859790"/>
            <a:ext cx="2900362" cy="5232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omic Sans MS"/>
                <a:cs typeface="Comic Sans MS"/>
              </a:rPr>
              <a:t>beam or target-spin asymmetries ~ </a:t>
            </a:r>
            <a:r>
              <a:rPr lang="en-US" sz="1400" b="1" dirty="0" err="1">
                <a:solidFill>
                  <a:schemeClr val="tx1"/>
                </a:solidFill>
                <a:latin typeface="Comic Sans MS"/>
                <a:cs typeface="Comic Sans MS"/>
              </a:rPr>
              <a:t>Im(T</a:t>
            </a:r>
            <a:r>
              <a:rPr lang="en-US" sz="1400" b="1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US" sz="1400" b="1" baseline="30000" dirty="0">
                <a:solidFill>
                  <a:schemeClr val="tx1"/>
                </a:solidFill>
                <a:latin typeface="Comic Sans MS"/>
                <a:cs typeface="Comic Sans MS"/>
              </a:rPr>
              <a:t>DVCS </a:t>
            </a:r>
            <a:r>
              <a:rPr lang="en-US" sz="1400" b="1" dirty="0" smtClean="0">
                <a:solidFill>
                  <a:schemeClr val="tx1"/>
                </a:solidFill>
                <a:latin typeface="Comic Sans MS"/>
                <a:cs typeface="Comic Sans MS"/>
              </a:rPr>
              <a:t>)</a:t>
            </a:r>
            <a:endParaRPr lang="it-IT" sz="1400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1151467" y="4516967"/>
            <a:ext cx="1879600" cy="1499658"/>
          </a:xfrm>
          <a:custGeom>
            <a:avLst/>
            <a:gdLst>
              <a:gd name="connsiteX0" fmla="*/ 1879600 w 1879600"/>
              <a:gd name="connsiteY0" fmla="*/ 0 h 1451791"/>
              <a:gd name="connsiteX1" fmla="*/ 1854200 w 1879600"/>
              <a:gd name="connsiteY1" fmla="*/ 50800 h 1451791"/>
              <a:gd name="connsiteX2" fmla="*/ 1828800 w 1879600"/>
              <a:gd name="connsiteY2" fmla="*/ 59266 h 1451791"/>
              <a:gd name="connsiteX3" fmla="*/ 1778000 w 1879600"/>
              <a:gd name="connsiteY3" fmla="*/ 101600 h 1451791"/>
              <a:gd name="connsiteX4" fmla="*/ 1727200 w 1879600"/>
              <a:gd name="connsiteY4" fmla="*/ 135466 h 1451791"/>
              <a:gd name="connsiteX5" fmla="*/ 1710266 w 1879600"/>
              <a:gd name="connsiteY5" fmla="*/ 160866 h 1451791"/>
              <a:gd name="connsiteX6" fmla="*/ 1701800 w 1879600"/>
              <a:gd name="connsiteY6" fmla="*/ 186266 h 1451791"/>
              <a:gd name="connsiteX7" fmla="*/ 1659466 w 1879600"/>
              <a:gd name="connsiteY7" fmla="*/ 220133 h 1451791"/>
              <a:gd name="connsiteX8" fmla="*/ 1651000 w 1879600"/>
              <a:gd name="connsiteY8" fmla="*/ 254000 h 1451791"/>
              <a:gd name="connsiteX9" fmla="*/ 1634066 w 1879600"/>
              <a:gd name="connsiteY9" fmla="*/ 270933 h 1451791"/>
              <a:gd name="connsiteX10" fmla="*/ 1591733 w 1879600"/>
              <a:gd name="connsiteY10" fmla="*/ 321733 h 1451791"/>
              <a:gd name="connsiteX11" fmla="*/ 1583266 w 1879600"/>
              <a:gd name="connsiteY11" fmla="*/ 347133 h 1451791"/>
              <a:gd name="connsiteX12" fmla="*/ 1524000 w 1879600"/>
              <a:gd name="connsiteY12" fmla="*/ 406400 h 1451791"/>
              <a:gd name="connsiteX13" fmla="*/ 1507066 w 1879600"/>
              <a:gd name="connsiteY13" fmla="*/ 423333 h 1451791"/>
              <a:gd name="connsiteX14" fmla="*/ 1490133 w 1879600"/>
              <a:gd name="connsiteY14" fmla="*/ 448733 h 1451791"/>
              <a:gd name="connsiteX15" fmla="*/ 1464733 w 1879600"/>
              <a:gd name="connsiteY15" fmla="*/ 465666 h 1451791"/>
              <a:gd name="connsiteX16" fmla="*/ 1422400 w 1879600"/>
              <a:gd name="connsiteY16" fmla="*/ 499533 h 1451791"/>
              <a:gd name="connsiteX17" fmla="*/ 1405466 w 1879600"/>
              <a:gd name="connsiteY17" fmla="*/ 516466 h 1451791"/>
              <a:gd name="connsiteX18" fmla="*/ 1380066 w 1879600"/>
              <a:gd name="connsiteY18" fmla="*/ 533400 h 1451791"/>
              <a:gd name="connsiteX19" fmla="*/ 1346200 w 1879600"/>
              <a:gd name="connsiteY19" fmla="*/ 558800 h 1451791"/>
              <a:gd name="connsiteX20" fmla="*/ 1320800 w 1879600"/>
              <a:gd name="connsiteY20" fmla="*/ 575733 h 1451791"/>
              <a:gd name="connsiteX21" fmla="*/ 1286933 w 1879600"/>
              <a:gd name="connsiteY21" fmla="*/ 609600 h 1451791"/>
              <a:gd name="connsiteX22" fmla="*/ 1261533 w 1879600"/>
              <a:gd name="connsiteY22" fmla="*/ 635000 h 1451791"/>
              <a:gd name="connsiteX23" fmla="*/ 1227666 w 1879600"/>
              <a:gd name="connsiteY23" fmla="*/ 677333 h 1451791"/>
              <a:gd name="connsiteX24" fmla="*/ 1168400 w 1879600"/>
              <a:gd name="connsiteY24" fmla="*/ 711200 h 1451791"/>
              <a:gd name="connsiteX25" fmla="*/ 1143000 w 1879600"/>
              <a:gd name="connsiteY25" fmla="*/ 736600 h 1451791"/>
              <a:gd name="connsiteX26" fmla="*/ 1092200 w 1879600"/>
              <a:gd name="connsiteY26" fmla="*/ 770466 h 1451791"/>
              <a:gd name="connsiteX27" fmla="*/ 1049866 w 1879600"/>
              <a:gd name="connsiteY27" fmla="*/ 804333 h 1451791"/>
              <a:gd name="connsiteX28" fmla="*/ 1024466 w 1879600"/>
              <a:gd name="connsiteY28" fmla="*/ 829733 h 1451791"/>
              <a:gd name="connsiteX29" fmla="*/ 999066 w 1879600"/>
              <a:gd name="connsiteY29" fmla="*/ 846666 h 1451791"/>
              <a:gd name="connsiteX30" fmla="*/ 948266 w 1879600"/>
              <a:gd name="connsiteY30" fmla="*/ 897466 h 1451791"/>
              <a:gd name="connsiteX31" fmla="*/ 922866 w 1879600"/>
              <a:gd name="connsiteY31" fmla="*/ 914400 h 1451791"/>
              <a:gd name="connsiteX32" fmla="*/ 880533 w 1879600"/>
              <a:gd name="connsiteY32" fmla="*/ 948266 h 1451791"/>
              <a:gd name="connsiteX33" fmla="*/ 863600 w 1879600"/>
              <a:gd name="connsiteY33" fmla="*/ 965200 h 1451791"/>
              <a:gd name="connsiteX34" fmla="*/ 838200 w 1879600"/>
              <a:gd name="connsiteY34" fmla="*/ 973666 h 1451791"/>
              <a:gd name="connsiteX35" fmla="*/ 795866 w 1879600"/>
              <a:gd name="connsiteY35" fmla="*/ 1007533 h 1451791"/>
              <a:gd name="connsiteX36" fmla="*/ 762000 w 1879600"/>
              <a:gd name="connsiteY36" fmla="*/ 1024466 h 1451791"/>
              <a:gd name="connsiteX37" fmla="*/ 736600 w 1879600"/>
              <a:gd name="connsiteY37" fmla="*/ 1041400 h 1451791"/>
              <a:gd name="connsiteX38" fmla="*/ 711200 w 1879600"/>
              <a:gd name="connsiteY38" fmla="*/ 1049866 h 1451791"/>
              <a:gd name="connsiteX39" fmla="*/ 643466 w 1879600"/>
              <a:gd name="connsiteY39" fmla="*/ 1083733 h 1451791"/>
              <a:gd name="connsiteX40" fmla="*/ 618066 w 1879600"/>
              <a:gd name="connsiteY40" fmla="*/ 1092200 h 1451791"/>
              <a:gd name="connsiteX41" fmla="*/ 567266 w 1879600"/>
              <a:gd name="connsiteY41" fmla="*/ 1126066 h 1451791"/>
              <a:gd name="connsiteX42" fmla="*/ 550333 w 1879600"/>
              <a:gd name="connsiteY42" fmla="*/ 1151466 h 1451791"/>
              <a:gd name="connsiteX43" fmla="*/ 524933 w 1879600"/>
              <a:gd name="connsiteY43" fmla="*/ 1159933 h 1451791"/>
              <a:gd name="connsiteX44" fmla="*/ 491066 w 1879600"/>
              <a:gd name="connsiteY44" fmla="*/ 1176866 h 1451791"/>
              <a:gd name="connsiteX45" fmla="*/ 448733 w 1879600"/>
              <a:gd name="connsiteY45" fmla="*/ 1210733 h 1451791"/>
              <a:gd name="connsiteX46" fmla="*/ 414866 w 1879600"/>
              <a:gd name="connsiteY46" fmla="*/ 1236133 h 1451791"/>
              <a:gd name="connsiteX47" fmla="*/ 381000 w 1879600"/>
              <a:gd name="connsiteY47" fmla="*/ 1253066 h 1451791"/>
              <a:gd name="connsiteX48" fmla="*/ 313266 w 1879600"/>
              <a:gd name="connsiteY48" fmla="*/ 1286933 h 1451791"/>
              <a:gd name="connsiteX49" fmla="*/ 279400 w 1879600"/>
              <a:gd name="connsiteY49" fmla="*/ 1312333 h 1451791"/>
              <a:gd name="connsiteX50" fmla="*/ 254000 w 1879600"/>
              <a:gd name="connsiteY50" fmla="*/ 1320800 h 1451791"/>
              <a:gd name="connsiteX51" fmla="*/ 220133 w 1879600"/>
              <a:gd name="connsiteY51" fmla="*/ 1346200 h 1451791"/>
              <a:gd name="connsiteX52" fmla="*/ 194733 w 1879600"/>
              <a:gd name="connsiteY52" fmla="*/ 1354666 h 1451791"/>
              <a:gd name="connsiteX53" fmla="*/ 127000 w 1879600"/>
              <a:gd name="connsiteY53" fmla="*/ 1388533 h 1451791"/>
              <a:gd name="connsiteX54" fmla="*/ 59266 w 1879600"/>
              <a:gd name="connsiteY54" fmla="*/ 1422400 h 1451791"/>
              <a:gd name="connsiteX55" fmla="*/ 33866 w 1879600"/>
              <a:gd name="connsiteY55" fmla="*/ 1430866 h 1451791"/>
              <a:gd name="connsiteX56" fmla="*/ 0 w 1879600"/>
              <a:gd name="connsiteY56" fmla="*/ 1447800 h 1451791"/>
              <a:gd name="connsiteX57" fmla="*/ 0 w 1879600"/>
              <a:gd name="connsiteY57" fmla="*/ 1447800 h 145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879600" h="1451791">
                <a:moveTo>
                  <a:pt x="1879600" y="0"/>
                </a:moveTo>
                <a:cubicBezTo>
                  <a:pt x="1874023" y="16731"/>
                  <a:pt x="1869120" y="38864"/>
                  <a:pt x="1854200" y="50800"/>
                </a:cubicBezTo>
                <a:cubicBezTo>
                  <a:pt x="1847231" y="56375"/>
                  <a:pt x="1837267" y="56444"/>
                  <a:pt x="1828800" y="59266"/>
                </a:cubicBezTo>
                <a:cubicBezTo>
                  <a:pt x="1805685" y="82381"/>
                  <a:pt x="1811541" y="78121"/>
                  <a:pt x="1778000" y="101600"/>
                </a:cubicBezTo>
                <a:cubicBezTo>
                  <a:pt x="1761328" y="113271"/>
                  <a:pt x="1727200" y="135466"/>
                  <a:pt x="1727200" y="135466"/>
                </a:cubicBezTo>
                <a:cubicBezTo>
                  <a:pt x="1721555" y="143933"/>
                  <a:pt x="1714817" y="151764"/>
                  <a:pt x="1710266" y="160866"/>
                </a:cubicBezTo>
                <a:cubicBezTo>
                  <a:pt x="1706275" y="168848"/>
                  <a:pt x="1706392" y="178613"/>
                  <a:pt x="1701800" y="186266"/>
                </a:cubicBezTo>
                <a:cubicBezTo>
                  <a:pt x="1693757" y="199671"/>
                  <a:pt x="1671003" y="212442"/>
                  <a:pt x="1659466" y="220133"/>
                </a:cubicBezTo>
                <a:cubicBezTo>
                  <a:pt x="1656644" y="231422"/>
                  <a:pt x="1656204" y="243592"/>
                  <a:pt x="1651000" y="254000"/>
                </a:cubicBezTo>
                <a:cubicBezTo>
                  <a:pt x="1647430" y="261140"/>
                  <a:pt x="1639053" y="264700"/>
                  <a:pt x="1634066" y="270933"/>
                </a:cubicBezTo>
                <a:cubicBezTo>
                  <a:pt x="1586910" y="329877"/>
                  <a:pt x="1652077" y="261389"/>
                  <a:pt x="1591733" y="321733"/>
                </a:cubicBezTo>
                <a:cubicBezTo>
                  <a:pt x="1588911" y="330200"/>
                  <a:pt x="1588841" y="340164"/>
                  <a:pt x="1583266" y="347133"/>
                </a:cubicBezTo>
                <a:cubicBezTo>
                  <a:pt x="1565813" y="368949"/>
                  <a:pt x="1543756" y="386644"/>
                  <a:pt x="1524000" y="406400"/>
                </a:cubicBezTo>
                <a:cubicBezTo>
                  <a:pt x="1518355" y="412045"/>
                  <a:pt x="1511494" y="416691"/>
                  <a:pt x="1507066" y="423333"/>
                </a:cubicBezTo>
                <a:cubicBezTo>
                  <a:pt x="1501422" y="431800"/>
                  <a:pt x="1497328" y="441538"/>
                  <a:pt x="1490133" y="448733"/>
                </a:cubicBezTo>
                <a:cubicBezTo>
                  <a:pt x="1482938" y="455928"/>
                  <a:pt x="1473200" y="460022"/>
                  <a:pt x="1464733" y="465666"/>
                </a:cubicBezTo>
                <a:cubicBezTo>
                  <a:pt x="1431009" y="516253"/>
                  <a:pt x="1467838" y="472270"/>
                  <a:pt x="1422400" y="499533"/>
                </a:cubicBezTo>
                <a:cubicBezTo>
                  <a:pt x="1415555" y="503640"/>
                  <a:pt x="1411699" y="511479"/>
                  <a:pt x="1405466" y="516466"/>
                </a:cubicBezTo>
                <a:cubicBezTo>
                  <a:pt x="1397520" y="522823"/>
                  <a:pt x="1388346" y="527485"/>
                  <a:pt x="1380066" y="533400"/>
                </a:cubicBezTo>
                <a:cubicBezTo>
                  <a:pt x="1368584" y="541602"/>
                  <a:pt x="1357683" y="550598"/>
                  <a:pt x="1346200" y="558800"/>
                </a:cubicBezTo>
                <a:cubicBezTo>
                  <a:pt x="1337920" y="564714"/>
                  <a:pt x="1328526" y="569111"/>
                  <a:pt x="1320800" y="575733"/>
                </a:cubicBezTo>
                <a:cubicBezTo>
                  <a:pt x="1308678" y="586123"/>
                  <a:pt x="1298222" y="598311"/>
                  <a:pt x="1286933" y="609600"/>
                </a:cubicBezTo>
                <a:cubicBezTo>
                  <a:pt x="1278466" y="618067"/>
                  <a:pt x="1268175" y="625037"/>
                  <a:pt x="1261533" y="635000"/>
                </a:cubicBezTo>
                <a:cubicBezTo>
                  <a:pt x="1248958" y="653862"/>
                  <a:pt x="1244903" y="663544"/>
                  <a:pt x="1227666" y="677333"/>
                </a:cubicBezTo>
                <a:cubicBezTo>
                  <a:pt x="1160989" y="730673"/>
                  <a:pt x="1249540" y="653241"/>
                  <a:pt x="1168400" y="711200"/>
                </a:cubicBezTo>
                <a:cubicBezTo>
                  <a:pt x="1158657" y="718160"/>
                  <a:pt x="1152451" y="729249"/>
                  <a:pt x="1143000" y="736600"/>
                </a:cubicBezTo>
                <a:cubicBezTo>
                  <a:pt x="1126936" y="749094"/>
                  <a:pt x="1106590" y="756076"/>
                  <a:pt x="1092200" y="770466"/>
                </a:cubicBezTo>
                <a:cubicBezTo>
                  <a:pt x="1042934" y="819732"/>
                  <a:pt x="1113950" y="750930"/>
                  <a:pt x="1049866" y="804333"/>
                </a:cubicBezTo>
                <a:cubicBezTo>
                  <a:pt x="1040668" y="811998"/>
                  <a:pt x="1033664" y="822068"/>
                  <a:pt x="1024466" y="829733"/>
                </a:cubicBezTo>
                <a:cubicBezTo>
                  <a:pt x="1016649" y="836247"/>
                  <a:pt x="1006671" y="839906"/>
                  <a:pt x="999066" y="846666"/>
                </a:cubicBezTo>
                <a:cubicBezTo>
                  <a:pt x="981167" y="862576"/>
                  <a:pt x="968191" y="884182"/>
                  <a:pt x="948266" y="897466"/>
                </a:cubicBezTo>
                <a:cubicBezTo>
                  <a:pt x="939799" y="903111"/>
                  <a:pt x="931007" y="908295"/>
                  <a:pt x="922866" y="914400"/>
                </a:cubicBezTo>
                <a:cubicBezTo>
                  <a:pt x="908409" y="925243"/>
                  <a:pt x="894253" y="936506"/>
                  <a:pt x="880533" y="948266"/>
                </a:cubicBezTo>
                <a:cubicBezTo>
                  <a:pt x="874472" y="953461"/>
                  <a:pt x="870445" y="961093"/>
                  <a:pt x="863600" y="965200"/>
                </a:cubicBezTo>
                <a:cubicBezTo>
                  <a:pt x="855947" y="969792"/>
                  <a:pt x="846667" y="970844"/>
                  <a:pt x="838200" y="973666"/>
                </a:cubicBezTo>
                <a:cubicBezTo>
                  <a:pt x="819656" y="992210"/>
                  <a:pt x="820788" y="993292"/>
                  <a:pt x="795866" y="1007533"/>
                </a:cubicBezTo>
                <a:cubicBezTo>
                  <a:pt x="784908" y="1013795"/>
                  <a:pt x="772958" y="1018204"/>
                  <a:pt x="762000" y="1024466"/>
                </a:cubicBezTo>
                <a:cubicBezTo>
                  <a:pt x="753165" y="1029515"/>
                  <a:pt x="745702" y="1036849"/>
                  <a:pt x="736600" y="1041400"/>
                </a:cubicBezTo>
                <a:cubicBezTo>
                  <a:pt x="728618" y="1045391"/>
                  <a:pt x="719325" y="1046173"/>
                  <a:pt x="711200" y="1049866"/>
                </a:cubicBezTo>
                <a:cubicBezTo>
                  <a:pt x="688220" y="1060311"/>
                  <a:pt x="667413" y="1075750"/>
                  <a:pt x="643466" y="1083733"/>
                </a:cubicBezTo>
                <a:cubicBezTo>
                  <a:pt x="634999" y="1086555"/>
                  <a:pt x="625868" y="1087866"/>
                  <a:pt x="618066" y="1092200"/>
                </a:cubicBezTo>
                <a:cubicBezTo>
                  <a:pt x="600276" y="1102083"/>
                  <a:pt x="567266" y="1126066"/>
                  <a:pt x="567266" y="1126066"/>
                </a:cubicBezTo>
                <a:cubicBezTo>
                  <a:pt x="561622" y="1134533"/>
                  <a:pt x="558279" y="1145109"/>
                  <a:pt x="550333" y="1151466"/>
                </a:cubicBezTo>
                <a:cubicBezTo>
                  <a:pt x="543364" y="1157041"/>
                  <a:pt x="533136" y="1156417"/>
                  <a:pt x="524933" y="1159933"/>
                </a:cubicBezTo>
                <a:cubicBezTo>
                  <a:pt x="513332" y="1164905"/>
                  <a:pt x="502355" y="1171222"/>
                  <a:pt x="491066" y="1176866"/>
                </a:cubicBezTo>
                <a:cubicBezTo>
                  <a:pt x="462749" y="1205184"/>
                  <a:pt x="486114" y="1184032"/>
                  <a:pt x="448733" y="1210733"/>
                </a:cubicBezTo>
                <a:cubicBezTo>
                  <a:pt x="437250" y="1218935"/>
                  <a:pt x="426832" y="1228654"/>
                  <a:pt x="414866" y="1236133"/>
                </a:cubicBezTo>
                <a:cubicBezTo>
                  <a:pt x="404163" y="1242822"/>
                  <a:pt x="391703" y="1246377"/>
                  <a:pt x="381000" y="1253066"/>
                </a:cubicBezTo>
                <a:cubicBezTo>
                  <a:pt x="323432" y="1289046"/>
                  <a:pt x="372691" y="1272076"/>
                  <a:pt x="313266" y="1286933"/>
                </a:cubicBezTo>
                <a:cubicBezTo>
                  <a:pt x="301977" y="1295400"/>
                  <a:pt x="291652" y="1305332"/>
                  <a:pt x="279400" y="1312333"/>
                </a:cubicBezTo>
                <a:cubicBezTo>
                  <a:pt x="271651" y="1316761"/>
                  <a:pt x="261749" y="1316372"/>
                  <a:pt x="254000" y="1320800"/>
                </a:cubicBezTo>
                <a:cubicBezTo>
                  <a:pt x="241748" y="1327801"/>
                  <a:pt x="232385" y="1339199"/>
                  <a:pt x="220133" y="1346200"/>
                </a:cubicBezTo>
                <a:cubicBezTo>
                  <a:pt x="212384" y="1350628"/>
                  <a:pt x="202715" y="1350675"/>
                  <a:pt x="194733" y="1354666"/>
                </a:cubicBezTo>
                <a:cubicBezTo>
                  <a:pt x="114748" y="1394658"/>
                  <a:pt x="184281" y="1369439"/>
                  <a:pt x="127000" y="1388533"/>
                </a:cubicBezTo>
                <a:cubicBezTo>
                  <a:pt x="97445" y="1418087"/>
                  <a:pt x="117638" y="1402943"/>
                  <a:pt x="59266" y="1422400"/>
                </a:cubicBezTo>
                <a:lnTo>
                  <a:pt x="33866" y="1430866"/>
                </a:lnTo>
                <a:cubicBezTo>
                  <a:pt x="12942" y="1451791"/>
                  <a:pt x="24916" y="1447800"/>
                  <a:pt x="0" y="1447800"/>
                </a:cubicBezTo>
                <a:lnTo>
                  <a:pt x="0" y="1447800"/>
                </a:ln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3335867" y="4804833"/>
            <a:ext cx="838200" cy="1659467"/>
          </a:xfrm>
          <a:custGeom>
            <a:avLst/>
            <a:gdLst>
              <a:gd name="connsiteX0" fmla="*/ 0 w 838200"/>
              <a:gd name="connsiteY0" fmla="*/ 0 h 1659467"/>
              <a:gd name="connsiteX1" fmla="*/ 25400 w 838200"/>
              <a:gd name="connsiteY1" fmla="*/ 50800 h 1659467"/>
              <a:gd name="connsiteX2" fmla="*/ 50800 w 838200"/>
              <a:gd name="connsiteY2" fmla="*/ 67734 h 1659467"/>
              <a:gd name="connsiteX3" fmla="*/ 67733 w 838200"/>
              <a:gd name="connsiteY3" fmla="*/ 118534 h 1659467"/>
              <a:gd name="connsiteX4" fmla="*/ 84666 w 838200"/>
              <a:gd name="connsiteY4" fmla="*/ 143934 h 1659467"/>
              <a:gd name="connsiteX5" fmla="*/ 110066 w 838200"/>
              <a:gd name="connsiteY5" fmla="*/ 194734 h 1659467"/>
              <a:gd name="connsiteX6" fmla="*/ 135466 w 838200"/>
              <a:gd name="connsiteY6" fmla="*/ 262467 h 1659467"/>
              <a:gd name="connsiteX7" fmla="*/ 152400 w 838200"/>
              <a:gd name="connsiteY7" fmla="*/ 313267 h 1659467"/>
              <a:gd name="connsiteX8" fmla="*/ 160866 w 838200"/>
              <a:gd name="connsiteY8" fmla="*/ 347134 h 1659467"/>
              <a:gd name="connsiteX9" fmla="*/ 177800 w 838200"/>
              <a:gd name="connsiteY9" fmla="*/ 372534 h 1659467"/>
              <a:gd name="connsiteX10" fmla="*/ 186266 w 838200"/>
              <a:gd name="connsiteY10" fmla="*/ 397934 h 1659467"/>
              <a:gd name="connsiteX11" fmla="*/ 203200 w 838200"/>
              <a:gd name="connsiteY11" fmla="*/ 465667 h 1659467"/>
              <a:gd name="connsiteX12" fmla="*/ 211666 w 838200"/>
              <a:gd name="connsiteY12" fmla="*/ 491067 h 1659467"/>
              <a:gd name="connsiteX13" fmla="*/ 228600 w 838200"/>
              <a:gd name="connsiteY13" fmla="*/ 508000 h 1659467"/>
              <a:gd name="connsiteX14" fmla="*/ 262466 w 838200"/>
              <a:gd name="connsiteY14" fmla="*/ 601134 h 1659467"/>
              <a:gd name="connsiteX15" fmla="*/ 279400 w 838200"/>
              <a:gd name="connsiteY15" fmla="*/ 618067 h 1659467"/>
              <a:gd name="connsiteX16" fmla="*/ 296333 w 838200"/>
              <a:gd name="connsiteY16" fmla="*/ 651934 h 1659467"/>
              <a:gd name="connsiteX17" fmla="*/ 338666 w 838200"/>
              <a:gd name="connsiteY17" fmla="*/ 694267 h 1659467"/>
              <a:gd name="connsiteX18" fmla="*/ 347133 w 838200"/>
              <a:gd name="connsiteY18" fmla="*/ 719667 h 1659467"/>
              <a:gd name="connsiteX19" fmla="*/ 381000 w 838200"/>
              <a:gd name="connsiteY19" fmla="*/ 778934 h 1659467"/>
              <a:gd name="connsiteX20" fmla="*/ 423333 w 838200"/>
              <a:gd name="connsiteY20" fmla="*/ 846667 h 1659467"/>
              <a:gd name="connsiteX21" fmla="*/ 431800 w 838200"/>
              <a:gd name="connsiteY21" fmla="*/ 872067 h 1659467"/>
              <a:gd name="connsiteX22" fmla="*/ 465666 w 838200"/>
              <a:gd name="connsiteY22" fmla="*/ 939800 h 1659467"/>
              <a:gd name="connsiteX23" fmla="*/ 474133 w 838200"/>
              <a:gd name="connsiteY23" fmla="*/ 965200 h 1659467"/>
              <a:gd name="connsiteX24" fmla="*/ 491066 w 838200"/>
              <a:gd name="connsiteY24" fmla="*/ 999067 h 1659467"/>
              <a:gd name="connsiteX25" fmla="*/ 508000 w 838200"/>
              <a:gd name="connsiteY25" fmla="*/ 1049867 h 1659467"/>
              <a:gd name="connsiteX26" fmla="*/ 516466 w 838200"/>
              <a:gd name="connsiteY26" fmla="*/ 1075267 h 1659467"/>
              <a:gd name="connsiteX27" fmla="*/ 567266 w 838200"/>
              <a:gd name="connsiteY27" fmla="*/ 1168400 h 1659467"/>
              <a:gd name="connsiteX28" fmla="*/ 592666 w 838200"/>
              <a:gd name="connsiteY28" fmla="*/ 1253067 h 1659467"/>
              <a:gd name="connsiteX29" fmla="*/ 609600 w 838200"/>
              <a:gd name="connsiteY29" fmla="*/ 1278467 h 1659467"/>
              <a:gd name="connsiteX30" fmla="*/ 660400 w 838200"/>
              <a:gd name="connsiteY30" fmla="*/ 1346200 h 1659467"/>
              <a:gd name="connsiteX31" fmla="*/ 677333 w 838200"/>
              <a:gd name="connsiteY31" fmla="*/ 1405467 h 1659467"/>
              <a:gd name="connsiteX32" fmla="*/ 702733 w 838200"/>
              <a:gd name="connsiteY32" fmla="*/ 1430867 h 1659467"/>
              <a:gd name="connsiteX33" fmla="*/ 728133 w 838200"/>
              <a:gd name="connsiteY33" fmla="*/ 1473200 h 1659467"/>
              <a:gd name="connsiteX34" fmla="*/ 745066 w 838200"/>
              <a:gd name="connsiteY34" fmla="*/ 1490134 h 1659467"/>
              <a:gd name="connsiteX35" fmla="*/ 762000 w 838200"/>
              <a:gd name="connsiteY35" fmla="*/ 1515534 h 1659467"/>
              <a:gd name="connsiteX36" fmla="*/ 770466 w 838200"/>
              <a:gd name="connsiteY36" fmla="*/ 1540934 h 1659467"/>
              <a:gd name="connsiteX37" fmla="*/ 821266 w 838200"/>
              <a:gd name="connsiteY37" fmla="*/ 1608667 h 1659467"/>
              <a:gd name="connsiteX38" fmla="*/ 838200 w 838200"/>
              <a:gd name="connsiteY38" fmla="*/ 1659467 h 1659467"/>
              <a:gd name="connsiteX39" fmla="*/ 838200 w 838200"/>
              <a:gd name="connsiteY39" fmla="*/ 1659467 h 165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38200" h="1659467">
                <a:moveTo>
                  <a:pt x="0" y="0"/>
                </a:moveTo>
                <a:cubicBezTo>
                  <a:pt x="6886" y="20661"/>
                  <a:pt x="8985" y="34385"/>
                  <a:pt x="25400" y="50800"/>
                </a:cubicBezTo>
                <a:cubicBezTo>
                  <a:pt x="32595" y="57995"/>
                  <a:pt x="42333" y="62089"/>
                  <a:pt x="50800" y="67734"/>
                </a:cubicBezTo>
                <a:cubicBezTo>
                  <a:pt x="56444" y="84667"/>
                  <a:pt x="57832" y="103682"/>
                  <a:pt x="67733" y="118534"/>
                </a:cubicBezTo>
                <a:cubicBezTo>
                  <a:pt x="73377" y="127001"/>
                  <a:pt x="80115" y="134833"/>
                  <a:pt x="84666" y="143934"/>
                </a:cubicBezTo>
                <a:cubicBezTo>
                  <a:pt x="119719" y="214041"/>
                  <a:pt x="61539" y="121942"/>
                  <a:pt x="110066" y="194734"/>
                </a:cubicBezTo>
                <a:cubicBezTo>
                  <a:pt x="130138" y="295092"/>
                  <a:pt x="103756" y="191119"/>
                  <a:pt x="135466" y="262467"/>
                </a:cubicBezTo>
                <a:cubicBezTo>
                  <a:pt x="142715" y="278778"/>
                  <a:pt x="148071" y="295950"/>
                  <a:pt x="152400" y="313267"/>
                </a:cubicBezTo>
                <a:cubicBezTo>
                  <a:pt x="155222" y="324556"/>
                  <a:pt x="156282" y="336438"/>
                  <a:pt x="160866" y="347134"/>
                </a:cubicBezTo>
                <a:cubicBezTo>
                  <a:pt x="164874" y="356487"/>
                  <a:pt x="172155" y="364067"/>
                  <a:pt x="177800" y="372534"/>
                </a:cubicBezTo>
                <a:cubicBezTo>
                  <a:pt x="180622" y="381001"/>
                  <a:pt x="183918" y="389324"/>
                  <a:pt x="186266" y="397934"/>
                </a:cubicBezTo>
                <a:cubicBezTo>
                  <a:pt x="192389" y="420387"/>
                  <a:pt x="195841" y="443589"/>
                  <a:pt x="203200" y="465667"/>
                </a:cubicBezTo>
                <a:cubicBezTo>
                  <a:pt x="206022" y="474134"/>
                  <a:pt x="207074" y="483414"/>
                  <a:pt x="211666" y="491067"/>
                </a:cubicBezTo>
                <a:cubicBezTo>
                  <a:pt x="215773" y="497912"/>
                  <a:pt x="222955" y="502356"/>
                  <a:pt x="228600" y="508000"/>
                </a:cubicBezTo>
                <a:cubicBezTo>
                  <a:pt x="241795" y="560782"/>
                  <a:pt x="235337" y="567223"/>
                  <a:pt x="262466" y="601134"/>
                </a:cubicBezTo>
                <a:cubicBezTo>
                  <a:pt x="267453" y="607367"/>
                  <a:pt x="273755" y="612423"/>
                  <a:pt x="279400" y="618067"/>
                </a:cubicBezTo>
                <a:cubicBezTo>
                  <a:pt x="285044" y="629356"/>
                  <a:pt x="288253" y="642238"/>
                  <a:pt x="296333" y="651934"/>
                </a:cubicBezTo>
                <a:cubicBezTo>
                  <a:pt x="338669" y="702737"/>
                  <a:pt x="307620" y="632175"/>
                  <a:pt x="338666" y="694267"/>
                </a:cubicBezTo>
                <a:cubicBezTo>
                  <a:pt x="342657" y="702249"/>
                  <a:pt x="343617" y="711464"/>
                  <a:pt x="347133" y="719667"/>
                </a:cubicBezTo>
                <a:cubicBezTo>
                  <a:pt x="360025" y="749749"/>
                  <a:pt x="363991" y="753422"/>
                  <a:pt x="381000" y="778934"/>
                </a:cubicBezTo>
                <a:cubicBezTo>
                  <a:pt x="401151" y="839387"/>
                  <a:pt x="383081" y="819833"/>
                  <a:pt x="423333" y="846667"/>
                </a:cubicBezTo>
                <a:cubicBezTo>
                  <a:pt x="426155" y="855134"/>
                  <a:pt x="428107" y="863942"/>
                  <a:pt x="431800" y="872067"/>
                </a:cubicBezTo>
                <a:cubicBezTo>
                  <a:pt x="442245" y="895047"/>
                  <a:pt x="457683" y="915853"/>
                  <a:pt x="465666" y="939800"/>
                </a:cubicBezTo>
                <a:cubicBezTo>
                  <a:pt x="468488" y="948267"/>
                  <a:pt x="470617" y="956997"/>
                  <a:pt x="474133" y="965200"/>
                </a:cubicBezTo>
                <a:cubicBezTo>
                  <a:pt x="479105" y="976801"/>
                  <a:pt x="486379" y="987348"/>
                  <a:pt x="491066" y="999067"/>
                </a:cubicBezTo>
                <a:cubicBezTo>
                  <a:pt x="497695" y="1015640"/>
                  <a:pt x="502356" y="1032934"/>
                  <a:pt x="508000" y="1049867"/>
                </a:cubicBezTo>
                <a:cubicBezTo>
                  <a:pt x="510822" y="1058334"/>
                  <a:pt x="512475" y="1067285"/>
                  <a:pt x="516466" y="1075267"/>
                </a:cubicBezTo>
                <a:cubicBezTo>
                  <a:pt x="554884" y="1152101"/>
                  <a:pt x="536331" y="1121997"/>
                  <a:pt x="567266" y="1168400"/>
                </a:cubicBezTo>
                <a:cubicBezTo>
                  <a:pt x="571999" y="1187330"/>
                  <a:pt x="584422" y="1240702"/>
                  <a:pt x="592666" y="1253067"/>
                </a:cubicBezTo>
                <a:cubicBezTo>
                  <a:pt x="598311" y="1261534"/>
                  <a:pt x="603615" y="1270238"/>
                  <a:pt x="609600" y="1278467"/>
                </a:cubicBezTo>
                <a:cubicBezTo>
                  <a:pt x="626200" y="1301291"/>
                  <a:pt x="660400" y="1346200"/>
                  <a:pt x="660400" y="1346200"/>
                </a:cubicBezTo>
                <a:cubicBezTo>
                  <a:pt x="661530" y="1350720"/>
                  <a:pt x="672473" y="1398177"/>
                  <a:pt x="677333" y="1405467"/>
                </a:cubicBezTo>
                <a:cubicBezTo>
                  <a:pt x="683975" y="1415430"/>
                  <a:pt x="695549" y="1421288"/>
                  <a:pt x="702733" y="1430867"/>
                </a:cubicBezTo>
                <a:cubicBezTo>
                  <a:pt x="712607" y="1444032"/>
                  <a:pt x="718568" y="1459809"/>
                  <a:pt x="728133" y="1473200"/>
                </a:cubicBezTo>
                <a:cubicBezTo>
                  <a:pt x="732773" y="1479696"/>
                  <a:pt x="740079" y="1483901"/>
                  <a:pt x="745066" y="1490134"/>
                </a:cubicBezTo>
                <a:cubicBezTo>
                  <a:pt x="751423" y="1498080"/>
                  <a:pt x="756355" y="1507067"/>
                  <a:pt x="762000" y="1515534"/>
                </a:cubicBezTo>
                <a:cubicBezTo>
                  <a:pt x="764822" y="1524001"/>
                  <a:pt x="765874" y="1533281"/>
                  <a:pt x="770466" y="1540934"/>
                </a:cubicBezTo>
                <a:cubicBezTo>
                  <a:pt x="800558" y="1591087"/>
                  <a:pt x="786115" y="1503218"/>
                  <a:pt x="821266" y="1608667"/>
                </a:cubicBezTo>
                <a:lnTo>
                  <a:pt x="838200" y="1659467"/>
                </a:lnTo>
                <a:lnTo>
                  <a:pt x="838200" y="1659467"/>
                </a:lnTo>
              </a:path>
            </a:pathLst>
          </a:cu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9533" y="4102100"/>
            <a:ext cx="531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t</a:t>
            </a:r>
            <a:r>
              <a:rPr lang="en-US" sz="1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=0</a:t>
            </a:r>
            <a:endParaRPr lang="en-US" sz="16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2" name="Group 41"/>
          <p:cNvGrpSpPr/>
          <p:nvPr/>
        </p:nvGrpSpPr>
        <p:grpSpPr>
          <a:xfrm>
            <a:off x="1380067" y="4054581"/>
            <a:ext cx="3056466" cy="801052"/>
            <a:chOff x="1786467" y="3914881"/>
            <a:chExt cx="3056466" cy="801052"/>
          </a:xfrm>
        </p:grpSpPr>
        <p:sp>
          <p:nvSpPr>
            <p:cNvPr id="33" name="Freeform 32"/>
            <p:cNvSpPr/>
            <p:nvPr/>
          </p:nvSpPr>
          <p:spPr bwMode="auto">
            <a:xfrm>
              <a:off x="2550222" y="3914881"/>
              <a:ext cx="2292711" cy="801052"/>
            </a:xfrm>
            <a:custGeom>
              <a:avLst/>
              <a:gdLst>
                <a:gd name="connsiteX0" fmla="*/ 15178 w 2292711"/>
                <a:gd name="connsiteY0" fmla="*/ 538586 h 801052"/>
                <a:gd name="connsiteX1" fmla="*/ 74445 w 2292711"/>
                <a:gd name="connsiteY1" fmla="*/ 555519 h 801052"/>
                <a:gd name="connsiteX2" fmla="*/ 99845 w 2292711"/>
                <a:gd name="connsiteY2" fmla="*/ 563986 h 801052"/>
                <a:gd name="connsiteX3" fmla="*/ 497778 w 2292711"/>
                <a:gd name="connsiteY3" fmla="*/ 555519 h 801052"/>
                <a:gd name="connsiteX4" fmla="*/ 548578 w 2292711"/>
                <a:gd name="connsiteY4" fmla="*/ 538586 h 801052"/>
                <a:gd name="connsiteX5" fmla="*/ 684045 w 2292711"/>
                <a:gd name="connsiteY5" fmla="*/ 513186 h 801052"/>
                <a:gd name="connsiteX6" fmla="*/ 734845 w 2292711"/>
                <a:gd name="connsiteY6" fmla="*/ 496252 h 801052"/>
                <a:gd name="connsiteX7" fmla="*/ 785645 w 2292711"/>
                <a:gd name="connsiteY7" fmla="*/ 462386 h 801052"/>
                <a:gd name="connsiteX8" fmla="*/ 802578 w 2292711"/>
                <a:gd name="connsiteY8" fmla="*/ 436986 h 801052"/>
                <a:gd name="connsiteX9" fmla="*/ 853378 w 2292711"/>
                <a:gd name="connsiteY9" fmla="*/ 403119 h 801052"/>
                <a:gd name="connsiteX10" fmla="*/ 895711 w 2292711"/>
                <a:gd name="connsiteY10" fmla="*/ 326919 h 801052"/>
                <a:gd name="connsiteX11" fmla="*/ 912645 w 2292711"/>
                <a:gd name="connsiteY11" fmla="*/ 301519 h 801052"/>
                <a:gd name="connsiteX12" fmla="*/ 938045 w 2292711"/>
                <a:gd name="connsiteY12" fmla="*/ 250719 h 801052"/>
                <a:gd name="connsiteX13" fmla="*/ 971911 w 2292711"/>
                <a:gd name="connsiteY13" fmla="*/ 166052 h 801052"/>
                <a:gd name="connsiteX14" fmla="*/ 988845 w 2292711"/>
                <a:gd name="connsiteY14" fmla="*/ 149119 h 801052"/>
                <a:gd name="connsiteX15" fmla="*/ 1014245 w 2292711"/>
                <a:gd name="connsiteY15" fmla="*/ 98319 h 801052"/>
                <a:gd name="connsiteX16" fmla="*/ 1022711 w 2292711"/>
                <a:gd name="connsiteY16" fmla="*/ 72919 h 801052"/>
                <a:gd name="connsiteX17" fmla="*/ 1048111 w 2292711"/>
                <a:gd name="connsiteY17" fmla="*/ 64452 h 801052"/>
                <a:gd name="connsiteX18" fmla="*/ 1107378 w 2292711"/>
                <a:gd name="connsiteY18" fmla="*/ 22119 h 801052"/>
                <a:gd name="connsiteX19" fmla="*/ 1124311 w 2292711"/>
                <a:gd name="connsiteY19" fmla="*/ 72919 h 801052"/>
                <a:gd name="connsiteX20" fmla="*/ 1141245 w 2292711"/>
                <a:gd name="connsiteY20" fmla="*/ 318452 h 801052"/>
                <a:gd name="connsiteX21" fmla="*/ 1124311 w 2292711"/>
                <a:gd name="connsiteY21" fmla="*/ 538586 h 801052"/>
                <a:gd name="connsiteX22" fmla="*/ 1115845 w 2292711"/>
                <a:gd name="connsiteY22" fmla="*/ 572452 h 801052"/>
                <a:gd name="connsiteX23" fmla="*/ 1132778 w 2292711"/>
                <a:gd name="connsiteY23" fmla="*/ 674052 h 801052"/>
                <a:gd name="connsiteX24" fmla="*/ 1166645 w 2292711"/>
                <a:gd name="connsiteY24" fmla="*/ 724852 h 801052"/>
                <a:gd name="connsiteX25" fmla="*/ 1208978 w 2292711"/>
                <a:gd name="connsiteY25" fmla="*/ 758719 h 801052"/>
                <a:gd name="connsiteX26" fmla="*/ 1268245 w 2292711"/>
                <a:gd name="connsiteY26" fmla="*/ 733319 h 801052"/>
                <a:gd name="connsiteX27" fmla="*/ 1276711 w 2292711"/>
                <a:gd name="connsiteY27" fmla="*/ 707919 h 801052"/>
                <a:gd name="connsiteX28" fmla="*/ 1505311 w 2292711"/>
                <a:gd name="connsiteY28" fmla="*/ 716386 h 801052"/>
                <a:gd name="connsiteX29" fmla="*/ 1547645 w 2292711"/>
                <a:gd name="connsiteY29" fmla="*/ 724852 h 801052"/>
                <a:gd name="connsiteX30" fmla="*/ 1573045 w 2292711"/>
                <a:gd name="connsiteY30" fmla="*/ 733319 h 801052"/>
                <a:gd name="connsiteX31" fmla="*/ 1801645 w 2292711"/>
                <a:gd name="connsiteY31" fmla="*/ 741786 h 801052"/>
                <a:gd name="connsiteX32" fmla="*/ 1827045 w 2292711"/>
                <a:gd name="connsiteY32" fmla="*/ 750252 h 801052"/>
                <a:gd name="connsiteX33" fmla="*/ 1860911 w 2292711"/>
                <a:gd name="connsiteY33" fmla="*/ 758719 h 801052"/>
                <a:gd name="connsiteX34" fmla="*/ 1877845 w 2292711"/>
                <a:gd name="connsiteY34" fmla="*/ 775652 h 801052"/>
                <a:gd name="connsiteX35" fmla="*/ 1928645 w 2292711"/>
                <a:gd name="connsiteY35" fmla="*/ 784119 h 801052"/>
                <a:gd name="connsiteX36" fmla="*/ 2106445 w 2292711"/>
                <a:gd name="connsiteY36" fmla="*/ 784119 h 801052"/>
                <a:gd name="connsiteX37" fmla="*/ 2131845 w 2292711"/>
                <a:gd name="connsiteY37" fmla="*/ 792586 h 801052"/>
                <a:gd name="connsiteX38" fmla="*/ 2174178 w 2292711"/>
                <a:gd name="connsiteY38" fmla="*/ 801052 h 801052"/>
                <a:gd name="connsiteX39" fmla="*/ 2292711 w 2292711"/>
                <a:gd name="connsiteY39" fmla="*/ 792586 h 801052"/>
                <a:gd name="connsiteX40" fmla="*/ 2292711 w 2292711"/>
                <a:gd name="connsiteY40" fmla="*/ 792586 h 801052"/>
                <a:gd name="connsiteX41" fmla="*/ 2292711 w 2292711"/>
                <a:gd name="connsiteY41" fmla="*/ 792586 h 801052"/>
                <a:gd name="connsiteX42" fmla="*/ 2292711 w 2292711"/>
                <a:gd name="connsiteY42" fmla="*/ 792586 h 801052"/>
                <a:gd name="connsiteX43" fmla="*/ 2284245 w 2292711"/>
                <a:gd name="connsiteY43" fmla="*/ 801052 h 80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92711" h="801052">
                  <a:moveTo>
                    <a:pt x="15178" y="538586"/>
                  </a:moveTo>
                  <a:cubicBezTo>
                    <a:pt x="76098" y="558891"/>
                    <a:pt x="0" y="534248"/>
                    <a:pt x="74445" y="555519"/>
                  </a:cubicBezTo>
                  <a:cubicBezTo>
                    <a:pt x="83026" y="557971"/>
                    <a:pt x="91378" y="561164"/>
                    <a:pt x="99845" y="563986"/>
                  </a:cubicBezTo>
                  <a:cubicBezTo>
                    <a:pt x="232489" y="561164"/>
                    <a:pt x="365316" y="563017"/>
                    <a:pt x="497778" y="555519"/>
                  </a:cubicBezTo>
                  <a:cubicBezTo>
                    <a:pt x="515599" y="554510"/>
                    <a:pt x="548578" y="538586"/>
                    <a:pt x="548578" y="538586"/>
                  </a:cubicBezTo>
                  <a:cubicBezTo>
                    <a:pt x="595876" y="491285"/>
                    <a:pt x="545856" y="533914"/>
                    <a:pt x="684045" y="513186"/>
                  </a:cubicBezTo>
                  <a:cubicBezTo>
                    <a:pt x="701697" y="510538"/>
                    <a:pt x="719993" y="506153"/>
                    <a:pt x="734845" y="496252"/>
                  </a:cubicBezTo>
                  <a:lnTo>
                    <a:pt x="785645" y="462386"/>
                  </a:lnTo>
                  <a:cubicBezTo>
                    <a:pt x="791289" y="453919"/>
                    <a:pt x="794920" y="443687"/>
                    <a:pt x="802578" y="436986"/>
                  </a:cubicBezTo>
                  <a:cubicBezTo>
                    <a:pt x="817894" y="423584"/>
                    <a:pt x="853378" y="403119"/>
                    <a:pt x="853378" y="403119"/>
                  </a:cubicBezTo>
                  <a:cubicBezTo>
                    <a:pt x="868281" y="358413"/>
                    <a:pt x="856895" y="385143"/>
                    <a:pt x="895711" y="326919"/>
                  </a:cubicBezTo>
                  <a:lnTo>
                    <a:pt x="912645" y="301519"/>
                  </a:lnTo>
                  <a:cubicBezTo>
                    <a:pt x="943517" y="208897"/>
                    <a:pt x="894282" y="349184"/>
                    <a:pt x="938045" y="250719"/>
                  </a:cubicBezTo>
                  <a:cubicBezTo>
                    <a:pt x="956402" y="209416"/>
                    <a:pt x="948811" y="200702"/>
                    <a:pt x="971911" y="166052"/>
                  </a:cubicBezTo>
                  <a:cubicBezTo>
                    <a:pt x="976339" y="159410"/>
                    <a:pt x="983200" y="154763"/>
                    <a:pt x="988845" y="149119"/>
                  </a:cubicBezTo>
                  <a:cubicBezTo>
                    <a:pt x="1009726" y="65588"/>
                    <a:pt x="981894" y="152237"/>
                    <a:pt x="1014245" y="98319"/>
                  </a:cubicBezTo>
                  <a:cubicBezTo>
                    <a:pt x="1018837" y="90666"/>
                    <a:pt x="1016400" y="79230"/>
                    <a:pt x="1022711" y="72919"/>
                  </a:cubicBezTo>
                  <a:cubicBezTo>
                    <a:pt x="1029022" y="66608"/>
                    <a:pt x="1039644" y="67274"/>
                    <a:pt x="1048111" y="64452"/>
                  </a:cubicBezTo>
                  <a:cubicBezTo>
                    <a:pt x="1069596" y="0"/>
                    <a:pt x="1047542" y="10151"/>
                    <a:pt x="1107378" y="22119"/>
                  </a:cubicBezTo>
                  <a:cubicBezTo>
                    <a:pt x="1113022" y="39052"/>
                    <a:pt x="1123568" y="55085"/>
                    <a:pt x="1124311" y="72919"/>
                  </a:cubicBezTo>
                  <a:cubicBezTo>
                    <a:pt x="1133377" y="290497"/>
                    <a:pt x="1119482" y="209643"/>
                    <a:pt x="1141245" y="318452"/>
                  </a:cubicBezTo>
                  <a:cubicBezTo>
                    <a:pt x="1136530" y="408032"/>
                    <a:pt x="1138588" y="460062"/>
                    <a:pt x="1124311" y="538586"/>
                  </a:cubicBezTo>
                  <a:cubicBezTo>
                    <a:pt x="1122230" y="550034"/>
                    <a:pt x="1118667" y="561163"/>
                    <a:pt x="1115845" y="572452"/>
                  </a:cubicBezTo>
                  <a:cubicBezTo>
                    <a:pt x="1117400" y="586446"/>
                    <a:pt x="1118987" y="649228"/>
                    <a:pt x="1132778" y="674052"/>
                  </a:cubicBezTo>
                  <a:cubicBezTo>
                    <a:pt x="1142662" y="691842"/>
                    <a:pt x="1155356" y="707919"/>
                    <a:pt x="1166645" y="724852"/>
                  </a:cubicBezTo>
                  <a:cubicBezTo>
                    <a:pt x="1188529" y="757678"/>
                    <a:pt x="1173924" y="747034"/>
                    <a:pt x="1208978" y="758719"/>
                  </a:cubicBezTo>
                  <a:cubicBezTo>
                    <a:pt x="1229313" y="753635"/>
                    <a:pt x="1253628" y="751590"/>
                    <a:pt x="1268245" y="733319"/>
                  </a:cubicBezTo>
                  <a:cubicBezTo>
                    <a:pt x="1273820" y="726350"/>
                    <a:pt x="1273889" y="716386"/>
                    <a:pt x="1276711" y="707919"/>
                  </a:cubicBezTo>
                  <a:cubicBezTo>
                    <a:pt x="1352911" y="710741"/>
                    <a:pt x="1429207" y="711630"/>
                    <a:pt x="1505311" y="716386"/>
                  </a:cubicBezTo>
                  <a:cubicBezTo>
                    <a:pt x="1519674" y="717284"/>
                    <a:pt x="1533684" y="721362"/>
                    <a:pt x="1547645" y="724852"/>
                  </a:cubicBezTo>
                  <a:cubicBezTo>
                    <a:pt x="1556303" y="727016"/>
                    <a:pt x="1564140" y="732725"/>
                    <a:pt x="1573045" y="733319"/>
                  </a:cubicBezTo>
                  <a:cubicBezTo>
                    <a:pt x="1649128" y="738391"/>
                    <a:pt x="1725445" y="738964"/>
                    <a:pt x="1801645" y="741786"/>
                  </a:cubicBezTo>
                  <a:cubicBezTo>
                    <a:pt x="1810112" y="744608"/>
                    <a:pt x="1818464" y="747800"/>
                    <a:pt x="1827045" y="750252"/>
                  </a:cubicBezTo>
                  <a:cubicBezTo>
                    <a:pt x="1838233" y="753449"/>
                    <a:pt x="1850503" y="753515"/>
                    <a:pt x="1860911" y="758719"/>
                  </a:cubicBezTo>
                  <a:cubicBezTo>
                    <a:pt x="1868051" y="762289"/>
                    <a:pt x="1870371" y="772849"/>
                    <a:pt x="1877845" y="775652"/>
                  </a:cubicBezTo>
                  <a:cubicBezTo>
                    <a:pt x="1893919" y="781680"/>
                    <a:pt x="1911712" y="781297"/>
                    <a:pt x="1928645" y="784119"/>
                  </a:cubicBezTo>
                  <a:cubicBezTo>
                    <a:pt x="2008667" y="768114"/>
                    <a:pt x="1977604" y="770556"/>
                    <a:pt x="2106445" y="784119"/>
                  </a:cubicBezTo>
                  <a:cubicBezTo>
                    <a:pt x="2115321" y="785053"/>
                    <a:pt x="2123187" y="790421"/>
                    <a:pt x="2131845" y="792586"/>
                  </a:cubicBezTo>
                  <a:cubicBezTo>
                    <a:pt x="2145806" y="796076"/>
                    <a:pt x="2160067" y="798230"/>
                    <a:pt x="2174178" y="801052"/>
                  </a:cubicBezTo>
                  <a:cubicBezTo>
                    <a:pt x="2275743" y="791820"/>
                    <a:pt x="2236139" y="792586"/>
                    <a:pt x="2292711" y="792586"/>
                  </a:cubicBezTo>
                  <a:lnTo>
                    <a:pt x="2292711" y="792586"/>
                  </a:lnTo>
                  <a:lnTo>
                    <a:pt x="2292711" y="792586"/>
                  </a:lnTo>
                  <a:lnTo>
                    <a:pt x="2292711" y="792586"/>
                  </a:lnTo>
                  <a:lnTo>
                    <a:pt x="2284245" y="801052"/>
                  </a:lnTo>
                </a:path>
              </a:pathLst>
            </a:custGeom>
            <a:noFill/>
            <a:ln w="44450" cap="flat" cmpd="sng" algn="ctr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65400" y="4114800"/>
              <a:ext cx="5627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8000"/>
                  </a:solidFill>
                </a:rPr>
                <a:t>q(x</a:t>
              </a:r>
              <a:r>
                <a:rPr lang="en-US" sz="1600" dirty="0" smtClean="0">
                  <a:solidFill>
                    <a:srgbClr val="FF8000"/>
                  </a:solidFill>
                </a:rPr>
                <a:t>)</a:t>
              </a:r>
              <a:endParaRPr lang="en-US" sz="1600" dirty="0">
                <a:solidFill>
                  <a:srgbClr val="FF8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86467" y="4258732"/>
              <a:ext cx="8262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8000"/>
                  </a:solidFill>
                  <a:latin typeface="Symbol" charset="2"/>
                  <a:cs typeface="Symbol" charset="2"/>
                </a:rPr>
                <a:t>x</a:t>
              </a:r>
              <a:r>
                <a:rPr lang="en-US" sz="1600" dirty="0" smtClean="0">
                  <a:solidFill>
                    <a:srgbClr val="FF8000"/>
                  </a:solidFill>
                  <a:latin typeface="+mj-lt"/>
                  <a:cs typeface="Symbol" charset="2"/>
                </a:rPr>
                <a:t>=0 </a:t>
              </a:r>
              <a:r>
                <a:rPr lang="en-US" sz="1600" dirty="0" err="1" smtClean="0">
                  <a:solidFill>
                    <a:srgbClr val="FF8000"/>
                  </a:solidFill>
                  <a:latin typeface="+mj-lt"/>
                  <a:cs typeface="Symbol" charset="2"/>
                  <a:sym typeface="Wingdings"/>
                </a:rPr>
                <a:t></a:t>
              </a:r>
              <a:endParaRPr lang="en-US" sz="1600" dirty="0">
                <a:solidFill>
                  <a:srgbClr val="FF8000"/>
                </a:solidFill>
                <a:latin typeface="+mj-lt"/>
                <a:cs typeface="Symbol" charset="2"/>
              </a:endParaRPr>
            </a:p>
          </p:txBody>
        </p:sp>
        <p:grpSp>
          <p:nvGrpSpPr>
            <p:cNvPr id="3" name="Group 40"/>
            <p:cNvGrpSpPr/>
            <p:nvPr/>
          </p:nvGrpSpPr>
          <p:grpSpPr>
            <a:xfrm>
              <a:off x="3835400" y="4301067"/>
              <a:ext cx="562774" cy="338554"/>
              <a:chOff x="3835400" y="4301067"/>
              <a:chExt cx="562774" cy="338554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3835400" y="4301067"/>
                <a:ext cx="56277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solidFill>
                      <a:srgbClr val="FF8000"/>
                    </a:solidFill>
                  </a:rPr>
                  <a:t>q(x</a:t>
                </a:r>
                <a:r>
                  <a:rPr lang="en-US" sz="1600" dirty="0" smtClean="0">
                    <a:solidFill>
                      <a:srgbClr val="FF8000"/>
                    </a:solidFill>
                  </a:rPr>
                  <a:t>)</a:t>
                </a:r>
                <a:endParaRPr lang="en-US" sz="1600" dirty="0">
                  <a:solidFill>
                    <a:srgbClr val="FF8000"/>
                  </a:solidFill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 bwMode="auto">
              <a:xfrm>
                <a:off x="3903134" y="4394201"/>
                <a:ext cx="169333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7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7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7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60" grpId="0" animBg="1"/>
      <p:bldP spid="475161" grpId="0" animBg="1"/>
      <p:bldP spid="475163" grpId="0" animBg="1"/>
      <p:bldP spid="475166" grpId="0" animBg="1"/>
      <p:bldP spid="475168" grpId="0" animBg="1"/>
      <p:bldP spid="30" grpId="0" animBg="1"/>
      <p:bldP spid="31" grpId="0" animBg="1"/>
      <p:bldP spid="3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7996D8-D29A-E94B-B21B-F62309496E99}" type="slidenum">
              <a:rPr lang="it-IT"/>
              <a:pPr>
                <a:defRPr/>
              </a:pPr>
              <a:t>58</a:t>
            </a:fld>
            <a:endParaRPr lang="it-IT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             STAR Upgrade Meeting UCLA 2012</a:t>
            </a:r>
            <a:endParaRPr lang="it-IT"/>
          </a:p>
        </p:txBody>
      </p:sp>
      <p:sp>
        <p:nvSpPr>
          <p:cNvPr id="566276" name="Text Box 4"/>
          <p:cNvSpPr txBox="1">
            <a:spLocks noChangeArrowheads="1"/>
          </p:cNvSpPr>
          <p:nvPr/>
        </p:nvSpPr>
        <p:spPr bwMode="auto">
          <a:xfrm>
            <a:off x="6192543" y="1831039"/>
            <a:ext cx="29660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HERMES / JLAB </a:t>
            </a:r>
          </a:p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kinematics: BH &gt;&gt; DVCS</a:t>
            </a:r>
          </a:p>
        </p:txBody>
      </p:sp>
      <p:sp>
        <p:nvSpPr>
          <p:cNvPr id="566277" name="Rectangle 5"/>
          <p:cNvSpPr>
            <a:spLocks noGrp="1" noChangeArrowheads="1"/>
          </p:cNvSpPr>
          <p:nvPr>
            <p:ph type="title"/>
          </p:nvPr>
        </p:nvSpPr>
        <p:spPr>
          <a:xfrm>
            <a:off x="192088" y="29632"/>
            <a:ext cx="8926512" cy="60926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Deeply Virtual Compton Scattering: DVCS</a:t>
            </a:r>
            <a:endParaRPr lang="en-US" dirty="0"/>
          </a:p>
        </p:txBody>
      </p:sp>
      <p:sp>
        <p:nvSpPr>
          <p:cNvPr id="566278" name="Text Box 6"/>
          <p:cNvSpPr txBox="1">
            <a:spLocks noChangeArrowheads="1"/>
          </p:cNvSpPr>
          <p:nvPr/>
        </p:nvSpPr>
        <p:spPr bwMode="auto">
          <a:xfrm>
            <a:off x="203200" y="1913589"/>
            <a:ext cx="55145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two experimentally undistinguishable processes: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92088" y="2293002"/>
            <a:ext cx="5339452" cy="2063194"/>
            <a:chOff x="192088" y="2293002"/>
            <a:chExt cx="5339452" cy="2063194"/>
          </a:xfrm>
        </p:grpSpPr>
        <p:sp>
          <p:nvSpPr>
            <p:cNvPr id="566282" name="Text Box 10"/>
            <p:cNvSpPr txBox="1">
              <a:spLocks noChangeArrowheads="1"/>
            </p:cNvSpPr>
            <p:nvPr/>
          </p:nvSpPr>
          <p:spPr bwMode="auto">
            <a:xfrm>
              <a:off x="1335088" y="3964639"/>
              <a:ext cx="8098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CC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DVCS</a:t>
              </a:r>
            </a:p>
          </p:txBody>
        </p:sp>
        <p:sp>
          <p:nvSpPr>
            <p:cNvPr id="566283" name="Text Box 11"/>
            <p:cNvSpPr txBox="1">
              <a:spLocks noChangeArrowheads="1"/>
            </p:cNvSpPr>
            <p:nvPr/>
          </p:nvSpPr>
          <p:spPr bwMode="auto">
            <a:xfrm>
              <a:off x="3105150" y="3986864"/>
              <a:ext cx="24263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Bethe-</a:t>
              </a:r>
              <a:r>
                <a:rPr lang="en-US" sz="1800" b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Heitler</a:t>
              </a: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(BH)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92088" y="2293002"/>
              <a:ext cx="5002212" cy="1712912"/>
              <a:chOff x="192088" y="2293002"/>
              <a:chExt cx="5002212" cy="1712912"/>
            </a:xfrm>
          </p:grpSpPr>
          <p:pic>
            <p:nvPicPr>
              <p:cNvPr id="105495" name="Picture 9" descr="dvcs_bh"/>
              <p:cNvPicPr>
                <a:picLocks noChangeAspect="1" noChangeArrowheads="1"/>
              </p:cNvPicPr>
              <p:nvPr/>
            </p:nvPicPr>
            <p:blipFill>
              <a:blip r:embed="rId4"/>
              <a:srcRect r="-9544"/>
              <a:stretch>
                <a:fillRect/>
              </a:stretch>
            </p:blipFill>
            <p:spPr bwMode="auto">
              <a:xfrm>
                <a:off x="192088" y="2293002"/>
                <a:ext cx="4954372" cy="1712912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6284" name="Text Box 12"/>
              <p:cNvSpPr txBox="1">
                <a:spLocks noChangeArrowheads="1"/>
              </p:cNvSpPr>
              <p:nvPr/>
            </p:nvSpPr>
            <p:spPr bwMode="auto">
              <a:xfrm>
                <a:off x="4591050" y="3563002"/>
                <a:ext cx="60325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charset="0"/>
                  </a:rPr>
                  <a:t>p</a:t>
                </a:r>
                <a:r>
                  <a:rPr 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charset="0"/>
                  </a:rPr>
                  <a:t> + </a:t>
                </a:r>
                <a:r>
                  <a:rPr 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2"/>
                  </a:rPr>
                  <a:t>D</a:t>
                </a:r>
              </a:p>
            </p:txBody>
          </p:sp>
        </p:grp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46050" y="4085290"/>
            <a:ext cx="8843963" cy="1484313"/>
            <a:chOff x="116" y="1764"/>
            <a:chExt cx="5571" cy="935"/>
          </a:xfrm>
        </p:grpSpPr>
        <p:sp>
          <p:nvSpPr>
            <p:cNvPr id="566286" name="AutoShape 14"/>
            <p:cNvSpPr>
              <a:spLocks noChangeArrowheads="1"/>
            </p:cNvSpPr>
            <p:nvPr/>
          </p:nvSpPr>
          <p:spPr bwMode="auto">
            <a:xfrm>
              <a:off x="116" y="1764"/>
              <a:ext cx="462" cy="574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glow rad="101600">
                <a:srgbClr val="FF66FF">
                  <a:alpha val="75000"/>
                </a:srgbClr>
              </a:glo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aphicFrame>
          <p:nvGraphicFramePr>
            <p:cNvPr id="105474" name="Object 2"/>
            <p:cNvGraphicFramePr>
              <a:graphicFrameLocks noChangeAspect="1"/>
            </p:cNvGraphicFramePr>
            <p:nvPr/>
          </p:nvGraphicFramePr>
          <p:xfrm>
            <a:off x="615" y="2055"/>
            <a:ext cx="3704" cy="3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453" name="Equation" r:id="rId5" imgW="5880100" imgH="546100" progId="Equation.DSMT4">
                    <p:embed/>
                  </p:oleObj>
                </mc:Choice>
                <mc:Fallback>
                  <p:oleObj name="Equation" r:id="rId5" imgW="5880100" imgH="546100" progId="Equation.DSMT4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" y="2055"/>
                          <a:ext cx="3704" cy="3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6288" name="Text Box 16"/>
            <p:cNvSpPr txBox="1">
              <a:spLocks noChangeArrowheads="1"/>
            </p:cNvSpPr>
            <p:nvPr/>
          </p:nvSpPr>
          <p:spPr bwMode="auto">
            <a:xfrm>
              <a:off x="244" y="2466"/>
              <a:ext cx="54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isolate </a:t>
              </a:r>
              <a:r>
                <a:rPr lang="en-US" sz="1800" b="1" dirty="0">
                  <a:solidFill>
                    <a:srgbClr val="FF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BH-DVCS interference</a:t>
              </a: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 term        non-zero </a:t>
              </a:r>
              <a:r>
                <a:rPr lang="en-US" sz="1800" b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azimuthal</a:t>
              </a:r>
              <a:r>
                <a:rPr lang="en-US" sz="18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</a:rPr>
                <a:t> asymmetries</a:t>
              </a:r>
            </a:p>
          </p:txBody>
        </p:sp>
        <p:sp>
          <p:nvSpPr>
            <p:cNvPr id="566289" name="Line 17"/>
            <p:cNvSpPr>
              <a:spLocks noChangeShapeType="1"/>
            </p:cNvSpPr>
            <p:nvPr/>
          </p:nvSpPr>
          <p:spPr bwMode="auto">
            <a:xfrm>
              <a:off x="2901" y="2600"/>
              <a:ext cx="340" cy="0"/>
            </a:xfrm>
            <a:prstGeom prst="line">
              <a:avLst/>
            </a:prstGeom>
            <a:noFill/>
            <a:ln w="76200" cmpd="tri">
              <a:solidFill>
                <a:srgbClr val="CC66FF"/>
              </a:solidFill>
              <a:round/>
              <a:headEnd/>
              <a:tailEnd type="triangle" w="med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6808788" y="2482850"/>
            <a:ext cx="2335115" cy="2653364"/>
            <a:chOff x="5946935" y="832359"/>
            <a:chExt cx="2333799" cy="2653518"/>
          </a:xfrm>
        </p:grpSpPr>
        <p:pic>
          <p:nvPicPr>
            <p:cNvPr id="26" name="Picture 25" descr="dvcs_xsection.eps"/>
            <p:cNvPicPr>
              <a:picLocks noChangeAspect="1"/>
            </p:cNvPicPr>
            <p:nvPr/>
          </p:nvPicPr>
          <p:blipFill>
            <a:blip r:embed="rId7"/>
            <a:srcRect l="5681" t="-1460" r="48286" b="51141"/>
            <a:stretch>
              <a:fillRect/>
            </a:stretch>
          </p:blipFill>
          <p:spPr bwMode="auto">
            <a:xfrm>
              <a:off x="5946935" y="1006309"/>
              <a:ext cx="2333799" cy="2479568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05475" name="Object 3"/>
            <p:cNvGraphicFramePr>
              <a:graphicFrameLocks noChangeAspect="1"/>
            </p:cNvGraphicFramePr>
            <p:nvPr/>
          </p:nvGraphicFramePr>
          <p:xfrm>
            <a:off x="6375318" y="832359"/>
            <a:ext cx="1624684" cy="209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454" name="Equation" r:id="rId8" imgW="2565400" imgH="330200" progId="Equation.DSMT4">
                    <p:embed/>
                  </p:oleObj>
                </mc:Choice>
                <mc:Fallback>
                  <p:oleObj name="Equation" r:id="rId8" imgW="2565400" imgH="330200" progId="Equation.DSMT4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5318" y="832359"/>
                          <a:ext cx="1624684" cy="2095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" name="Object 6"/>
          <p:cNvGraphicFramePr>
            <a:graphicFrameLocks noChangeAspect="1"/>
          </p:cNvGraphicFramePr>
          <p:nvPr/>
        </p:nvGraphicFramePr>
        <p:xfrm>
          <a:off x="4215373" y="1155794"/>
          <a:ext cx="2030038" cy="607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5" name="Equation" r:id="rId10" imgW="850900" imgH="254000" progId="Equation.DSMT4">
                  <p:embed/>
                </p:oleObj>
              </mc:Choice>
              <mc:Fallback>
                <p:oleObj name="Equation" r:id="rId10" imgW="850900" imgH="2540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5373" y="1155794"/>
                        <a:ext cx="2030038" cy="6078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896470" y="707091"/>
            <a:ext cx="73958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omic Sans MS"/>
                <a:cs typeface="Comic Sans MS"/>
              </a:rPr>
              <a:t>most clean channel for interpretation in terms of </a:t>
            </a:r>
            <a:r>
              <a:rPr lang="en-US" b="1" dirty="0" err="1">
                <a:latin typeface="Comic Sans MS"/>
                <a:cs typeface="Comic Sans MS"/>
              </a:rPr>
              <a:t>GPDs</a:t>
            </a:r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34" name="AutoShape 14"/>
          <p:cNvSpPr>
            <a:spLocks noChangeArrowheads="1"/>
          </p:cNvSpPr>
          <p:nvPr/>
        </p:nvSpPr>
        <p:spPr bwMode="auto">
          <a:xfrm>
            <a:off x="3331510" y="1126096"/>
            <a:ext cx="733425" cy="487551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CC66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35" name="Picture 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3059" y="5737412"/>
            <a:ext cx="742950" cy="536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6" name="Picture 3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329298" y="5737412"/>
            <a:ext cx="642937" cy="6365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2046942" y="5827059"/>
            <a:ext cx="475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can measure DVCS – cross section and </a:t>
            </a:r>
            <a:r>
              <a:rPr lang="en-US" b="1" dirty="0" smtClean="0">
                <a:solidFill>
                  <a:srgbClr val="CC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I</a:t>
            </a:r>
            <a:endParaRPr lang="en-US" b="1" dirty="0">
              <a:solidFill>
                <a:srgbClr val="CC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5BBF82-B6E2-9F42-9D11-9DBC2F85A174}" type="slidenum">
              <a:rPr lang="it-IT"/>
              <a:pPr>
                <a:defRPr/>
              </a:pPr>
              <a:t>59</a:t>
            </a:fld>
            <a:endParaRPr lang="it-IT"/>
          </a:p>
        </p:txBody>
      </p:sp>
      <p:sp>
        <p:nvSpPr>
          <p:cNvPr id="5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             STAR Upgrade Meeting UCLA 2012</a:t>
            </a:r>
            <a:endParaRPr lang="it-IT"/>
          </a:p>
        </p:txBody>
      </p:sp>
      <p:sp>
        <p:nvSpPr>
          <p:cNvPr id="567298" name="Text Box 2"/>
          <p:cNvSpPr txBox="1">
            <a:spLocks noChangeArrowheads="1"/>
          </p:cNvSpPr>
          <p:nvPr/>
        </p:nvSpPr>
        <p:spPr bwMode="auto">
          <a:xfrm>
            <a:off x="1001713" y="5502275"/>
            <a:ext cx="48804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rgbClr val="FFFFFF"/>
                </a:solidFill>
                <a:latin typeface="Symbol" pitchFamily="-65" charset="2"/>
              </a:rPr>
              <a:t>Ds</a:t>
            </a:r>
            <a:r>
              <a:rPr lang="en-US" sz="2400" b="1" baseline="-25000" dirty="0" err="1">
                <a:solidFill>
                  <a:srgbClr val="FFFFFF"/>
                </a:solidFill>
                <a:latin typeface="Tahoma" pitchFamily="-65" charset="0"/>
              </a:rPr>
              <a:t>UT</a:t>
            </a:r>
            <a:r>
              <a:rPr lang="en-US" sz="2400" b="1" dirty="0">
                <a:solidFill>
                  <a:srgbClr val="FFFFFF"/>
                </a:solidFill>
                <a:latin typeface="Tahoma" pitchFamily="-65" charset="0"/>
              </a:rPr>
              <a:t> ~ </a:t>
            </a:r>
            <a:r>
              <a:rPr lang="en-US" sz="2400" b="1" dirty="0" err="1">
                <a:solidFill>
                  <a:srgbClr val="FFFF00"/>
                </a:solidFill>
                <a:latin typeface="Tahoma" pitchFamily="-65" charset="0"/>
              </a:rPr>
              <a:t>sin</a:t>
            </a:r>
            <a:r>
              <a:rPr lang="en-US" sz="2400" b="1" dirty="0" err="1">
                <a:solidFill>
                  <a:srgbClr val="FFFF00"/>
                </a:solidFill>
                <a:latin typeface="Symbol" pitchFamily="-65" charset="2"/>
              </a:rPr>
              <a:t>f</a:t>
            </a:r>
            <a:r>
              <a:rPr lang="en-US" sz="2400" b="1" dirty="0" err="1">
                <a:latin typeface="Tahoma" pitchFamily="-65" charset="0"/>
              </a:rPr>
              <a:t>∙</a:t>
            </a:r>
            <a:r>
              <a:rPr lang="en-US" sz="2400" b="1" dirty="0" err="1">
                <a:solidFill>
                  <a:schemeClr val="tx1"/>
                </a:solidFill>
                <a:latin typeface="Tahoma" pitchFamily="-65" charset="0"/>
              </a:rPr>
              <a:t>Im{k(</a:t>
            </a:r>
            <a:r>
              <a:rPr lang="en-US" sz="2400" b="1" dirty="0" err="1">
                <a:solidFill>
                  <a:srgbClr val="CC66FF"/>
                </a:solidFill>
                <a:latin typeface="Tahoma" pitchFamily="-65" charset="0"/>
              </a:rPr>
              <a:t>H</a:t>
            </a:r>
            <a:r>
              <a:rPr lang="en-US" sz="2400" b="1" dirty="0">
                <a:solidFill>
                  <a:schemeClr val="hlink"/>
                </a:solidFill>
                <a:latin typeface="Times New Roman" pitchFamily="-65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ahoma" pitchFamily="-65" charset="0"/>
              </a:rPr>
              <a:t>- </a:t>
            </a:r>
            <a:r>
              <a:rPr lang="en-US" sz="2400" b="1" dirty="0">
                <a:solidFill>
                  <a:srgbClr val="CC66FF"/>
                </a:solidFill>
                <a:latin typeface="Tahoma" pitchFamily="-65" charset="0"/>
              </a:rPr>
              <a:t>E</a:t>
            </a:r>
            <a:r>
              <a:rPr lang="en-US" sz="2400" b="1" dirty="0">
                <a:latin typeface="Tahoma" pitchFamily="-65" charset="0"/>
              </a:rPr>
              <a:t>) + … </a:t>
            </a:r>
            <a:r>
              <a:rPr lang="en-US" sz="2400" b="1" dirty="0">
                <a:solidFill>
                  <a:schemeClr val="tx1"/>
                </a:solidFill>
                <a:latin typeface="Tahoma" pitchFamily="-65" charset="0"/>
              </a:rPr>
              <a:t>}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42988" y="2216152"/>
            <a:ext cx="4737100" cy="690563"/>
            <a:chOff x="153" y="1496"/>
            <a:chExt cx="2984" cy="435"/>
          </a:xfrm>
        </p:grpSpPr>
        <p:sp>
          <p:nvSpPr>
            <p:cNvPr id="66613" name="Text Box 4"/>
            <p:cNvSpPr txBox="1">
              <a:spLocks noChangeArrowheads="1"/>
            </p:cNvSpPr>
            <p:nvPr/>
          </p:nvSpPr>
          <p:spPr bwMode="auto">
            <a:xfrm>
              <a:off x="153" y="1601"/>
              <a:ext cx="29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 err="1">
                  <a:solidFill>
                    <a:srgbClr val="FFFFFF"/>
                  </a:solidFill>
                  <a:latin typeface="Symbol" pitchFamily="-65" charset="2"/>
                </a:rPr>
                <a:t>Ds</a:t>
              </a:r>
              <a:r>
                <a:rPr lang="en-US" sz="2400" b="1" baseline="-25000" dirty="0" err="1">
                  <a:solidFill>
                    <a:srgbClr val="FFFFFF"/>
                  </a:solidFill>
                  <a:latin typeface="Tahoma" pitchFamily="-65" charset="0"/>
                </a:rPr>
                <a:t>C</a:t>
              </a:r>
              <a:r>
                <a:rPr lang="en-US" sz="2400" b="1" dirty="0">
                  <a:solidFill>
                    <a:srgbClr val="FFFFFF"/>
                  </a:solidFill>
                  <a:latin typeface="Tahoma" pitchFamily="-65" charset="0"/>
                </a:rPr>
                <a:t> ~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ahoma" pitchFamily="-65" charset="0"/>
                </a:rPr>
                <a:t>cos</a:t>
              </a:r>
              <a:r>
                <a:rPr lang="en-US" sz="2400" b="1" dirty="0" err="1">
                  <a:solidFill>
                    <a:srgbClr val="FFFF00"/>
                  </a:solidFill>
                  <a:latin typeface="Symbol" pitchFamily="-65" charset="2"/>
                </a:rPr>
                <a:t>f</a:t>
              </a:r>
              <a:r>
                <a:rPr lang="en-US" sz="2400" b="1" dirty="0">
                  <a:solidFill>
                    <a:srgbClr val="FF3300"/>
                  </a:solidFill>
                  <a:latin typeface="Symbol" pitchFamily="-65" charset="2"/>
                </a:rPr>
                <a:t> </a:t>
              </a:r>
              <a:r>
                <a:rPr lang="en-US" sz="2400" b="1" dirty="0">
                  <a:latin typeface="Tahoma" pitchFamily="-65" charset="0"/>
                </a:rPr>
                <a:t>∙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Re{ </a:t>
              </a:r>
              <a:r>
                <a:rPr lang="en-US" sz="2400" b="1" dirty="0">
                  <a:solidFill>
                    <a:srgbClr val="CC66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chemeClr val="hlink"/>
                  </a:solidFill>
                  <a:latin typeface="Times New Roman" pitchFamily="-65" charset="0"/>
                </a:rPr>
                <a:t>  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+ </a:t>
              </a:r>
              <a:r>
                <a:rPr lang="en-US" sz="2400" b="1" dirty="0" err="1">
                  <a:solidFill>
                    <a:schemeClr val="tx1"/>
                  </a:solidFill>
                  <a:latin typeface="Symbol" pitchFamily="-65" charset="2"/>
                </a:rPr>
                <a:t>x</a:t>
              </a:r>
              <a:r>
                <a:rPr lang="en-US" sz="2400" b="1" dirty="0" err="1">
                  <a:solidFill>
                    <a:srgbClr val="CC66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 +… }</a:t>
              </a:r>
            </a:p>
          </p:txBody>
        </p:sp>
        <p:sp>
          <p:nvSpPr>
            <p:cNvPr id="66614" name="Rectangle 5"/>
            <p:cNvSpPr>
              <a:spLocks noChangeArrowheads="1"/>
            </p:cNvSpPr>
            <p:nvPr/>
          </p:nvSpPr>
          <p:spPr bwMode="auto">
            <a:xfrm>
              <a:off x="2266" y="1496"/>
              <a:ext cx="239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2800" dirty="0">
                  <a:solidFill>
                    <a:srgbClr val="CC66FF"/>
                  </a:solidFill>
                  <a:latin typeface="Times New Roman" pitchFamily="-65" charset="0"/>
                </a:rPr>
                <a:t>~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028700" y="3770310"/>
            <a:ext cx="4700588" cy="676274"/>
            <a:chOff x="178" y="2475"/>
            <a:chExt cx="2961" cy="426"/>
          </a:xfrm>
        </p:grpSpPr>
        <p:sp>
          <p:nvSpPr>
            <p:cNvPr id="66611" name="Text Box 7"/>
            <p:cNvSpPr txBox="1">
              <a:spLocks noChangeArrowheads="1"/>
            </p:cNvSpPr>
            <p:nvPr/>
          </p:nvSpPr>
          <p:spPr bwMode="auto">
            <a:xfrm>
              <a:off x="178" y="2571"/>
              <a:ext cx="296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 err="1">
                  <a:latin typeface="Symbol" pitchFamily="-65" charset="2"/>
                </a:rPr>
                <a:t>Ds</a:t>
              </a:r>
              <a:r>
                <a:rPr lang="en-US" sz="2400" b="1" baseline="-25000" dirty="0" err="1">
                  <a:latin typeface="Tahoma" pitchFamily="-65" charset="0"/>
                </a:rPr>
                <a:t>LU</a:t>
              </a:r>
              <a:r>
                <a:rPr lang="en-US" sz="2400" b="1" dirty="0">
                  <a:latin typeface="Tahoma" pitchFamily="-65" charset="0"/>
                </a:rPr>
                <a:t> ~ </a:t>
              </a:r>
              <a:r>
                <a:rPr lang="en-US" sz="2400" b="1" dirty="0" err="1">
                  <a:solidFill>
                    <a:srgbClr val="FFFF00"/>
                  </a:solidFill>
                  <a:latin typeface="Tahoma" pitchFamily="-65" charset="0"/>
                </a:rPr>
                <a:t>sin</a:t>
              </a:r>
              <a:r>
                <a:rPr lang="en-US" sz="2400" b="1" dirty="0" err="1">
                  <a:solidFill>
                    <a:srgbClr val="FFFF00"/>
                  </a:solidFill>
                  <a:latin typeface="Symbol" pitchFamily="-65" charset="2"/>
                </a:rPr>
                <a:t>f</a:t>
              </a:r>
              <a:r>
                <a:rPr lang="en-US" sz="2400" b="1" dirty="0" err="1">
                  <a:latin typeface="Tahoma" pitchFamily="-65" charset="0"/>
                </a:rPr>
                <a:t>∙</a:t>
              </a:r>
              <a:r>
                <a:rPr lang="en-US" sz="2400" b="1" dirty="0" err="1">
                  <a:solidFill>
                    <a:schemeClr val="tx1"/>
                  </a:solidFill>
                  <a:latin typeface="Tahoma" pitchFamily="-65" charset="0"/>
                </a:rPr>
                <a:t>Im{</a:t>
              </a:r>
              <a:r>
                <a:rPr lang="en-US" sz="2400" b="1" dirty="0" err="1">
                  <a:solidFill>
                    <a:srgbClr val="CC66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chemeClr val="hlink"/>
                  </a:solidFill>
                  <a:latin typeface="Times New Roman" pitchFamily="-65" charset="0"/>
                </a:rPr>
                <a:t> 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+ </a:t>
              </a:r>
              <a:r>
                <a:rPr lang="en-US" sz="2400" b="1" dirty="0" err="1">
                  <a:solidFill>
                    <a:schemeClr val="tx1"/>
                  </a:solidFill>
                  <a:latin typeface="Symbol" pitchFamily="-65" charset="2"/>
                </a:rPr>
                <a:t>x</a:t>
              </a:r>
              <a:r>
                <a:rPr lang="en-US" sz="2400" b="1" dirty="0" err="1">
                  <a:solidFill>
                    <a:srgbClr val="CC66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rgbClr val="FF3300"/>
                  </a:solidFill>
                  <a:latin typeface="Tahoma" pitchFamily="-65" charset="0"/>
                </a:rPr>
                <a:t> 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+ </a:t>
              </a:r>
              <a:r>
                <a:rPr lang="en-US" sz="2400" b="1" dirty="0" err="1">
                  <a:solidFill>
                    <a:schemeClr val="tx1"/>
                  </a:solidFill>
                  <a:latin typeface="Tahoma" pitchFamily="-65" charset="0"/>
                </a:rPr>
                <a:t>k</a:t>
              </a:r>
              <a:r>
                <a:rPr lang="en-US" sz="2400" b="1" dirty="0" err="1">
                  <a:solidFill>
                    <a:srgbClr val="CC66FF"/>
                  </a:solidFill>
                  <a:latin typeface="Tahoma" pitchFamily="-65" charset="0"/>
                </a:rPr>
                <a:t>E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}</a:t>
              </a:r>
            </a:p>
          </p:txBody>
        </p:sp>
        <p:sp>
          <p:nvSpPr>
            <p:cNvPr id="66612" name="Rectangle 8"/>
            <p:cNvSpPr>
              <a:spLocks noChangeArrowheads="1"/>
            </p:cNvSpPr>
            <p:nvPr/>
          </p:nvSpPr>
          <p:spPr bwMode="auto">
            <a:xfrm>
              <a:off x="2298" y="2475"/>
              <a:ext cx="12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solidFill>
                    <a:srgbClr val="CC66FF"/>
                  </a:solidFill>
                  <a:latin typeface="Times New Roman" pitchFamily="-65" charset="0"/>
                </a:rPr>
                <a:t>~</a:t>
              </a:r>
              <a:endParaRPr lang="en-US" sz="2400" dirty="0">
                <a:solidFill>
                  <a:srgbClr val="CC66FF"/>
                </a:solidFill>
                <a:latin typeface="Tahoma" pitchFamily="-65" charset="0"/>
              </a:endParaRPr>
            </a:p>
          </p:txBody>
        </p:sp>
      </p:grpSp>
      <p:sp>
        <p:nvSpPr>
          <p:cNvPr id="567305" name="Line 9"/>
          <p:cNvSpPr>
            <a:spLocks noChangeShapeType="1"/>
          </p:cNvSpPr>
          <p:nvPr/>
        </p:nvSpPr>
        <p:spPr bwMode="auto">
          <a:xfrm>
            <a:off x="838200" y="647700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06" name="Line 10"/>
          <p:cNvSpPr>
            <a:spLocks noChangeShapeType="1"/>
          </p:cNvSpPr>
          <p:nvPr/>
        </p:nvSpPr>
        <p:spPr bwMode="auto">
          <a:xfrm>
            <a:off x="838200" y="6477000"/>
            <a:ext cx="7162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07" name="Line 11"/>
          <p:cNvSpPr>
            <a:spLocks noChangeShapeType="1"/>
          </p:cNvSpPr>
          <p:nvPr/>
        </p:nvSpPr>
        <p:spPr bwMode="auto">
          <a:xfrm>
            <a:off x="827088" y="5589588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0" y="4076700"/>
            <a:ext cx="18415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2400" b="0">
              <a:solidFill>
                <a:schemeClr val="accent2"/>
              </a:solidFill>
              <a:latin typeface="Tahoma" pitchFamily="-65" charset="0"/>
            </a:endParaRPr>
          </a:p>
        </p:txBody>
      </p:sp>
      <p:sp>
        <p:nvSpPr>
          <p:cNvPr id="567309" name="Line 13"/>
          <p:cNvSpPr>
            <a:spLocks noChangeShapeType="1"/>
          </p:cNvSpPr>
          <p:nvPr/>
        </p:nvSpPr>
        <p:spPr bwMode="auto">
          <a:xfrm>
            <a:off x="179388" y="3933825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10" name="Rectangle 14"/>
          <p:cNvSpPr>
            <a:spLocks noChangeArrowheads="1"/>
          </p:cNvSpPr>
          <p:nvPr/>
        </p:nvSpPr>
        <p:spPr bwMode="auto">
          <a:xfrm>
            <a:off x="4211638" y="4638675"/>
            <a:ext cx="7699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4335463" y="5257800"/>
            <a:ext cx="18415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2400" b="0">
              <a:solidFill>
                <a:srgbClr val="FF3300"/>
              </a:solidFill>
              <a:latin typeface="Tahoma" pitchFamily="-65" charset="0"/>
            </a:endParaRP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047750" y="4532310"/>
            <a:ext cx="4633913" cy="698499"/>
            <a:chOff x="113" y="3000"/>
            <a:chExt cx="2919" cy="440"/>
          </a:xfrm>
        </p:grpSpPr>
        <p:sp>
          <p:nvSpPr>
            <p:cNvPr id="66609" name="Text Box 17"/>
            <p:cNvSpPr txBox="1">
              <a:spLocks noChangeArrowheads="1"/>
            </p:cNvSpPr>
            <p:nvPr/>
          </p:nvSpPr>
          <p:spPr bwMode="auto">
            <a:xfrm>
              <a:off x="113" y="3110"/>
              <a:ext cx="291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 err="1">
                  <a:latin typeface="Symbol" pitchFamily="-65" charset="2"/>
                </a:rPr>
                <a:t>Ds</a:t>
              </a:r>
              <a:r>
                <a:rPr lang="en-US" sz="2400" b="1" baseline="-25000" dirty="0" err="1">
                  <a:latin typeface="Tahoma" pitchFamily="-65" charset="0"/>
                </a:rPr>
                <a:t>UL</a:t>
              </a:r>
              <a:r>
                <a:rPr lang="en-US" sz="2400" b="1" dirty="0">
                  <a:latin typeface="Tahoma" pitchFamily="-65" charset="0"/>
                </a:rPr>
                <a:t> ~ </a:t>
              </a:r>
              <a:r>
                <a:rPr lang="en-US" sz="2400" b="1" dirty="0" err="1">
                  <a:solidFill>
                    <a:srgbClr val="FFFF00"/>
                  </a:solidFill>
                  <a:latin typeface="Tahoma" pitchFamily="-65" charset="0"/>
                </a:rPr>
                <a:t>sin</a:t>
              </a:r>
              <a:r>
                <a:rPr lang="en-US" sz="2400" b="1" dirty="0" err="1">
                  <a:solidFill>
                    <a:srgbClr val="FFFF00"/>
                  </a:solidFill>
                  <a:latin typeface="Symbol" pitchFamily="-65" charset="2"/>
                </a:rPr>
                <a:t>f</a:t>
              </a:r>
              <a:r>
                <a:rPr lang="en-US" sz="2400" b="1" dirty="0" err="1">
                  <a:latin typeface="Tahoma" pitchFamily="-65" charset="0"/>
                </a:rPr>
                <a:t>∙</a:t>
              </a:r>
              <a:r>
                <a:rPr lang="en-US" sz="2400" b="1" dirty="0" err="1">
                  <a:solidFill>
                    <a:schemeClr val="tx1"/>
                  </a:solidFill>
                  <a:latin typeface="Tahoma" pitchFamily="-65" charset="0"/>
                </a:rPr>
                <a:t>Im{</a:t>
              </a:r>
              <a:r>
                <a:rPr lang="en-US" sz="2400" b="1" dirty="0" err="1">
                  <a:solidFill>
                    <a:srgbClr val="CC66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rgbClr val="CC66FF"/>
                  </a:solidFill>
                  <a:latin typeface="Times New Roman" pitchFamily="-65" charset="0"/>
                </a:rPr>
                <a:t> 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+ </a:t>
              </a:r>
              <a:r>
                <a:rPr lang="en-US" sz="2400" b="1" dirty="0" err="1">
                  <a:solidFill>
                    <a:schemeClr val="tx1"/>
                  </a:solidFill>
                  <a:latin typeface="Symbol" pitchFamily="-65" charset="2"/>
                </a:rPr>
                <a:t>x</a:t>
              </a:r>
              <a:r>
                <a:rPr lang="en-US" sz="2400" b="1" dirty="0" err="1">
                  <a:solidFill>
                    <a:srgbClr val="CC66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rgbClr val="FF3300"/>
                  </a:solidFill>
                  <a:latin typeface="Tahoma" pitchFamily="-65" charset="0"/>
                </a:rPr>
                <a:t> 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+ …}</a:t>
              </a:r>
            </a:p>
          </p:txBody>
        </p:sp>
        <p:sp>
          <p:nvSpPr>
            <p:cNvPr id="66610" name="Rectangle 18"/>
            <p:cNvSpPr>
              <a:spLocks noChangeArrowheads="1"/>
            </p:cNvSpPr>
            <p:nvPr/>
          </p:nvSpPr>
          <p:spPr bwMode="auto">
            <a:xfrm>
              <a:off x="1727" y="3000"/>
              <a:ext cx="12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solidFill>
                    <a:srgbClr val="CC66FF"/>
                  </a:solidFill>
                  <a:latin typeface="Times New Roman" pitchFamily="-65" charset="0"/>
                </a:rPr>
                <a:t>~</a:t>
              </a:r>
              <a:endParaRPr lang="en-US" sz="2400" dirty="0">
                <a:solidFill>
                  <a:srgbClr val="CC66FF"/>
                </a:solidFill>
                <a:latin typeface="Tahoma" pitchFamily="-65" charset="0"/>
              </a:endParaRPr>
            </a:p>
          </p:txBody>
        </p:sp>
      </p:grpSp>
      <p:sp>
        <p:nvSpPr>
          <p:cNvPr id="567317" name="Text Box 21"/>
          <p:cNvSpPr txBox="1">
            <a:spLocks noChangeArrowheads="1"/>
          </p:cNvSpPr>
          <p:nvPr/>
        </p:nvSpPr>
        <p:spPr bwMode="auto">
          <a:xfrm>
            <a:off x="281451" y="3218929"/>
            <a:ext cx="3263947" cy="36933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CC66FF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  <a:latin typeface="Comic Sans MS"/>
                <a:cs typeface="Comic Sans MS"/>
                <a:sym typeface="Wingdings" charset="2"/>
              </a:rPr>
              <a:t>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  <a:sym typeface="Wingdings" charset="2"/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  <a:sym typeface="Wingdings" charset="2"/>
              </a:rPr>
              <a:t>polarization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  <a:sym typeface="Wingdings" charset="2"/>
              </a:rPr>
              <a:t>observables:</a:t>
            </a:r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  <a:sym typeface="Wingdings" charset="2"/>
              </a:rPr>
              <a:t> </a:t>
            </a:r>
            <a:endParaRPr lang="en-US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6897687" y="4074319"/>
            <a:ext cx="2206625" cy="1265237"/>
            <a:chOff x="3956" y="2611"/>
            <a:chExt cx="1390" cy="797"/>
          </a:xfrm>
        </p:grpSpPr>
        <p:sp>
          <p:nvSpPr>
            <p:cNvPr id="66601" name="Text Box 23"/>
            <p:cNvSpPr txBox="1">
              <a:spLocks noChangeArrowheads="1"/>
            </p:cNvSpPr>
            <p:nvPr/>
          </p:nvSpPr>
          <p:spPr bwMode="auto">
            <a:xfrm>
              <a:off x="4105" y="2611"/>
              <a:ext cx="68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b="1" dirty="0" err="1">
                  <a:solidFill>
                    <a:srgbClr val="CC66FF"/>
                  </a:solidFill>
                  <a:latin typeface="Symbol" pitchFamily="-65" charset="2"/>
                </a:rPr>
                <a:t>Ds</a:t>
              </a:r>
              <a:r>
                <a:rPr lang="en-US" sz="3200" b="1" baseline="-25000" dirty="0" err="1">
                  <a:solidFill>
                    <a:srgbClr val="CC66FF"/>
                  </a:solidFill>
                  <a:latin typeface="Tahoma" pitchFamily="-65" charset="0"/>
                </a:rPr>
                <a:t>UT</a:t>
              </a:r>
              <a:endParaRPr lang="en-US" sz="3200" b="1" baseline="-25000" dirty="0">
                <a:solidFill>
                  <a:srgbClr val="CC66FF"/>
                </a:solidFill>
                <a:latin typeface="Tahoma" pitchFamily="-65" charset="0"/>
              </a:endParaRPr>
            </a:p>
          </p:txBody>
        </p:sp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3956" y="3022"/>
              <a:ext cx="1390" cy="386"/>
              <a:chOff x="3956" y="3022"/>
              <a:chExt cx="1390" cy="386"/>
            </a:xfrm>
          </p:grpSpPr>
          <p:sp>
            <p:nvSpPr>
              <p:cNvPr id="66603" name="Text Box 25"/>
              <p:cNvSpPr txBox="1">
                <a:spLocks noChangeArrowheads="1"/>
              </p:cNvSpPr>
              <p:nvPr/>
            </p:nvSpPr>
            <p:spPr bwMode="auto">
              <a:xfrm>
                <a:off x="3956" y="3120"/>
                <a:ext cx="139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0" dirty="0">
                    <a:solidFill>
                      <a:srgbClr val="CC66FF"/>
                    </a:solidFill>
                    <a:latin typeface="Tahoma" pitchFamily="-65" charset="0"/>
                  </a:rPr>
                  <a:t>beam    target </a:t>
                </a:r>
              </a:p>
            </p:txBody>
          </p:sp>
          <p:grpSp>
            <p:nvGrpSpPr>
              <p:cNvPr id="8" name="Group 26"/>
              <p:cNvGrpSpPr>
                <a:grpSpLocks/>
              </p:cNvGrpSpPr>
              <p:nvPr/>
            </p:nvGrpSpPr>
            <p:grpSpPr bwMode="auto">
              <a:xfrm>
                <a:off x="4286" y="3022"/>
                <a:ext cx="499" cy="136"/>
                <a:chOff x="4286" y="3022"/>
                <a:chExt cx="499" cy="136"/>
              </a:xfrm>
            </p:grpSpPr>
            <p:sp>
              <p:nvSpPr>
                <p:cNvPr id="567323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4286" y="3022"/>
                  <a:ext cx="182" cy="136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567324" name="Line 28"/>
                <p:cNvSpPr>
                  <a:spLocks noChangeShapeType="1"/>
                </p:cNvSpPr>
                <p:nvPr/>
              </p:nvSpPr>
              <p:spPr bwMode="auto">
                <a:xfrm>
                  <a:off x="4649" y="3022"/>
                  <a:ext cx="136" cy="136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</p:grpSp>
        </p:grpSp>
      </p:grpSp>
      <p:sp>
        <p:nvSpPr>
          <p:cNvPr id="567325" name="AutoShape 29"/>
          <p:cNvSpPr>
            <a:spLocks noChangeArrowheads="1"/>
          </p:cNvSpPr>
          <p:nvPr/>
        </p:nvSpPr>
        <p:spPr bwMode="auto">
          <a:xfrm>
            <a:off x="6372225" y="4062413"/>
            <a:ext cx="576263" cy="3079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CC66FF">
                  <a:alpha val="50999"/>
                </a:srgbClr>
              </a:gs>
              <a:gs pos="100000">
                <a:schemeClr val="tx1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26" name="AutoShape 30"/>
          <p:cNvSpPr>
            <a:spLocks noChangeArrowheads="1"/>
          </p:cNvSpPr>
          <p:nvPr/>
        </p:nvSpPr>
        <p:spPr bwMode="auto">
          <a:xfrm>
            <a:off x="6372225" y="4926013"/>
            <a:ext cx="576263" cy="3079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CC66FF">
                  <a:alpha val="50999"/>
                </a:srgbClr>
              </a:gs>
              <a:gs pos="100000">
                <a:schemeClr val="tx1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27" name="AutoShape 31"/>
          <p:cNvSpPr>
            <a:spLocks noChangeArrowheads="1"/>
          </p:cNvSpPr>
          <p:nvPr/>
        </p:nvSpPr>
        <p:spPr bwMode="auto">
          <a:xfrm>
            <a:off x="6372225" y="5718175"/>
            <a:ext cx="576263" cy="3079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CC66FF">
                  <a:alpha val="50999"/>
                </a:srgbClr>
              </a:gs>
              <a:gs pos="100000">
                <a:schemeClr val="tx1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28" name="Line 32"/>
          <p:cNvSpPr>
            <a:spLocks noChangeShapeType="1"/>
          </p:cNvSpPr>
          <p:nvPr/>
        </p:nvSpPr>
        <p:spPr bwMode="auto">
          <a:xfrm flipV="1">
            <a:off x="4106068" y="4854575"/>
            <a:ext cx="576263" cy="3603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29" name="Line 33"/>
          <p:cNvSpPr>
            <a:spLocks noChangeShapeType="1"/>
          </p:cNvSpPr>
          <p:nvPr/>
        </p:nvSpPr>
        <p:spPr bwMode="auto">
          <a:xfrm flipV="1">
            <a:off x="3924300" y="3990975"/>
            <a:ext cx="719138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30" name="Line 34"/>
          <p:cNvSpPr>
            <a:spLocks noChangeShapeType="1"/>
          </p:cNvSpPr>
          <p:nvPr/>
        </p:nvSpPr>
        <p:spPr bwMode="auto">
          <a:xfrm flipV="1">
            <a:off x="4716463" y="4062413"/>
            <a:ext cx="576262" cy="360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31" name="Line 35"/>
          <p:cNvSpPr>
            <a:spLocks noChangeShapeType="1"/>
          </p:cNvSpPr>
          <p:nvPr/>
        </p:nvSpPr>
        <p:spPr bwMode="auto">
          <a:xfrm flipV="1">
            <a:off x="4716463" y="5646738"/>
            <a:ext cx="503237" cy="2873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32" name="Text Box 36"/>
          <p:cNvSpPr txBox="1">
            <a:spLocks noChangeArrowheads="1"/>
          </p:cNvSpPr>
          <p:nvPr/>
        </p:nvSpPr>
        <p:spPr bwMode="auto">
          <a:xfrm>
            <a:off x="3248025" y="6089650"/>
            <a:ext cx="29145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kinematically</a:t>
            </a: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suppressed</a:t>
            </a:r>
          </a:p>
        </p:txBody>
      </p:sp>
      <p:sp>
        <p:nvSpPr>
          <p:cNvPr id="567333" name="Text Box 37"/>
          <p:cNvSpPr txBox="1">
            <a:spLocks noChangeArrowheads="1"/>
          </p:cNvSpPr>
          <p:nvPr/>
        </p:nvSpPr>
        <p:spPr bwMode="auto">
          <a:xfrm>
            <a:off x="7233859" y="3990975"/>
            <a:ext cx="4198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CC66FF"/>
                </a:solidFill>
                <a:latin typeface="Tahoma" pitchFamily="-65" charset="0"/>
              </a:rPr>
              <a:t>H</a:t>
            </a:r>
          </a:p>
        </p:txBody>
      </p:sp>
      <p:sp>
        <p:nvSpPr>
          <p:cNvPr id="567334" name="Text Box 38"/>
          <p:cNvSpPr txBox="1">
            <a:spLocks noChangeArrowheads="1"/>
          </p:cNvSpPr>
          <p:nvPr/>
        </p:nvSpPr>
        <p:spPr bwMode="auto">
          <a:xfrm>
            <a:off x="7152263" y="4854575"/>
            <a:ext cx="510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CC66FF"/>
                </a:solidFill>
                <a:latin typeface="Tahoma" pitchFamily="-65" charset="0"/>
              </a:rPr>
              <a:t> H</a:t>
            </a:r>
          </a:p>
        </p:txBody>
      </p:sp>
      <p:sp>
        <p:nvSpPr>
          <p:cNvPr id="567335" name="Text Box 39"/>
          <p:cNvSpPr txBox="1">
            <a:spLocks noChangeArrowheads="1"/>
          </p:cNvSpPr>
          <p:nvPr/>
        </p:nvSpPr>
        <p:spPr bwMode="auto">
          <a:xfrm>
            <a:off x="7212695" y="5646738"/>
            <a:ext cx="795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CC66FF"/>
                </a:solidFill>
                <a:latin typeface="Tahoma" pitchFamily="-65" charset="0"/>
              </a:rPr>
              <a:t>H, E</a:t>
            </a:r>
          </a:p>
        </p:txBody>
      </p:sp>
      <p:sp>
        <p:nvSpPr>
          <p:cNvPr id="567336" name="Rectangle 40"/>
          <p:cNvSpPr>
            <a:spLocks noChangeArrowheads="1"/>
          </p:cNvSpPr>
          <p:nvPr/>
        </p:nvSpPr>
        <p:spPr bwMode="auto">
          <a:xfrm>
            <a:off x="7342188" y="4651375"/>
            <a:ext cx="1942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CC66FF"/>
                </a:solidFill>
                <a:latin typeface="Times New Roman" pitchFamily="-65" charset="0"/>
              </a:rPr>
              <a:t>~</a:t>
            </a:r>
            <a:endParaRPr lang="en-US" sz="2400" dirty="0">
              <a:solidFill>
                <a:srgbClr val="CC66FF"/>
              </a:solidFill>
              <a:latin typeface="Tahoma" pitchFamily="-65" charset="0"/>
            </a:endParaRPr>
          </a:p>
        </p:txBody>
      </p:sp>
      <p:sp>
        <p:nvSpPr>
          <p:cNvPr id="567337" name="Rectangle 41"/>
          <p:cNvSpPr>
            <a:spLocks noChangeArrowheads="1"/>
          </p:cNvSpPr>
          <p:nvPr/>
        </p:nvSpPr>
        <p:spPr bwMode="auto">
          <a:xfrm>
            <a:off x="250825" y="1752878"/>
            <a:ext cx="5354638" cy="36933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CC66FF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38" name="Text Box 42"/>
          <p:cNvSpPr txBox="1">
            <a:spLocks noChangeArrowheads="1"/>
          </p:cNvSpPr>
          <p:nvPr/>
        </p:nvSpPr>
        <p:spPr bwMode="auto">
          <a:xfrm>
            <a:off x="311150" y="1720850"/>
            <a:ext cx="5578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  <a:sym typeface="Wingdings" charset="2"/>
              </a:rPr>
              <a:t>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 charset="2"/>
              </a:rPr>
              <a:t>different charges: e</a:t>
            </a:r>
            <a:r>
              <a:rPr lang="en-US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 charset="2"/>
              </a:rPr>
              <a:t>+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 charset="2"/>
              </a:rPr>
              <a:t> e</a:t>
            </a:r>
            <a:r>
              <a:rPr lang="en-US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 charset="2"/>
              </a:rPr>
              <a:t>-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 charset="2"/>
              </a:rPr>
              <a:t>: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567339" name="AutoShape 43"/>
          <p:cNvSpPr>
            <a:spLocks noChangeArrowheads="1"/>
          </p:cNvSpPr>
          <p:nvPr/>
        </p:nvSpPr>
        <p:spPr bwMode="auto">
          <a:xfrm>
            <a:off x="6356350" y="2549525"/>
            <a:ext cx="576263" cy="3079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CC66FF">
                  <a:alpha val="50999"/>
                </a:srgbClr>
              </a:gs>
              <a:gs pos="100000">
                <a:schemeClr val="tx1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40" name="Text Box 44"/>
          <p:cNvSpPr txBox="1">
            <a:spLocks noChangeArrowheads="1"/>
          </p:cNvSpPr>
          <p:nvPr/>
        </p:nvSpPr>
        <p:spPr bwMode="auto">
          <a:xfrm>
            <a:off x="7246559" y="2473325"/>
            <a:ext cx="4198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CC66FF"/>
                </a:solidFill>
                <a:latin typeface="Tahoma" pitchFamily="-65" charset="0"/>
              </a:rPr>
              <a:t>H</a:t>
            </a:r>
          </a:p>
        </p:txBody>
      </p:sp>
      <p:sp>
        <p:nvSpPr>
          <p:cNvPr id="567341" name="Line 45"/>
          <p:cNvSpPr>
            <a:spLocks noChangeShapeType="1"/>
          </p:cNvSpPr>
          <p:nvPr/>
        </p:nvSpPr>
        <p:spPr bwMode="auto">
          <a:xfrm flipV="1">
            <a:off x="4067175" y="2478088"/>
            <a:ext cx="720725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67342" name="Rectangle 4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DVCS ASYMMETRIES</a:t>
            </a:r>
            <a:endParaRPr lang="en-GB"/>
          </a:p>
        </p:txBody>
      </p:sp>
      <p:sp>
        <p:nvSpPr>
          <p:cNvPr id="567343" name="Text Box 47"/>
          <p:cNvSpPr txBox="1">
            <a:spLocks noChangeArrowheads="1"/>
          </p:cNvSpPr>
          <p:nvPr/>
        </p:nvSpPr>
        <p:spPr bwMode="auto">
          <a:xfrm>
            <a:off x="1058503" y="6121400"/>
            <a:ext cx="22406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 dirty="0" err="1">
                <a:solidFill>
                  <a:schemeClr val="tx1"/>
                </a:solidFill>
                <a:latin typeface="Symbol" pitchFamily="-65" charset="2"/>
              </a:rPr>
              <a:t>x</a:t>
            </a:r>
            <a:r>
              <a:rPr lang="en-US" sz="1400" b="0" dirty="0">
                <a:solidFill>
                  <a:schemeClr val="tx1"/>
                </a:solidFill>
                <a:latin typeface="Arial" pitchFamily="-65" charset="0"/>
              </a:rPr>
              <a:t> = </a:t>
            </a:r>
            <a:r>
              <a:rPr lang="en-US" sz="1400" b="0" dirty="0">
                <a:solidFill>
                  <a:schemeClr val="tx1"/>
                </a:solidFill>
                <a:latin typeface="Tahoma" pitchFamily="-65" charset="0"/>
              </a:rPr>
              <a:t>x</a:t>
            </a:r>
            <a:r>
              <a:rPr lang="en-US" sz="1400" b="0" baseline="-25000" dirty="0">
                <a:solidFill>
                  <a:schemeClr val="tx1"/>
                </a:solidFill>
                <a:latin typeface="Tahoma" pitchFamily="-65" charset="0"/>
              </a:rPr>
              <a:t>B</a:t>
            </a:r>
            <a:r>
              <a:rPr lang="en-US" sz="1400" b="0" dirty="0">
                <a:solidFill>
                  <a:schemeClr val="tx1"/>
                </a:solidFill>
                <a:latin typeface="Tahoma" pitchFamily="-65" charset="0"/>
              </a:rPr>
              <a:t>/(2-x</a:t>
            </a:r>
            <a:r>
              <a:rPr lang="en-US" sz="1400" b="0" baseline="-25000" dirty="0">
                <a:solidFill>
                  <a:schemeClr val="tx1"/>
                </a:solidFill>
                <a:latin typeface="Tahoma" pitchFamily="-65" charset="0"/>
              </a:rPr>
              <a:t>B </a:t>
            </a:r>
            <a:r>
              <a:rPr lang="en-US" sz="1400" b="0" dirty="0" smtClean="0">
                <a:solidFill>
                  <a:schemeClr val="tx1"/>
                </a:solidFill>
                <a:latin typeface="Tahoma" pitchFamily="-65" charset="0"/>
              </a:rPr>
              <a:t>)</a:t>
            </a:r>
            <a:r>
              <a:rPr lang="en-US" sz="1400" dirty="0" smtClean="0">
                <a:latin typeface="Tahoma" pitchFamily="-65" charset="0"/>
              </a:rPr>
              <a:t> </a:t>
            </a:r>
            <a:r>
              <a:rPr lang="en-US" sz="1400" b="0" dirty="0" smtClean="0">
                <a:solidFill>
                  <a:schemeClr val="tx1"/>
                </a:solidFill>
                <a:latin typeface="Tahoma" pitchFamily="-65" charset="0"/>
              </a:rPr>
              <a:t>    </a:t>
            </a:r>
            <a:r>
              <a:rPr lang="en-US" sz="1400" b="0" dirty="0" err="1" smtClean="0">
                <a:solidFill>
                  <a:schemeClr val="tx1"/>
                </a:solidFill>
                <a:latin typeface="Tahoma" pitchFamily="-65" charset="0"/>
              </a:rPr>
              <a:t>k</a:t>
            </a:r>
            <a:r>
              <a:rPr lang="en-US" sz="1400" b="0" dirty="0" smtClean="0">
                <a:solidFill>
                  <a:schemeClr val="tx1"/>
                </a:solidFill>
                <a:latin typeface="Tahoma" pitchFamily="-65" charset="0"/>
              </a:rPr>
              <a:t> </a:t>
            </a:r>
            <a:r>
              <a:rPr lang="en-US" sz="1400" b="0" dirty="0">
                <a:solidFill>
                  <a:schemeClr val="tx1"/>
                </a:solidFill>
                <a:latin typeface="Tahoma" pitchFamily="-65" charset="0"/>
              </a:rPr>
              <a:t>= t/4M</a:t>
            </a:r>
            <a:r>
              <a:rPr lang="en-US" sz="1400" b="0" baseline="30000" dirty="0">
                <a:solidFill>
                  <a:schemeClr val="tx1"/>
                </a:solidFill>
                <a:latin typeface="Tahoma" pitchFamily="-65" charset="0"/>
              </a:rPr>
              <a:t>2 </a:t>
            </a:r>
            <a:r>
              <a:rPr lang="en-US" sz="1400" b="0" dirty="0">
                <a:solidFill>
                  <a:schemeClr val="tx1"/>
                </a:solidFill>
                <a:latin typeface="Tahoma" pitchFamily="-65" charset="0"/>
              </a:rPr>
              <a:t> </a:t>
            </a: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66675" y="231775"/>
            <a:ext cx="6594475" cy="1014413"/>
            <a:chOff x="72" y="88"/>
            <a:chExt cx="4154" cy="639"/>
          </a:xfrm>
        </p:grpSpPr>
        <p:sp>
          <p:nvSpPr>
            <p:cNvPr id="567345" name="AutoShape 49"/>
            <p:cNvSpPr>
              <a:spLocks noChangeArrowheads="1"/>
            </p:cNvSpPr>
            <p:nvPr/>
          </p:nvSpPr>
          <p:spPr bwMode="auto">
            <a:xfrm>
              <a:off x="72" y="88"/>
              <a:ext cx="462" cy="574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aphicFrame>
          <p:nvGraphicFramePr>
            <p:cNvPr id="66562" name="Object 2"/>
            <p:cNvGraphicFramePr>
              <a:graphicFrameLocks noChangeAspect="1"/>
            </p:cNvGraphicFramePr>
            <p:nvPr/>
          </p:nvGraphicFramePr>
          <p:xfrm>
            <a:off x="522" y="383"/>
            <a:ext cx="3704" cy="3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940" name="Equation" r:id="rId4" imgW="5880100" imgH="546100" progId="Equation.DSMT4">
                    <p:embed/>
                  </p:oleObj>
                </mc:Choice>
                <mc:Fallback>
                  <p:oleObj name="Equation" r:id="rId4" imgW="5880100" imgH="546100" progId="Equation.DSMT4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" y="383"/>
                          <a:ext cx="3704" cy="3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6599" name="Picture 51" descr="Imag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025" y="681038"/>
            <a:ext cx="2238375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7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6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67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67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6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6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6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67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298" grpId="0"/>
      <p:bldP spid="567325" grpId="0" animBg="1"/>
      <p:bldP spid="567326" grpId="0" animBg="1"/>
      <p:bldP spid="567327" grpId="0" animBg="1"/>
      <p:bldP spid="567332" grpId="0"/>
      <p:bldP spid="567333" grpId="0"/>
      <p:bldP spid="567334" grpId="0"/>
      <p:bldP spid="567335" grpId="0"/>
      <p:bldP spid="567336" grpId="0"/>
      <p:bldP spid="567339" grpId="0" animBg="1"/>
      <p:bldP spid="567340" grpId="0"/>
      <p:bldP spid="5673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Drell-Yan lepton pairs</a:t>
            </a:r>
          </a:p>
        </p:txBody>
      </p:sp>
      <p:grpSp>
        <p:nvGrpSpPr>
          <p:cNvPr id="37890" name="Group 13"/>
          <p:cNvGrpSpPr>
            <a:grpSpLocks/>
          </p:cNvGrpSpPr>
          <p:nvPr/>
        </p:nvGrpSpPr>
        <p:grpSpPr bwMode="auto">
          <a:xfrm>
            <a:off x="263525" y="3124200"/>
            <a:ext cx="4003675" cy="3429000"/>
            <a:chOff x="264278" y="3124200"/>
            <a:chExt cx="4002922" cy="3429000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4278" y="3124200"/>
              <a:ext cx="4002922" cy="3429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sp>
          <p:nvSpPr>
            <p:cNvPr id="5" name="TextBox 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62000" y="3124200"/>
              <a:ext cx="1516377" cy="390748"/>
            </a:xfrm>
            <a:prstGeom prst="rect">
              <a:avLst/>
            </a:prstGeom>
            <a:blipFill rotWithShape="1">
              <a:blip r:embed="rId3"/>
              <a:stretch>
                <a:fillRect b="-6250"/>
              </a:stretch>
            </a:blipFill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noFill/>
                  <a:latin typeface="+mn-lt"/>
                </a:rPr>
                <a:t> </a:t>
              </a:r>
            </a:p>
          </p:txBody>
        </p:sp>
      </p:grpSp>
      <p:grpSp>
        <p:nvGrpSpPr>
          <p:cNvPr id="37891" name="Group 12"/>
          <p:cNvGrpSpPr>
            <a:grpSpLocks/>
          </p:cNvGrpSpPr>
          <p:nvPr/>
        </p:nvGrpSpPr>
        <p:grpSpPr bwMode="auto">
          <a:xfrm>
            <a:off x="2717800" y="2128838"/>
            <a:ext cx="3971925" cy="3438525"/>
            <a:chOff x="2733974" y="2047652"/>
            <a:chExt cx="3971626" cy="3438748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4"/>
            <a:srcRect l="782"/>
            <a:stretch/>
          </p:blipFill>
          <p:spPr bwMode="auto">
            <a:xfrm>
              <a:off x="2733974" y="2057178"/>
              <a:ext cx="3971626" cy="342922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sp>
          <p:nvSpPr>
            <p:cNvPr id="8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284223" y="2047652"/>
              <a:ext cx="1516377" cy="390748"/>
            </a:xfrm>
            <a:prstGeom prst="rect">
              <a:avLst/>
            </a:prstGeom>
            <a:blipFill rotWithShape="1">
              <a:blip r:embed="rId5"/>
              <a:stretch>
                <a:fillRect b="-7813"/>
              </a:stretch>
            </a:blipFill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noFill/>
                  <a:latin typeface="+mn-lt"/>
                </a:rPr>
                <a:t> </a:t>
              </a:r>
            </a:p>
          </p:txBody>
        </p:sp>
      </p:grpSp>
      <p:grpSp>
        <p:nvGrpSpPr>
          <p:cNvPr id="37892" name="Group 8"/>
          <p:cNvGrpSpPr>
            <a:grpSpLocks/>
          </p:cNvGrpSpPr>
          <p:nvPr/>
        </p:nvGrpSpPr>
        <p:grpSpPr bwMode="auto">
          <a:xfrm>
            <a:off x="5140325" y="1112838"/>
            <a:ext cx="4003675" cy="3459162"/>
            <a:chOff x="4836278" y="1723132"/>
            <a:chExt cx="4002922" cy="3458468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36278" y="1753288"/>
              <a:ext cx="4002922" cy="34283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sp>
          <p:nvSpPr>
            <p:cNvPr id="11" name="TextBox 10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341623" y="1723132"/>
              <a:ext cx="1516377" cy="390748"/>
            </a:xfrm>
            <a:prstGeom prst="rect">
              <a:avLst/>
            </a:prstGeom>
            <a:blipFill rotWithShape="1">
              <a:blip r:embed="rId7"/>
              <a:stretch>
                <a:fillRect b="-7813"/>
              </a:stretch>
            </a:blipFill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>
                  <a:noFill/>
                  <a:latin typeface="+mn-lt"/>
                </a:rPr>
                <a:t> </a:t>
              </a:r>
            </a:p>
          </p:txBody>
        </p:sp>
      </p:grpSp>
      <p:sp>
        <p:nvSpPr>
          <p:cNvPr id="37893" name="TextBox 14"/>
          <p:cNvSpPr txBox="1">
            <a:spLocks noChangeArrowheads="1"/>
          </p:cNvSpPr>
          <p:nvPr/>
        </p:nvSpPr>
        <p:spPr bwMode="auto">
          <a:xfrm>
            <a:off x="0" y="949960"/>
            <a:ext cx="50084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omic Sans MS"/>
                <a:cs typeface="Comic Sans MS"/>
              </a:rPr>
              <a:t>Leptons have high energy</a:t>
            </a:r>
          </a:p>
          <a:p>
            <a:r>
              <a:rPr lang="en-US" sz="2800" dirty="0">
                <a:latin typeface="Comic Sans MS"/>
                <a:cs typeface="Comic Sans MS"/>
              </a:rPr>
              <a:t>Energies are very correlated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CAFB99-144E-46F2-96B0-033B53109C19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576495" y="3752273"/>
            <a:ext cx="2964835" cy="115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959804" y="1503664"/>
            <a:ext cx="0" cy="27127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86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GPD</a:t>
            </a:r>
            <a:r>
              <a:rPr lang="en-US" cap="none" dirty="0" smtClean="0"/>
              <a:t>s</a:t>
            </a:r>
            <a:r>
              <a:rPr lang="en-US" dirty="0" smtClean="0"/>
              <a:t>: </a:t>
            </a:r>
            <a:r>
              <a:rPr lang="en-US" dirty="0" err="1" smtClean="0"/>
              <a:t>DVCS@</a:t>
            </a:r>
            <a:r>
              <a:rPr lang="en-US" cap="none" dirty="0" err="1" smtClean="0"/>
              <a:t>e</a:t>
            </a:r>
            <a:r>
              <a:rPr lang="en-US" dirty="0" err="1" smtClean="0"/>
              <a:t>RHIC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 descr="5x100_dvcs_gpd_xsect_smear_panel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6" y="-263525"/>
            <a:ext cx="5720378" cy="68580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3005818" y="4838665"/>
            <a:ext cx="1832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(~ 10 months EIC)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2627" y="1287165"/>
            <a:ext cx="917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  <a:r>
              <a:rPr lang="en-US" sz="2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=5.6</a:t>
            </a:r>
            <a:endParaRPr 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6399" y="1793319"/>
            <a:ext cx="359760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Specifications:</a:t>
            </a:r>
          </a:p>
          <a:p>
            <a:pPr marL="177800" indent="-177800">
              <a:buFont typeface="Arial"/>
              <a:buChar char="•"/>
            </a:pPr>
            <a:r>
              <a:rPr lang="en-US" b="1" dirty="0" smtClean="0">
                <a:latin typeface="Comic Sans MS"/>
                <a:cs typeface="Comic Sans MS"/>
              </a:rPr>
              <a:t>Statistical error down to 1%</a:t>
            </a:r>
          </a:p>
          <a:p>
            <a:pPr marL="177800" indent="-177800">
              <a:buFont typeface="Arial"/>
              <a:buChar char="•"/>
            </a:pPr>
            <a:r>
              <a:rPr lang="en-US" b="1" dirty="0" smtClean="0">
                <a:latin typeface="Comic Sans MS"/>
                <a:cs typeface="Comic Sans MS"/>
              </a:rPr>
              <a:t>It uses smeared </a:t>
            </a:r>
            <a:r>
              <a:rPr lang="en-US" b="1" dirty="0" err="1" smtClean="0">
                <a:latin typeface="Comic Sans MS"/>
                <a:cs typeface="Comic Sans MS"/>
              </a:rPr>
              <a:t>t</a:t>
            </a:r>
            <a:r>
              <a:rPr lang="en-US" b="1" dirty="0" smtClean="0">
                <a:latin typeface="Comic Sans MS"/>
                <a:cs typeface="Comic Sans MS"/>
              </a:rPr>
              <a:t> values (5% momentum </a:t>
            </a:r>
            <a:r>
              <a:rPr lang="en-US" b="1" dirty="0" err="1" smtClean="0">
                <a:latin typeface="Comic Sans MS"/>
                <a:cs typeface="Comic Sans MS"/>
              </a:rPr>
              <a:t>resol</a:t>
            </a:r>
            <a:r>
              <a:rPr lang="en-US" b="1" dirty="0" smtClean="0">
                <a:latin typeface="Comic Sans MS"/>
                <a:cs typeface="Comic Sans MS"/>
              </a:rPr>
              <a:t>.)</a:t>
            </a:r>
          </a:p>
          <a:p>
            <a:pPr marL="177800" indent="-177800">
              <a:buFont typeface="Arial"/>
              <a:buChar char="•"/>
            </a:pPr>
            <a:r>
              <a:rPr lang="en-US" b="1" dirty="0" smtClean="0">
                <a:latin typeface="Comic Sans MS"/>
                <a:cs typeface="Comic Sans MS"/>
              </a:rPr>
              <a:t>|t|-binning –&gt; 3 * resolution (or higher)</a:t>
            </a:r>
            <a:endParaRPr lang="en-US" b="1" dirty="0">
              <a:latin typeface="Comic Sans MS"/>
              <a:cs typeface="Comic Sans M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32128" y="362115"/>
            <a:ext cx="5314271" cy="4986337"/>
            <a:chOff x="-969269" y="387281"/>
            <a:chExt cx="5314271" cy="4986337"/>
          </a:xfrm>
        </p:grpSpPr>
        <p:sp>
          <p:nvSpPr>
            <p:cNvPr id="13" name="Rectangle 12"/>
            <p:cNvSpPr/>
            <p:nvPr/>
          </p:nvSpPr>
          <p:spPr>
            <a:xfrm>
              <a:off x="-969269" y="387281"/>
              <a:ext cx="5314271" cy="4986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5x100_dvcs_gpd_xsect_smear_panel.eps"/>
            <p:cNvPicPr>
              <a:picLocks noChangeAspect="1"/>
            </p:cNvPicPr>
            <p:nvPr/>
          </p:nvPicPr>
          <p:blipFill>
            <a:blip r:embed="rId3"/>
            <a:srcRect l="34121" t="51437" r="36587" b="25467"/>
            <a:stretch>
              <a:fillRect/>
            </a:stretch>
          </p:blipFill>
          <p:spPr>
            <a:xfrm>
              <a:off x="-930050" y="387281"/>
              <a:ext cx="5275052" cy="498633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471832" y="3757212"/>
            <a:ext cx="3537424" cy="2361933"/>
            <a:chOff x="5453848" y="3881732"/>
            <a:chExt cx="3161792" cy="2141319"/>
          </a:xfrm>
        </p:grpSpPr>
        <p:pic>
          <p:nvPicPr>
            <p:cNvPr id="18" name="Picture 17" descr="DVCS.x.Q2.5x100.ep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3848" y="3881732"/>
              <a:ext cx="3161792" cy="214131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899937" y="4169211"/>
              <a:ext cx="959349" cy="2790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5 X 100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6224085"/>
            <a:ext cx="1123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S. Fazio</a:t>
            </a:r>
            <a:endParaRPr lang="en-US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673573"/>
              </p:ext>
            </p:extLst>
          </p:nvPr>
        </p:nvGraphicFramePr>
        <p:xfrm>
          <a:off x="5118100" y="3530600"/>
          <a:ext cx="1524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202" name="Equation" r:id="rId5" imgW="152400" imgH="241300" progId="Equation.DSMT4">
                  <p:embed/>
                </p:oleObj>
              </mc:Choice>
              <mc:Fallback>
                <p:oleObj name="Equation" r:id="rId5" imgW="1524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18100" y="3530600"/>
                        <a:ext cx="1524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049797"/>
              </p:ext>
            </p:extLst>
          </p:nvPr>
        </p:nvGraphicFramePr>
        <p:xfrm>
          <a:off x="5970918" y="743115"/>
          <a:ext cx="22098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203" name="Equation" r:id="rId7" imgW="2209800" imgH="673100" progId="Equation.DSMT4">
                  <p:embed/>
                </p:oleObj>
              </mc:Choice>
              <mc:Fallback>
                <p:oleObj name="Equation" r:id="rId7" imgW="2209800" imgH="673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70918" y="743115"/>
                        <a:ext cx="22098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9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Asymmetries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7" name="Picture 6" descr="plot-ALU_AUT_AU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783336"/>
            <a:ext cx="8115000" cy="501270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9" name="TextBox 8"/>
          <p:cNvSpPr txBox="1"/>
          <p:nvPr/>
        </p:nvSpPr>
        <p:spPr>
          <a:xfrm>
            <a:off x="3745458" y="4932439"/>
            <a:ext cx="2364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Plots from D. Mueller</a:t>
            </a:r>
            <a:endParaRPr lang="en-US" sz="16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9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8800" y="50800"/>
            <a:ext cx="9664700" cy="609264"/>
          </a:xfrm>
        </p:spPr>
        <p:txBody>
          <a:bodyPr/>
          <a:lstStyle/>
          <a:p>
            <a:r>
              <a:rPr lang="en-US" sz="2800" dirty="0" smtClean="0"/>
              <a:t>What will we learn about 2d+1 structure of the proton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8" name="Picture 7" descr="plotGPDHse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90600"/>
            <a:ext cx="3657600" cy="24384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pic>
        <p:nvPicPr>
          <p:cNvPr id="9" name="Picture 8" descr="plotGPDH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3657600" cy="24384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pic>
        <p:nvPicPr>
          <p:cNvPr id="10" name="Picture 9" descr="plotGPDEsea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492500"/>
            <a:ext cx="3657600" cy="24384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11" name="TextBox 10"/>
          <p:cNvSpPr txBox="1"/>
          <p:nvPr/>
        </p:nvSpPr>
        <p:spPr>
          <a:xfrm>
            <a:off x="38100" y="646668"/>
            <a:ext cx="478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GPD H and E as function of t, x and Q</a:t>
            </a:r>
            <a:r>
              <a:rPr lang="en-US" b="1" baseline="30000" dirty="0" smtClean="0">
                <a:latin typeface="Comic Sans MS"/>
                <a:cs typeface="Comic Sans MS"/>
              </a:rPr>
              <a:t>2</a:t>
            </a:r>
            <a:endParaRPr lang="en-US" b="1" baseline="30000" dirty="0">
              <a:latin typeface="Comic Sans MS"/>
              <a:cs typeface="Comic Sans MS"/>
            </a:endParaRPr>
          </a:p>
        </p:txBody>
      </p:sp>
      <p:pic>
        <p:nvPicPr>
          <p:cNvPr id="7" name="Picture 6" descr="plotGPD1D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8700"/>
            <a:ext cx="9156807" cy="209550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  <p:sp>
        <p:nvSpPr>
          <p:cNvPr id="12" name="TextBox 11"/>
          <p:cNvSpPr txBox="1"/>
          <p:nvPr/>
        </p:nvSpPr>
        <p:spPr>
          <a:xfrm>
            <a:off x="38100" y="646668"/>
            <a:ext cx="229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GPD H and E 1d+1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" y="3491468"/>
            <a:ext cx="441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GPD H and E 2d structure for quarks</a:t>
            </a:r>
            <a:endParaRPr lang="en-US" b="1" dirty="0">
              <a:latin typeface="Comic Sans MS"/>
              <a:cs typeface="Comic Sans M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44700" y="3828737"/>
            <a:ext cx="7086600" cy="3011801"/>
            <a:chOff x="2044700" y="3828737"/>
            <a:chExt cx="7086600" cy="3011801"/>
          </a:xfrm>
          <a:solidFill>
            <a:schemeClr val="bg1">
              <a:lumMod val="95000"/>
            </a:schemeClr>
          </a:solidFill>
        </p:grpSpPr>
        <p:pic>
          <p:nvPicPr>
            <p:cNvPr id="6" name="Picture 5" descr="plotGPD2D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69" b="15787"/>
            <a:stretch/>
          </p:blipFill>
          <p:spPr>
            <a:xfrm>
              <a:off x="2044700" y="3828737"/>
              <a:ext cx="7086600" cy="3011801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2641600" y="5156200"/>
              <a:ext cx="5041900" cy="0"/>
            </a:xfrm>
            <a:prstGeom prst="line">
              <a:avLst/>
            </a:prstGeom>
            <a:grp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495706" y="3156022"/>
            <a:ext cx="2648294" cy="33855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Plots from D. Mueller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979" y="3859695"/>
            <a:ext cx="38576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charset="2"/>
              <a:buChar char="Ø"/>
            </a:pPr>
            <a:r>
              <a:rPr lang="en-US" sz="1400" b="1" dirty="0" smtClean="0">
                <a:latin typeface="Comic Sans MS"/>
                <a:cs typeface="Comic Sans MS"/>
              </a:rPr>
              <a:t>A global fit over all mock data was done, based on the </a:t>
            </a:r>
            <a:r>
              <a:rPr lang="en-US" sz="1400" b="1" dirty="0" err="1" smtClean="0">
                <a:latin typeface="Comic Sans MS"/>
                <a:cs typeface="Comic Sans MS"/>
              </a:rPr>
              <a:t>GPDs</a:t>
            </a:r>
            <a:r>
              <a:rPr lang="en-US" sz="1400" b="1" dirty="0" smtClean="0">
                <a:latin typeface="Comic Sans MS"/>
                <a:cs typeface="Comic Sans MS"/>
              </a:rPr>
              <a:t>-based model:</a:t>
            </a:r>
          </a:p>
          <a:p>
            <a:pPr marL="228600" indent="-228600"/>
            <a:r>
              <a:rPr lang="en-US" sz="1400" b="1" dirty="0" smtClean="0">
                <a:latin typeface="Comic Sans MS"/>
                <a:cs typeface="Comic Sans MS"/>
              </a:rPr>
              <a:t>   </a:t>
            </a: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[K.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Kumerički</a:t>
            </a: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D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Müller</a:t>
            </a: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K. </a:t>
            </a:r>
            <a:r>
              <a:rPr lang="en-US" sz="14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Passek-Kumerički</a:t>
            </a:r>
            <a:r>
              <a:rPr lang="en-US" sz="14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2007]</a:t>
            </a:r>
          </a:p>
          <a:p>
            <a:pPr marL="228600" indent="-228600"/>
            <a:endParaRPr lang="en-US" sz="14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228600" indent="-228600">
              <a:buFont typeface="Wingdings" charset="2"/>
              <a:buChar char="Ø"/>
            </a:pPr>
            <a:r>
              <a:rPr lang="en-US" sz="1400" b="1" dirty="0" smtClean="0">
                <a:latin typeface="Comic Sans MS"/>
                <a:cs typeface="Comic Sans MS"/>
              </a:rPr>
              <a:t>Known values </a:t>
            </a:r>
            <a:r>
              <a:rPr lang="en-US" sz="1400" b="1" i="1" dirty="0" err="1" smtClean="0">
                <a:latin typeface="Comic Sans MS"/>
                <a:cs typeface="Comic Sans MS"/>
              </a:rPr>
              <a:t>q(x</a:t>
            </a:r>
            <a:r>
              <a:rPr lang="en-US" sz="1400" b="1" i="1" dirty="0" smtClean="0">
                <a:latin typeface="Comic Sans MS"/>
                <a:cs typeface="Comic Sans MS"/>
              </a:rPr>
              <a:t>)</a:t>
            </a:r>
            <a:r>
              <a:rPr lang="en-US" sz="1400" b="1" dirty="0" smtClean="0">
                <a:latin typeface="Comic Sans MS"/>
                <a:cs typeface="Comic Sans MS"/>
              </a:rPr>
              <a:t>, </a:t>
            </a:r>
            <a:r>
              <a:rPr lang="en-US" sz="1400" b="1" i="1" dirty="0" err="1" smtClean="0">
                <a:latin typeface="Comic Sans MS"/>
                <a:cs typeface="Comic Sans MS"/>
              </a:rPr>
              <a:t>g(x</a:t>
            </a:r>
            <a:r>
              <a:rPr lang="en-US" sz="1400" b="1" i="1" dirty="0" smtClean="0">
                <a:latin typeface="Comic Sans MS"/>
                <a:cs typeface="Comic Sans MS"/>
              </a:rPr>
              <a:t>)</a:t>
            </a:r>
            <a:r>
              <a:rPr lang="en-US" sz="1400" b="1" dirty="0" smtClean="0">
                <a:latin typeface="Comic Sans MS"/>
                <a:cs typeface="Comic Sans MS"/>
              </a:rPr>
              <a:t> are assumed for </a:t>
            </a:r>
            <a:r>
              <a:rPr lang="en-US" sz="1400" b="1" i="1" dirty="0" err="1" smtClean="0">
                <a:latin typeface="Comic Sans MS"/>
                <a:cs typeface="Comic Sans MS"/>
              </a:rPr>
              <a:t>H</a:t>
            </a:r>
            <a:r>
              <a:rPr lang="en-US" sz="1400" b="1" i="1" baseline="30000" dirty="0" err="1" smtClean="0">
                <a:latin typeface="Comic Sans MS"/>
                <a:cs typeface="Comic Sans MS"/>
              </a:rPr>
              <a:t>q</a:t>
            </a:r>
            <a:r>
              <a:rPr lang="en-US" sz="1400" b="1" i="1" dirty="0" smtClean="0">
                <a:latin typeface="Comic Sans MS"/>
                <a:cs typeface="Comic Sans MS"/>
              </a:rPr>
              <a:t>, H</a:t>
            </a:r>
            <a:r>
              <a:rPr lang="en-US" sz="1400" b="1" i="1" baseline="30000" dirty="0" smtClean="0">
                <a:latin typeface="Comic Sans MS"/>
                <a:cs typeface="Comic Sans MS"/>
              </a:rPr>
              <a:t>g </a:t>
            </a:r>
            <a:r>
              <a:rPr lang="en-US" sz="1400" b="1" dirty="0" smtClean="0">
                <a:latin typeface="Comic Sans MS"/>
                <a:cs typeface="Comic Sans MS"/>
              </a:rPr>
              <a:t>(at =0, </a:t>
            </a:r>
            <a:r>
              <a:rPr lang="en-US" sz="1400" b="1" dirty="0" err="1" smtClean="0"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cs typeface="Comic Sans MS"/>
              </a:rPr>
              <a:t>=0 forward limits </a:t>
            </a:r>
            <a:r>
              <a:rPr lang="en-US" sz="1400" b="1" i="1" dirty="0" err="1" smtClean="0">
                <a:latin typeface="Comic Sans MS"/>
                <a:cs typeface="Comic Sans MS"/>
              </a:rPr>
              <a:t>E</a:t>
            </a:r>
            <a:r>
              <a:rPr lang="en-US" sz="1400" b="1" i="1" baseline="30000" dirty="0" err="1" smtClean="0">
                <a:latin typeface="Comic Sans MS"/>
                <a:cs typeface="Comic Sans MS"/>
              </a:rPr>
              <a:t>q</a:t>
            </a:r>
            <a:r>
              <a:rPr lang="en-US" sz="1400" b="1" i="1" dirty="0" smtClean="0">
                <a:latin typeface="Comic Sans MS"/>
                <a:cs typeface="Comic Sans MS"/>
              </a:rPr>
              <a:t>, </a:t>
            </a:r>
            <a:r>
              <a:rPr lang="en-US" sz="1400" b="1" i="1" dirty="0" err="1" smtClean="0">
                <a:latin typeface="Comic Sans MS"/>
                <a:cs typeface="Comic Sans MS"/>
              </a:rPr>
              <a:t>E</a:t>
            </a:r>
            <a:r>
              <a:rPr lang="en-US" sz="1400" b="1" i="1" baseline="30000" dirty="0" err="1" smtClean="0">
                <a:latin typeface="Comic Sans MS"/>
                <a:cs typeface="Comic Sans MS"/>
              </a:rPr>
              <a:t>g</a:t>
            </a:r>
            <a:r>
              <a:rPr lang="en-US" sz="1400" b="1" i="1" baseline="30000" dirty="0" smtClean="0">
                <a:latin typeface="Comic Sans MS"/>
                <a:cs typeface="Comic Sans MS"/>
              </a:rPr>
              <a:t> </a:t>
            </a:r>
            <a:r>
              <a:rPr lang="en-US" sz="1400" b="1" baseline="30000" dirty="0" smtClean="0"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latin typeface="Comic Sans MS"/>
                <a:cs typeface="Comic Sans MS"/>
              </a:rPr>
              <a:t>are unknown)</a:t>
            </a:r>
          </a:p>
          <a:p>
            <a:pPr marL="228600" indent="-228600"/>
            <a:endParaRPr lang="en-US" sz="1400" b="1" dirty="0" smtClean="0">
              <a:latin typeface="Comic Sans MS"/>
              <a:cs typeface="Comic Sans MS"/>
            </a:endParaRPr>
          </a:p>
          <a:p>
            <a:pPr marL="228600" indent="-228600">
              <a:buFont typeface="Wingdings" charset="2"/>
              <a:buChar char="Ø"/>
            </a:pPr>
            <a:r>
              <a:rPr lang="en-US" sz="1400" b="1" dirty="0" smtClean="0">
                <a:latin typeface="Comic Sans MS"/>
                <a:cs typeface="Comic Sans MS"/>
              </a:rPr>
              <a:t>Excellent reconstruction of </a:t>
            </a:r>
            <a:r>
              <a:rPr lang="en-US" sz="1400" b="1" i="1" dirty="0" err="1" smtClean="0">
                <a:latin typeface="Comic Sans MS"/>
                <a:cs typeface="Comic Sans MS"/>
              </a:rPr>
              <a:t>H</a:t>
            </a:r>
            <a:r>
              <a:rPr lang="en-US" sz="1400" b="1" i="1" baseline="30000" dirty="0" err="1" smtClean="0">
                <a:latin typeface="Comic Sans MS"/>
                <a:cs typeface="Comic Sans MS"/>
              </a:rPr>
              <a:t>sea</a:t>
            </a:r>
            <a:r>
              <a:rPr lang="en-US" sz="1400" b="1" i="1" dirty="0" smtClean="0">
                <a:latin typeface="Comic Sans MS"/>
                <a:cs typeface="Comic Sans MS"/>
              </a:rPr>
              <a:t>, </a:t>
            </a:r>
            <a:r>
              <a:rPr lang="en-US" sz="1400" b="1" i="1" dirty="0" err="1" smtClean="0">
                <a:latin typeface="Comic Sans MS"/>
                <a:cs typeface="Comic Sans MS"/>
              </a:rPr>
              <a:t>H</a:t>
            </a:r>
            <a:r>
              <a:rPr lang="en-US" sz="1400" b="1" i="1" baseline="30000" dirty="0" err="1" smtClean="0">
                <a:latin typeface="Comic Sans MS"/>
                <a:cs typeface="Comic Sans MS"/>
              </a:rPr>
              <a:t>sea</a:t>
            </a:r>
            <a:r>
              <a:rPr lang="en-US" sz="1400" b="1" i="1" baseline="30000" dirty="0" smtClean="0">
                <a:latin typeface="Comic Sans MS"/>
                <a:cs typeface="Comic Sans MS"/>
              </a:rPr>
              <a:t> </a:t>
            </a:r>
            <a:r>
              <a:rPr lang="en-US" sz="1400" b="1" baseline="30000" dirty="0" smtClean="0"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latin typeface="Comic Sans MS"/>
                <a:cs typeface="Comic Sans MS"/>
              </a:rPr>
              <a:t>and good reconstruction of </a:t>
            </a:r>
            <a:r>
              <a:rPr lang="en-US" sz="1400" b="1" i="1" dirty="0" smtClean="0">
                <a:latin typeface="Comic Sans MS"/>
                <a:cs typeface="Comic Sans MS"/>
              </a:rPr>
              <a:t>H</a:t>
            </a:r>
            <a:r>
              <a:rPr lang="en-US" sz="1400" b="1" i="1" baseline="30000" dirty="0" smtClean="0">
                <a:latin typeface="Comic Sans MS"/>
                <a:cs typeface="Comic Sans MS"/>
              </a:rPr>
              <a:t>g</a:t>
            </a:r>
            <a:r>
              <a:rPr lang="en-US" sz="1400" b="1" i="1" dirty="0" smtClean="0"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latin typeface="Comic Sans MS"/>
                <a:cs typeface="Comic Sans MS"/>
              </a:rPr>
              <a:t>(from </a:t>
            </a:r>
            <a:r>
              <a:rPr lang="en-US" sz="1400" b="1" i="1" dirty="0" err="1" smtClean="0">
                <a:latin typeface="Comic Sans MS"/>
                <a:cs typeface="Comic Sans MS"/>
              </a:rPr>
              <a:t>dσ/dt</a:t>
            </a:r>
            <a:r>
              <a:rPr lang="en-US" sz="1400" b="1" dirty="0" smtClean="0">
                <a:latin typeface="Comic Sans MS"/>
                <a:cs typeface="Comic Sans MS"/>
              </a:rPr>
              <a:t>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Channels: J/</a:t>
            </a:r>
            <a:r>
              <a:rPr lang="en-US" dirty="0" err="1" smtClean="0"/>
              <a:t>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11" name="Picture 10" descr="J.Psi.20x250.xQ2-1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949" y="758725"/>
            <a:ext cx="2543258" cy="1722419"/>
          </a:xfrm>
          <a:prstGeom prst="rect">
            <a:avLst/>
          </a:prstGeom>
        </p:spPr>
      </p:pic>
      <p:pic>
        <p:nvPicPr>
          <p:cNvPr id="12" name="Picture 11" descr="J.Psi.5x100.xQ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196" y="791387"/>
            <a:ext cx="2541910" cy="1721505"/>
          </a:xfrm>
          <a:prstGeom prst="rect">
            <a:avLst/>
          </a:prstGeom>
        </p:spPr>
      </p:pic>
      <p:pic>
        <p:nvPicPr>
          <p:cNvPr id="16" name="Picture 15" descr="Screen shot 2012-03-22 at 7.26.5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10757"/>
            <a:ext cx="6476134" cy="2777092"/>
          </a:xfrm>
          <a:prstGeom prst="rect">
            <a:avLst/>
          </a:prstGeom>
        </p:spPr>
      </p:pic>
      <p:pic>
        <p:nvPicPr>
          <p:cNvPr id="17" name="Picture 16" descr="Screen shot 2012-03-22 at 7.26.5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167" y="3664900"/>
            <a:ext cx="6476134" cy="271600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1145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M. Diehl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1018559"/>
            <a:ext cx="27158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J/</a:t>
            </a:r>
            <a:r>
              <a:rPr lang="en-US" b="1" dirty="0" err="1" smtClean="0"/>
              <a:t>ψ</a:t>
            </a:r>
            <a:r>
              <a:rPr lang="en-US" b="1" dirty="0" smtClean="0"/>
              <a:t> </a:t>
            </a:r>
            <a:r>
              <a:rPr lang="en-US" b="1" dirty="0" smtClean="0">
                <a:latin typeface="Comic Sans MS"/>
                <a:cs typeface="Comic Sans MS"/>
              </a:rPr>
              <a:t>provides significant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improvement</a:t>
            </a:r>
            <a:r>
              <a:rPr lang="en-US" b="1" dirty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for H</a:t>
            </a:r>
            <a:r>
              <a:rPr lang="en-US" b="1" baseline="-25000" dirty="0" smtClean="0">
                <a:latin typeface="Comic Sans MS"/>
                <a:cs typeface="Comic Sans MS"/>
              </a:rPr>
              <a:t>g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7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Backgrounds to DY production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4000" y="609600"/>
            <a:ext cx="454483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2000" dirty="0" smtClean="0">
                <a:latin typeface="Comic Sans MS"/>
                <a:cs typeface="Comic Sans MS"/>
              </a:rPr>
              <a:t> Most </a:t>
            </a:r>
            <a:r>
              <a:rPr lang="en-US" sz="2000" dirty="0" err="1" smtClean="0">
                <a:latin typeface="Comic Sans MS"/>
                <a:cs typeface="Comic Sans MS"/>
              </a:rPr>
              <a:t>dominat</a:t>
            </a:r>
            <a:r>
              <a:rPr lang="en-US" sz="2000" dirty="0" smtClean="0">
                <a:latin typeface="Comic Sans MS"/>
                <a:cs typeface="Comic Sans MS"/>
              </a:rPr>
              <a:t> background sources </a:t>
            </a:r>
          </a:p>
          <a:p>
            <a:pPr lvl="1">
              <a:buClr>
                <a:srgbClr val="CC66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 QCD 2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2</a:t>
            </a:r>
          </a:p>
          <a:p>
            <a:pPr lvl="1">
              <a:buClr>
                <a:srgbClr val="CC66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 Heavy </a:t>
            </a:r>
            <a:r>
              <a:rPr lang="en-US" dirty="0" err="1" smtClean="0">
                <a:latin typeface="Comic Sans MS"/>
                <a:cs typeface="Comic Sans MS"/>
                <a:sym typeface="Wingdings"/>
              </a:rPr>
              <a:t>flavour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</a:t>
            </a:r>
          </a:p>
          <a:p>
            <a:pPr lvl="1">
              <a:buClr>
                <a:srgbClr val="CC66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 photon conversion in material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764963"/>
            <a:ext cx="8229600" cy="1130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66FF"/>
              </a:buClr>
              <a:buSzTx/>
              <a:buFont typeface="Wingdings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All charged particle pairs between J/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  <a:sym typeface="Symbol"/>
              </a:rPr>
              <a:t>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and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  <a:sym typeface="Symbol"/>
              </a:rPr>
              <a:t>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66FF"/>
              </a:buClr>
              <a:buSzTx/>
              <a:buFont typeface="Wingdings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Hadron suppression 10</a:t>
            </a:r>
            <a:r>
              <a:rPr lang="en-US" sz="2000" b="1" baseline="30000" dirty="0">
                <a:latin typeface="Comic Sans MS"/>
                <a:cs typeface="Comic Sans MS"/>
              </a:rPr>
              <a:t>5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-10</a:t>
            </a:r>
            <a:r>
              <a:rPr lang="en-US" sz="2000" b="1" baseline="30000" dirty="0">
                <a:latin typeface="Comic Sans MS"/>
                <a:cs typeface="Comic Sans MS"/>
              </a:rPr>
              <a:t>6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needed at 500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796925" marR="0" lvl="1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66FF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Drell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Yan signal reduced in 200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GeV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forward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8200" y="3471606"/>
            <a:ext cx="4240530" cy="3335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3471606"/>
            <a:ext cx="4240530" cy="3335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00" y="2931180"/>
            <a:ext cx="4240530" cy="523220"/>
          </a:xfrm>
          <a:prstGeom prst="rect">
            <a:avLst/>
          </a:prstGeom>
          <a:solidFill>
            <a:srgbClr val="0000FF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Comic Sans MS Bold"/>
                <a:cs typeface="Comic Sans MS Bold"/>
              </a:rPr>
              <a:t>200 </a:t>
            </a:r>
            <a:r>
              <a:rPr lang="en-US" sz="2800" dirty="0" err="1" smtClean="0">
                <a:solidFill>
                  <a:srgbClr val="FFFFFF"/>
                </a:solidFill>
                <a:latin typeface="Comic Sans MS Bold"/>
                <a:cs typeface="Comic Sans MS Bold"/>
              </a:rPr>
              <a:t>GeV</a:t>
            </a:r>
            <a:endParaRPr lang="en-US" sz="2800" dirty="0">
              <a:solidFill>
                <a:srgbClr val="FFFFFF"/>
              </a:solidFill>
              <a:latin typeface="Comic Sans MS Bold"/>
              <a:cs typeface="Comic Sans MS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2931180"/>
            <a:ext cx="4240530" cy="523220"/>
          </a:xfrm>
          <a:prstGeom prst="rect">
            <a:avLst/>
          </a:prstGeom>
          <a:solidFill>
            <a:srgbClr val="0000FF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Comic Sans MS"/>
                <a:cs typeface="Comic Sans MS"/>
              </a:rPr>
              <a:t>5</a:t>
            </a:r>
            <a:r>
              <a:rPr lang="en-US" sz="2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00 </a:t>
            </a:r>
            <a:r>
              <a:rPr lang="en-US" sz="28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GeV</a:t>
            </a:r>
            <a:endParaRPr lang="en-US" sz="28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6084455" y="3636818"/>
            <a:ext cx="11545" cy="27798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676401" y="3636818"/>
            <a:ext cx="11545" cy="27798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5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228600" y="1189038"/>
            <a:ext cx="8229600" cy="55165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CC66FF"/>
              </a:buClr>
              <a:buFont typeface="Wingdings" charset="2"/>
              <a:buChar char="q"/>
              <a:defRPr/>
            </a:pPr>
            <a:r>
              <a:rPr lang="en-US" sz="2000" dirty="0" smtClean="0">
                <a:latin typeface="Comic Sans MS"/>
                <a:cs typeface="Comic Sans MS"/>
              </a:rPr>
              <a:t>Electrons and positrons from hard QCD processes are uncorrelated</a:t>
            </a:r>
          </a:p>
          <a:p>
            <a:pPr lvl="1" fontAlgn="auto">
              <a:spcAft>
                <a:spcPts val="0"/>
              </a:spcAft>
              <a:buClr>
                <a:srgbClr val="CC66FF"/>
              </a:buClr>
              <a:buFont typeface="Wingdings" charset="2"/>
              <a:buChar char="Ø"/>
              <a:defRPr/>
            </a:pPr>
            <a:r>
              <a:rPr lang="en-US" sz="1800" dirty="0" smtClean="0">
                <a:latin typeface="Comic Sans MS"/>
                <a:cs typeface="Comic Sans MS"/>
              </a:rPr>
              <a:t>Opening angles are comparable to </a:t>
            </a:r>
            <a:r>
              <a:rPr lang="en-US" sz="1800" dirty="0" err="1" smtClean="0">
                <a:latin typeface="Comic Sans MS"/>
                <a:cs typeface="Comic Sans MS"/>
              </a:rPr>
              <a:t>Drell</a:t>
            </a:r>
            <a:r>
              <a:rPr lang="en-US" sz="1800" dirty="0" smtClean="0">
                <a:latin typeface="Comic Sans MS"/>
                <a:cs typeface="Comic Sans MS"/>
              </a:rPr>
              <a:t> Yan: detector acceptance</a:t>
            </a:r>
          </a:p>
          <a:p>
            <a:pPr lvl="1" fontAlgn="auto">
              <a:spcAft>
                <a:spcPts val="0"/>
              </a:spcAft>
              <a:buClr>
                <a:srgbClr val="CC66FF"/>
              </a:buClr>
              <a:buFont typeface="Wingdings" charset="2"/>
              <a:buChar char="Ø"/>
              <a:defRPr/>
            </a:pPr>
            <a:r>
              <a:rPr lang="en-US" sz="1800" dirty="0" smtClean="0">
                <a:latin typeface="Comic Sans MS"/>
                <a:cs typeface="Comic Sans MS"/>
              </a:rPr>
              <a:t>Lepton energies of </a:t>
            </a:r>
            <a:br>
              <a:rPr lang="en-US" sz="1800" dirty="0" smtClean="0">
                <a:latin typeface="Comic Sans MS"/>
                <a:cs typeface="Comic Sans MS"/>
              </a:rPr>
            </a:br>
            <a:r>
              <a:rPr lang="en-US" sz="1800" dirty="0" err="1" smtClean="0">
                <a:latin typeface="Comic Sans MS"/>
                <a:cs typeface="Comic Sans MS"/>
              </a:rPr>
              <a:t>Drell</a:t>
            </a:r>
            <a:r>
              <a:rPr lang="en-US" sz="1800" dirty="0" smtClean="0">
                <a:latin typeface="Comic Sans MS"/>
                <a:cs typeface="Comic Sans MS"/>
              </a:rPr>
              <a:t> Yan decays are </a:t>
            </a:r>
            <a:br>
              <a:rPr lang="en-US" sz="1800" dirty="0" smtClean="0">
                <a:latin typeface="Comic Sans MS"/>
                <a:cs typeface="Comic Sans MS"/>
              </a:rPr>
            </a:br>
            <a:r>
              <a:rPr lang="en-US" sz="1800" dirty="0" smtClean="0">
                <a:latin typeface="Comic Sans MS"/>
                <a:cs typeface="Comic Sans MS"/>
              </a:rPr>
              <a:t>large</a:t>
            </a:r>
          </a:p>
          <a:p>
            <a:pPr lvl="1" fontAlgn="auto">
              <a:spcAft>
                <a:spcPts val="0"/>
              </a:spcAft>
              <a:buClr>
                <a:srgbClr val="CC66FF"/>
              </a:buClr>
              <a:buFont typeface="Wingdings" charset="2"/>
              <a:buChar char="Ø"/>
              <a:defRPr/>
            </a:pPr>
            <a:r>
              <a:rPr lang="en-US" sz="1800" dirty="0" smtClean="0">
                <a:latin typeface="Comic Sans MS"/>
                <a:cs typeface="Comic Sans MS"/>
              </a:rPr>
              <a:t>Energy cut removes </a:t>
            </a:r>
            <a:br>
              <a:rPr lang="en-US" sz="1800" dirty="0" smtClean="0">
                <a:latin typeface="Comic Sans MS"/>
                <a:cs typeface="Comic Sans MS"/>
              </a:rPr>
            </a:br>
            <a:r>
              <a:rPr lang="en-US" sz="1800" dirty="0" smtClean="0">
                <a:latin typeface="Comic Sans MS"/>
                <a:cs typeface="Comic Sans MS"/>
              </a:rPr>
              <a:t>QCD background at </a:t>
            </a:r>
            <a:br>
              <a:rPr lang="en-US" sz="1800" dirty="0" smtClean="0">
                <a:latin typeface="Comic Sans MS"/>
                <a:cs typeface="Comic Sans MS"/>
              </a:rPr>
            </a:br>
            <a:r>
              <a:rPr lang="en-US" sz="1800" dirty="0" smtClean="0">
                <a:latin typeface="Comic Sans MS"/>
                <a:cs typeface="Comic Sans MS"/>
              </a:rPr>
              <a:t>small </a:t>
            </a:r>
            <a:r>
              <a:rPr lang="en-US" sz="1800" dirty="0" err="1" smtClean="0">
                <a:latin typeface="Comic Sans MS"/>
                <a:cs typeface="Comic Sans MS"/>
              </a:rPr>
              <a:t>m</a:t>
            </a:r>
            <a:r>
              <a:rPr lang="en-US" sz="1800" baseline="-25000" dirty="0" err="1" smtClean="0">
                <a:latin typeface="Comic Sans MS"/>
                <a:cs typeface="Comic Sans MS"/>
              </a:rPr>
              <a:t>inv</a:t>
            </a:r>
            <a:endParaRPr lang="en-US" sz="1800" baseline="-25000" dirty="0" smtClean="0">
              <a:latin typeface="Comic Sans MS"/>
              <a:cs typeface="Comic Sans MS"/>
            </a:endParaRPr>
          </a:p>
          <a:p>
            <a:pPr lvl="1" fontAlgn="auto">
              <a:spcAft>
                <a:spcPts val="0"/>
              </a:spcAft>
              <a:buClr>
                <a:srgbClr val="CC66FF"/>
              </a:buClr>
              <a:buFont typeface="Wingdings" charset="2"/>
              <a:buChar char="Ø"/>
              <a:defRPr/>
            </a:pPr>
            <a:r>
              <a:rPr lang="en-US" sz="1800" dirty="0" smtClean="0">
                <a:latin typeface="Comic Sans MS"/>
                <a:cs typeface="Comic Sans MS"/>
              </a:rPr>
              <a:t>Large masses in QCD</a:t>
            </a:r>
            <a:br>
              <a:rPr lang="en-US" sz="1800" dirty="0" smtClean="0">
                <a:latin typeface="Comic Sans MS"/>
                <a:cs typeface="Comic Sans MS"/>
              </a:rPr>
            </a:br>
            <a:r>
              <a:rPr lang="en-US" sz="1800" dirty="0" smtClean="0">
                <a:latin typeface="Comic Sans MS"/>
                <a:cs typeface="Comic Sans MS"/>
              </a:rPr>
              <a:t>background favor </a:t>
            </a:r>
            <a:br>
              <a:rPr lang="en-US" sz="1800" dirty="0" smtClean="0">
                <a:latin typeface="Comic Sans MS"/>
                <a:cs typeface="Comic Sans MS"/>
              </a:rPr>
            </a:br>
            <a:r>
              <a:rPr lang="en-US" sz="1800" dirty="0" smtClean="0">
                <a:latin typeface="Comic Sans MS"/>
                <a:cs typeface="Comic Sans MS"/>
              </a:rPr>
              <a:t>mid-rapidity</a:t>
            </a:r>
          </a:p>
          <a:p>
            <a:pPr lvl="1" fontAlgn="auto">
              <a:spcAft>
                <a:spcPts val="0"/>
              </a:spcAft>
              <a:buClr>
                <a:srgbClr val="CC66FF"/>
              </a:buClr>
              <a:buFont typeface="Wingdings" charset="2"/>
              <a:buChar char="Ø"/>
              <a:defRPr/>
            </a:pPr>
            <a:r>
              <a:rPr lang="en-US" sz="1800" dirty="0" smtClean="0">
                <a:latin typeface="Comic Sans MS"/>
                <a:cs typeface="Comic Sans MS"/>
              </a:rPr>
              <a:t>Energy asymmetry has</a:t>
            </a:r>
            <a:br>
              <a:rPr lang="en-US" sz="1800" dirty="0" smtClean="0">
                <a:latin typeface="Comic Sans MS"/>
                <a:cs typeface="Comic Sans MS"/>
              </a:rPr>
            </a:br>
            <a:r>
              <a:rPr lang="en-US" sz="1800" dirty="0" smtClean="0">
                <a:latin typeface="Comic Sans MS"/>
                <a:cs typeface="Comic Sans MS"/>
              </a:rPr>
              <a:t>not been used yet</a:t>
            </a:r>
          </a:p>
          <a:p>
            <a:pPr lvl="1" fontAlgn="auto">
              <a:spcAft>
                <a:spcPts val="0"/>
              </a:spcAft>
              <a:buClr>
                <a:srgbClr val="CC66FF"/>
              </a:buClr>
              <a:buFont typeface="Wingdings" charset="2"/>
              <a:buChar char="q"/>
              <a:defRPr/>
            </a:pPr>
            <a:endParaRPr lang="en-US" sz="1800" dirty="0" smtClean="0">
              <a:latin typeface="Comic Sans MS"/>
              <a:cs typeface="Comic Sans M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4038600" y="2514600"/>
            <a:ext cx="4800600" cy="403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pSp>
        <p:nvGrpSpPr>
          <p:cNvPr id="43011" name="Group 14"/>
          <p:cNvGrpSpPr>
            <a:grpSpLocks/>
          </p:cNvGrpSpPr>
          <p:nvPr/>
        </p:nvGrpSpPr>
        <p:grpSpPr bwMode="auto">
          <a:xfrm>
            <a:off x="2108200" y="3731418"/>
            <a:ext cx="762000" cy="157163"/>
            <a:chOff x="2895600" y="6549586"/>
            <a:chExt cx="762000" cy="157821"/>
          </a:xfrm>
        </p:grpSpPr>
        <p:sp>
          <p:nvSpPr>
            <p:cNvPr id="16" name="Oval 15"/>
            <p:cNvSpPr/>
            <p:nvPr/>
          </p:nvSpPr>
          <p:spPr>
            <a:xfrm>
              <a:off x="2895600" y="6549586"/>
              <a:ext cx="152400" cy="1578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200400" y="6552774"/>
              <a:ext cx="152400" cy="1546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505200" y="6552774"/>
              <a:ext cx="152400" cy="154633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3012" name="Group 18"/>
          <p:cNvGrpSpPr>
            <a:grpSpLocks/>
          </p:cNvGrpSpPr>
          <p:nvPr/>
        </p:nvGrpSpPr>
        <p:grpSpPr bwMode="auto">
          <a:xfrm>
            <a:off x="2438400" y="4607560"/>
            <a:ext cx="762000" cy="157163"/>
            <a:chOff x="2895600" y="6776379"/>
            <a:chExt cx="762000" cy="157821"/>
          </a:xfrm>
        </p:grpSpPr>
        <p:sp>
          <p:nvSpPr>
            <p:cNvPr id="20" name="Oval 19"/>
            <p:cNvSpPr/>
            <p:nvPr/>
          </p:nvSpPr>
          <p:spPr>
            <a:xfrm>
              <a:off x="2895600" y="6776379"/>
              <a:ext cx="152400" cy="1578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200400" y="6779567"/>
              <a:ext cx="152400" cy="15463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505200" y="6779567"/>
              <a:ext cx="152400" cy="15463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105400" y="3429000"/>
            <a:ext cx="2971800" cy="2062163"/>
            <a:chOff x="5105400" y="3429000"/>
            <a:chExt cx="2971800" cy="206282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105400" y="3429000"/>
              <a:ext cx="2971800" cy="206282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105400" y="3810122"/>
              <a:ext cx="2971800" cy="168169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6" name="Down Arrow 25"/>
            <p:cNvSpPr/>
            <p:nvPr/>
          </p:nvSpPr>
          <p:spPr>
            <a:xfrm>
              <a:off x="5105400" y="3505224"/>
              <a:ext cx="152400" cy="304897"/>
            </a:xfrm>
            <a:prstGeom prst="down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4038600" y="2514600"/>
            <a:ext cx="4800600" cy="4035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5105400" y="3429000"/>
            <a:ext cx="2971800" cy="2438400"/>
            <a:chOff x="5105400" y="3429000"/>
            <a:chExt cx="2971800" cy="24384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5105400" y="3429000"/>
              <a:ext cx="2971800" cy="2062163"/>
            </a:xfrm>
            <a:prstGeom prst="line">
              <a:avLst/>
            </a:prstGeom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105400" y="3652838"/>
              <a:ext cx="1485900" cy="2214562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1" name="Down Arrow 30"/>
            <p:cNvSpPr/>
            <p:nvPr/>
          </p:nvSpPr>
          <p:spPr>
            <a:xfrm>
              <a:off x="6591300" y="4648200"/>
              <a:ext cx="190500" cy="1108075"/>
            </a:xfrm>
            <a:prstGeom prst="downArrow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30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Background rejection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E315A-9C61-4EFE-A211-25784E3397BE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0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3823860" y="1168405"/>
            <a:ext cx="5076825" cy="4352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152400" y="1143000"/>
            <a:ext cx="7848600" cy="5410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b="1" dirty="0" err="1" smtClean="0">
                <a:latin typeface="Comic Sans MS"/>
                <a:cs typeface="Comic Sans MS"/>
              </a:rPr>
              <a:t>Parametrized</a:t>
            </a:r>
            <a:r>
              <a:rPr lang="en-US" sz="2000" b="1" dirty="0" smtClean="0">
                <a:latin typeface="Comic Sans MS"/>
                <a:cs typeface="Comic Sans MS"/>
              </a:rPr>
              <a:t> fast </a:t>
            </a:r>
            <a:br>
              <a:rPr lang="en-US" sz="2000" b="1" dirty="0" smtClean="0">
                <a:latin typeface="Comic Sans MS"/>
                <a:cs typeface="Comic Sans MS"/>
              </a:rPr>
            </a:br>
            <a:r>
              <a:rPr lang="en-US" sz="2000" b="1" dirty="0" smtClean="0">
                <a:latin typeface="Comic Sans MS"/>
                <a:cs typeface="Comic Sans MS"/>
              </a:rPr>
              <a:t>MC for detector</a:t>
            </a:r>
            <a:br>
              <a:rPr lang="en-US" sz="2000" b="1" dirty="0" smtClean="0">
                <a:latin typeface="Comic Sans MS"/>
                <a:cs typeface="Comic Sans MS"/>
              </a:rPr>
            </a:br>
            <a:r>
              <a:rPr lang="en-US" sz="2000" b="1" dirty="0" smtClean="0">
                <a:latin typeface="Comic Sans MS"/>
                <a:cs typeface="Comic Sans MS"/>
              </a:rPr>
              <a:t>smearing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000" b="1" dirty="0" err="1" smtClean="0">
                <a:latin typeface="Comic Sans MS"/>
                <a:cs typeface="Comic Sans MS"/>
              </a:rPr>
              <a:t>Drell</a:t>
            </a:r>
            <a:r>
              <a:rPr lang="en-US" sz="2000" b="1" dirty="0" smtClean="0">
                <a:latin typeface="Comic Sans MS"/>
                <a:cs typeface="Comic Sans MS"/>
              </a:rPr>
              <a:t> Yan signal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800" b="1" dirty="0" smtClean="0">
                <a:latin typeface="Comic Sans MS"/>
                <a:cs typeface="Comic Sans MS"/>
              </a:rPr>
              <a:t>3 – 10 </a:t>
            </a:r>
            <a:r>
              <a:rPr lang="en-US" sz="1800" b="1" dirty="0" err="1" smtClean="0">
                <a:latin typeface="Comic Sans MS"/>
                <a:cs typeface="Comic Sans MS"/>
              </a:rPr>
              <a:t>GeV</a:t>
            </a:r>
            <a:r>
              <a:rPr lang="en-US" sz="1800" b="1" dirty="0" smtClean="0">
                <a:latin typeface="Comic Sans MS"/>
                <a:cs typeface="Comic Sans MS"/>
              </a:rPr>
              <a:t>/c</a:t>
            </a:r>
            <a:r>
              <a:rPr lang="en-US" sz="1800" b="1" baseline="30000" dirty="0" smtClean="0">
                <a:latin typeface="Comic Sans MS"/>
                <a:cs typeface="Comic Sans MS"/>
              </a:rPr>
              <a:t>2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1800" b="1" baseline="30000" dirty="0" smtClean="0">
              <a:latin typeface="Comic Sans MS"/>
              <a:cs typeface="Comic Sans M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Energy cut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E</a:t>
            </a:r>
            <a:r>
              <a:rPr lang="en-US" sz="1800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1,2</a:t>
            </a:r>
            <a:r>
              <a:rPr lang="en-US" sz="18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 &gt; 2 </a:t>
            </a:r>
            <a:r>
              <a:rPr lang="en-US" sz="1800" b="1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GeV</a:t>
            </a:r>
            <a:endParaRPr lang="en-US" sz="1800" b="1" dirty="0" smtClean="0">
              <a:solidFill>
                <a:srgbClr val="80FF00"/>
              </a:solidFill>
              <a:latin typeface="Comic Sans MS"/>
              <a:cs typeface="Comic Sans M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Forward </a:t>
            </a:r>
            <a:r>
              <a:rPr lang="en-US" sz="2000" b="1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rapidities</a:t>
            </a:r>
            <a:r>
              <a:rPr lang="en-US" sz="20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Effectively no </a:t>
            </a:r>
            <a:br>
              <a:rPr lang="en-US" sz="1800" b="1" dirty="0" smtClean="0">
                <a:solidFill>
                  <a:srgbClr val="80FF00"/>
                </a:solidFill>
                <a:latin typeface="Comic Sans MS"/>
                <a:cs typeface="Comic Sans MS"/>
              </a:rPr>
            </a:br>
            <a:r>
              <a:rPr lang="en-US" sz="18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background left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Statistically limited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en-US" sz="1800" b="1" dirty="0" smtClean="0">
              <a:solidFill>
                <a:srgbClr val="80FF00"/>
              </a:solidFill>
              <a:latin typeface="Comic Sans MS"/>
              <a:cs typeface="Comic Sans MS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1800" b="1" dirty="0" err="1" smtClean="0">
                <a:solidFill>
                  <a:srgbClr val="CC66FF"/>
                </a:solidFill>
                <a:latin typeface="Comic Sans MS"/>
                <a:cs typeface="Comic Sans MS"/>
              </a:rPr>
              <a:t>Drell</a:t>
            </a:r>
            <a:r>
              <a:rPr lang="en-US" sz="18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 Yan</a:t>
            </a:r>
            <a:br>
              <a:rPr lang="en-US" sz="1800" b="1" dirty="0" smtClean="0">
                <a:solidFill>
                  <a:srgbClr val="CC66FF"/>
                </a:solidFill>
                <a:latin typeface="Comic Sans MS"/>
                <a:cs typeface="Comic Sans MS"/>
              </a:rPr>
            </a:br>
            <a:r>
              <a:rPr lang="en-US" sz="18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for </a:t>
            </a:r>
            <a:r>
              <a:rPr lang="en-US" sz="1800" b="1" dirty="0" err="1" smtClean="0">
                <a:solidFill>
                  <a:srgbClr val="CC66FF"/>
                </a:solidFill>
                <a:latin typeface="Comic Sans MS"/>
                <a:cs typeface="Comic Sans MS"/>
              </a:rPr>
              <a:t>m</a:t>
            </a:r>
            <a:r>
              <a:rPr lang="en-US" sz="1800" b="1" baseline="-25000" dirty="0" err="1" smtClean="0">
                <a:solidFill>
                  <a:srgbClr val="CC66FF"/>
                </a:solidFill>
                <a:latin typeface="Comic Sans MS"/>
                <a:cs typeface="Comic Sans MS"/>
              </a:rPr>
              <a:t>inv</a:t>
            </a:r>
            <a:r>
              <a:rPr lang="en-US" sz="18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 &lt; 3 </a:t>
            </a:r>
            <a:r>
              <a:rPr lang="en-US" sz="1800" b="1" dirty="0" err="1" smtClean="0">
                <a:solidFill>
                  <a:srgbClr val="CC66FF"/>
                </a:solidFill>
                <a:latin typeface="Comic Sans MS"/>
                <a:cs typeface="Comic Sans MS"/>
              </a:rPr>
              <a:t>GeV</a:t>
            </a:r>
            <a:r>
              <a:rPr lang="en-US" sz="18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/c</a:t>
            </a:r>
            <a:r>
              <a:rPr lang="en-US" sz="1800" b="1" baseline="30000" dirty="0" smtClean="0">
                <a:solidFill>
                  <a:srgbClr val="CC66FF"/>
                </a:solidFill>
                <a:latin typeface="Comic Sans MS"/>
                <a:cs typeface="Comic Sans MS"/>
              </a:rPr>
              <a:t>2</a:t>
            </a:r>
            <a:r>
              <a:rPr lang="en-US" sz="18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 not physical (PYTHIA settings)</a:t>
            </a:r>
            <a:endParaRPr lang="en-US" sz="1800" b="1" dirty="0">
              <a:solidFill>
                <a:srgbClr val="CC66FF"/>
              </a:solidFill>
              <a:latin typeface="Comic Sans MS"/>
              <a:cs typeface="Comic Sans MS"/>
            </a:endParaRPr>
          </a:p>
        </p:txBody>
      </p:sp>
      <p:sp>
        <p:nvSpPr>
          <p:cNvPr id="4403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Drell</a:t>
            </a:r>
            <a:r>
              <a:rPr lang="en-US" dirty="0" smtClean="0"/>
              <a:t>-Yan at forward </a:t>
            </a:r>
            <a:r>
              <a:rPr lang="en-US" dirty="0" err="1" smtClean="0"/>
              <a:t>rapidities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1A9A64-65EB-4B32-B26A-2072C40BA272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E.C. Aschenauer             STAR Upgrade Meeting UCLA 2012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810000" y="1143000"/>
            <a:ext cx="5076825" cy="4352925"/>
            <a:chOff x="3810000" y="1143000"/>
            <a:chExt cx="5076825" cy="4352925"/>
          </a:xfrm>
        </p:grpSpPr>
        <p:grpSp>
          <p:nvGrpSpPr>
            <p:cNvPr id="7" name="Group 6"/>
            <p:cNvGrpSpPr/>
            <p:nvPr/>
          </p:nvGrpSpPr>
          <p:grpSpPr>
            <a:xfrm>
              <a:off x="3810000" y="1143000"/>
              <a:ext cx="5076825" cy="4352925"/>
              <a:chOff x="3810000" y="1143000"/>
              <a:chExt cx="5076825" cy="4352925"/>
            </a:xfrm>
          </p:grpSpPr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/>
              <a:stretch/>
            </p:blipFill>
            <p:spPr bwMode="auto">
              <a:xfrm>
                <a:off x="3810000" y="1143000"/>
                <a:ext cx="5076825" cy="43529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/>
            </p:spPr>
          </p:pic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 t="-8864" b="-17738"/>
              <a:stretch>
                <a:fillRect/>
              </a:stretch>
            </p:blipFill>
            <p:spPr bwMode="auto">
              <a:xfrm>
                <a:off x="3876675" y="1143000"/>
                <a:ext cx="4943475" cy="435292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720557" y="4827150"/>
                <a:ext cx="31085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Oleg: </a:t>
                </a:r>
                <a:r>
                  <a:rPr lang="en-US" b="1" dirty="0" err="1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HCal</a:t>
                </a:r>
                <a:r>
                  <a:rPr lang="en-US" b="1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: 38%√E+3%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b="1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      </a:t>
                </a:r>
                <a:r>
                  <a:rPr lang="en-US" b="1" dirty="0" err="1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Ecal</a:t>
                </a:r>
                <a:r>
                  <a:rPr lang="en-US" b="1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:  10%</a:t>
                </a:r>
                <a:r>
                  <a:rPr lang="en-US" b="1" dirty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√E</a:t>
                </a:r>
                <a:r>
                  <a:rPr lang="en-US" b="1" dirty="0" smtClean="0">
                    <a:solidFill>
                      <a:schemeClr val="bg1"/>
                    </a:solidFill>
                    <a:latin typeface="Comic Sans MS"/>
                    <a:cs typeface="Comic Sans MS"/>
                  </a:rPr>
                  <a:t>+1.5%</a:t>
                </a:r>
                <a:endParaRPr lang="en-US" b="1" dirty="0">
                  <a:solidFill>
                    <a:schemeClr val="bg1"/>
                  </a:solidFill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6049820" y="1778004"/>
              <a:ext cx="831271" cy="6003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956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35.8|22.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13422</TotalTime>
  <Words>5545</Words>
  <Application>Microsoft Macintosh PowerPoint</Application>
  <PresentationFormat>On-screen Show (4:3)</PresentationFormat>
  <Paragraphs>927</Paragraphs>
  <Slides>63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Metro</vt:lpstr>
      <vt:lpstr>Equation</vt:lpstr>
      <vt:lpstr>Forward Tracking upgrade What should it do / What is it</vt:lpstr>
      <vt:lpstr>The STAR Forward Upgrade</vt:lpstr>
      <vt:lpstr>What are open physics questions</vt:lpstr>
      <vt:lpstr>What are open physics questions</vt:lpstr>
      <vt:lpstr>A little bit about DY Parton Kinematics</vt:lpstr>
      <vt:lpstr>Drell-Yan lepton pairs</vt:lpstr>
      <vt:lpstr>Backgrounds to DY production</vt:lpstr>
      <vt:lpstr>Background rejection</vt:lpstr>
      <vt:lpstr>Drell-Yan at forward rapidities</vt:lpstr>
      <vt:lpstr>Do we need charge separation for DY?</vt:lpstr>
      <vt:lpstr>Possible technologies and other Questions</vt:lpstr>
      <vt:lpstr>Gaseous Detectors in the current LHC experiments</vt:lpstr>
      <vt:lpstr>GEMs @ LHCb</vt:lpstr>
      <vt:lpstr>GEMs @ TOTEM</vt:lpstr>
      <vt:lpstr>GEM Endcap Chambers</vt:lpstr>
      <vt:lpstr>Some Simulation results</vt:lpstr>
      <vt:lpstr>What was modeled</vt:lpstr>
      <vt:lpstr>What can we expect in the forward h</vt:lpstr>
      <vt:lpstr>Cerenkov and momentum resolution</vt:lpstr>
      <vt:lpstr>Summary</vt:lpstr>
      <vt:lpstr>BACKUP</vt:lpstr>
      <vt:lpstr>Needed Momentum Coverage</vt:lpstr>
      <vt:lpstr>Heavy flavor contributions</vt:lpstr>
      <vt:lpstr>Tools/MCs to study this questions</vt:lpstr>
      <vt:lpstr>RICH a possibility for (e)STAR</vt:lpstr>
      <vt:lpstr>Transverse single-spin asymmetries</vt:lpstr>
      <vt:lpstr>Transverse Polarization Effects @ RHIC</vt:lpstr>
      <vt:lpstr>What else do we know</vt:lpstr>
      <vt:lpstr>What does the MC say?</vt:lpstr>
      <vt:lpstr>PowerPoint Presentation</vt:lpstr>
      <vt:lpstr>PowerPoint Presentation</vt:lpstr>
      <vt:lpstr>PowerPoint Presentation</vt:lpstr>
      <vt:lpstr>PowerPoint Presentation</vt:lpstr>
      <vt:lpstr>We need to analyze 200/500 GeV p↑p</vt:lpstr>
      <vt:lpstr>The famous sign change of the Sivers fct.</vt:lpstr>
      <vt:lpstr>Collision Energy Dependence of Drell Yan Production</vt:lpstr>
      <vt:lpstr>The polarized DY caveat</vt:lpstr>
      <vt:lpstr>Reconstruction of W – The ATU asymmetry </vt:lpstr>
      <vt:lpstr>PowerPoint Presentation</vt:lpstr>
      <vt:lpstr>What pHe3 can teach us</vt:lpstr>
      <vt:lpstr>Spectator proton from 3He with the current RHIC optics</vt:lpstr>
      <vt:lpstr>Quantum phase-space tomography of the nucleon</vt:lpstr>
      <vt:lpstr>Beyond form factors and quark distributions</vt:lpstr>
      <vt:lpstr>The Hunt for Lq</vt:lpstr>
      <vt:lpstr>GPDs Introduction</vt:lpstr>
      <vt:lpstr>From pp to gp</vt:lpstr>
      <vt:lpstr>Forward Proton Tagging at STAR/RHIC </vt:lpstr>
      <vt:lpstr>500 GeV pp: UPC kinematics</vt:lpstr>
      <vt:lpstr>500 GeV pp: UPC kinematics</vt:lpstr>
      <vt:lpstr>500 GeV pp: Decay kinematics</vt:lpstr>
      <vt:lpstr>200 GeV pAu: UPC kinematics</vt:lpstr>
      <vt:lpstr>200 GeV pAu: UPC kinematics</vt:lpstr>
      <vt:lpstr>200 GeV pAu: Decay kinematics</vt:lpstr>
      <vt:lpstr>Summary</vt:lpstr>
      <vt:lpstr>A new idea: ALT</vt:lpstr>
      <vt:lpstr>“Spectator” proton from deuteron with the current RHIC optics</vt:lpstr>
      <vt:lpstr>accessing GPDs: some caveats</vt:lpstr>
      <vt:lpstr>Deeply Virtual Compton Scattering: DVCS</vt:lpstr>
      <vt:lpstr>DVCS ASYMMETRIES</vt:lpstr>
      <vt:lpstr>GPDs: DVCS@eRHIC</vt:lpstr>
      <vt:lpstr>DVCS Asymmetries</vt:lpstr>
      <vt:lpstr>What will we learn about 2d+1 structure of the proton</vt:lpstr>
      <vt:lpstr>Other Channels: J/ψ</vt:lpstr>
    </vt:vector>
  </TitlesOfParts>
  <Company>JLAB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can we do with 200GeV polarized pp in 2011</dc:title>
  <dc:creator>elke-caroline aschenauer</dc:creator>
  <cp:lastModifiedBy>elke-caroline aschenauer</cp:lastModifiedBy>
  <cp:revision>355</cp:revision>
  <cp:lastPrinted>2010-04-22T12:46:06Z</cp:lastPrinted>
  <dcterms:created xsi:type="dcterms:W3CDTF">2010-06-08T13:09:20Z</dcterms:created>
  <dcterms:modified xsi:type="dcterms:W3CDTF">2012-12-03T20:53:00Z</dcterms:modified>
</cp:coreProperties>
</file>