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.xml" ContentType="application/vnd.openxmlformats-officedocument.presentationml.notesSlide+xml"/>
  <Override PartName="/ppt/embeddings/oleObject7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52"/>
  </p:notesMasterIdLst>
  <p:handoutMasterIdLst>
    <p:handoutMasterId r:id="rId53"/>
  </p:handoutMasterIdLst>
  <p:sldIdLst>
    <p:sldId id="567" r:id="rId2"/>
    <p:sldId id="679" r:id="rId3"/>
    <p:sldId id="680" r:id="rId4"/>
    <p:sldId id="683" r:id="rId5"/>
    <p:sldId id="613" r:id="rId6"/>
    <p:sldId id="665" r:id="rId7"/>
    <p:sldId id="666" r:id="rId8"/>
    <p:sldId id="638" r:id="rId9"/>
    <p:sldId id="639" r:id="rId10"/>
    <p:sldId id="659" r:id="rId11"/>
    <p:sldId id="657" r:id="rId12"/>
    <p:sldId id="619" r:id="rId13"/>
    <p:sldId id="681" r:id="rId14"/>
    <p:sldId id="682" r:id="rId15"/>
    <p:sldId id="616" r:id="rId16"/>
    <p:sldId id="635" r:id="rId17"/>
    <p:sldId id="618" r:id="rId18"/>
    <p:sldId id="691" r:id="rId19"/>
    <p:sldId id="692" r:id="rId20"/>
    <p:sldId id="667" r:id="rId21"/>
    <p:sldId id="670" r:id="rId22"/>
    <p:sldId id="669" r:id="rId23"/>
    <p:sldId id="684" r:id="rId24"/>
    <p:sldId id="685" r:id="rId25"/>
    <p:sldId id="686" r:id="rId26"/>
    <p:sldId id="693" r:id="rId27"/>
    <p:sldId id="694" r:id="rId28"/>
    <p:sldId id="695" r:id="rId29"/>
    <p:sldId id="696" r:id="rId30"/>
    <p:sldId id="688" r:id="rId31"/>
    <p:sldId id="592" r:id="rId32"/>
    <p:sldId id="671" r:id="rId33"/>
    <p:sldId id="689" r:id="rId34"/>
    <p:sldId id="690" r:id="rId35"/>
    <p:sldId id="574" r:id="rId36"/>
    <p:sldId id="629" r:id="rId37"/>
    <p:sldId id="672" r:id="rId38"/>
    <p:sldId id="630" r:id="rId39"/>
    <p:sldId id="673" r:id="rId40"/>
    <p:sldId id="581" r:id="rId41"/>
    <p:sldId id="697" r:id="rId42"/>
    <p:sldId id="607" r:id="rId43"/>
    <p:sldId id="609" r:id="rId44"/>
    <p:sldId id="631" r:id="rId45"/>
    <p:sldId id="598" r:id="rId46"/>
    <p:sldId id="602" r:id="rId47"/>
    <p:sldId id="582" r:id="rId48"/>
    <p:sldId id="583" r:id="rId49"/>
    <p:sldId id="698" r:id="rId50"/>
    <p:sldId id="699" r:id="rId51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FF00FF"/>
    <a:srgbClr val="6666FF"/>
    <a:srgbClr val="FFFF00"/>
    <a:srgbClr val="FFFF66"/>
    <a:srgbClr val="66FFCC"/>
    <a:srgbClr val="FFF7CB"/>
    <a:srgbClr val="E3DD51"/>
    <a:srgbClr val="008040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45" autoAdjust="0"/>
    <p:restoredTop sz="98943" autoAdjust="0"/>
  </p:normalViewPr>
  <p:slideViewPr>
    <p:cSldViewPr snapToGrid="0">
      <p:cViewPr>
        <p:scale>
          <a:sx n="115" d="100"/>
          <a:sy n="115" d="100"/>
        </p:scale>
        <p:origin x="-120" y="-144"/>
      </p:cViewPr>
      <p:guideLst>
        <p:guide orient="horz" pos="480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56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Relationship Id="rId2" Type="http://schemas.openxmlformats.org/officeDocument/2006/relationships/image" Target="../media/image8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1/9/14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BF71D-FE11-3F46-9A1E-6958184027E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DB2478-643D-014A-BCCA-97853F3CED16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22531" name="Rectangle 1031"/>
          <p:cNvSpPr txBox="1">
            <a:spLocks noGrp="1" noChangeArrowheads="1"/>
          </p:cNvSpPr>
          <p:nvPr/>
        </p:nvSpPr>
        <p:spPr bwMode="auto">
          <a:xfrm>
            <a:off x="3917950" y="8670925"/>
            <a:ext cx="2940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8A2DE1D-5C40-CC45-925C-D824B09CBE81}" type="slidenum">
              <a:rPr lang="en-US" sz="1200" b="1">
                <a:solidFill>
                  <a:srgbClr val="000066"/>
                </a:solidFill>
                <a:latin typeface="Times New Roman" charset="0"/>
              </a:rPr>
              <a:pPr algn="r" eaLnBrk="1" hangingPunct="1"/>
              <a:t>20</a:t>
            </a:fld>
            <a:endParaRPr lang="en-US" sz="1200" b="1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569" tIns="44285" rIns="88569" bIns="44285"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9FB26C2-96EC-F248-B070-A6D858C1D5A8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24579" name="Rectangle 1031"/>
          <p:cNvSpPr txBox="1">
            <a:spLocks noGrp="1" noChangeArrowheads="1"/>
          </p:cNvSpPr>
          <p:nvPr/>
        </p:nvSpPr>
        <p:spPr bwMode="auto">
          <a:xfrm>
            <a:off x="3917950" y="8670925"/>
            <a:ext cx="2940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E52CE42-1C08-AC44-9D58-5D4C33AD6020}" type="slidenum">
              <a:rPr lang="en-US" sz="1200" b="1">
                <a:solidFill>
                  <a:srgbClr val="000066"/>
                </a:solidFill>
                <a:latin typeface="Times New Roman" charset="0"/>
              </a:rPr>
              <a:pPr algn="r" eaLnBrk="1" hangingPunct="1"/>
              <a:t>21</a:t>
            </a:fld>
            <a:endParaRPr lang="en-US" sz="1200" b="1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569" tIns="44285" rIns="88569" bIns="44285"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1400">
                <a:ea typeface="Arial" charset="0"/>
                <a:cs typeface="Arial" charset="0"/>
                <a:sym typeface="Arial" charset="0"/>
              </a:rPr>
              <a:t>Counter-intuitively the best way is through an EM process: DIS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>
                <a:latin typeface="Helvetica" charset="0"/>
                <a:ea typeface="Helvetica" charset="0"/>
                <a:cs typeface="Helvetica" charset="0"/>
                <a:sym typeface="Helvetica" charset="0"/>
              </a:rPr>
              <a:t>y = inelasticity = fraction of the incoming electron energy carried by photon in the rest frame of the nucleon 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1400">
                <a:ea typeface="Arial" charset="0"/>
                <a:cs typeface="Arial" charset="0"/>
                <a:sym typeface="Arial" charset="0"/>
              </a:rPr>
              <a:t>The structure function F2 is sensitive to the sum of quark and anti-quark momentum distribution in the nucleon.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1400">
                <a:ea typeface="Arial" charset="0"/>
                <a:cs typeface="Arial" charset="0"/>
                <a:sym typeface="Arial" charset="0"/>
              </a:rPr>
              <a:t>The apparent scaling of the data with Q2 at large x in early DIS data from SLAC was termed “Bjorken scaling” and motivated the parton model.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1400">
                <a:ea typeface="Arial" charset="0"/>
                <a:cs typeface="Arial" charset="0"/>
                <a:sym typeface="Arial" charset="0"/>
              </a:rPr>
              <a:t>In the parton model, FL = 0, while in QCD, it is directly proportional to the gluon structure function, FL(x,Q2) ~ aS xG(x,Q2), at low x.</a:t>
            </a:r>
          </a:p>
          <a:p>
            <a:pPr>
              <a:spcBef>
                <a:spcPts val="413"/>
              </a:spcBef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140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DGLAP: fixed x -&gt; evolution along Q2</a:t>
            </a:r>
          </a:p>
          <a:p>
            <a:pPr>
              <a:spcBef>
                <a:spcPts val="413"/>
              </a:spcBef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800">
                <a:latin typeface="Monaco" charset="0"/>
                <a:ea typeface="Monaco" charset="0"/>
                <a:cs typeface="Monaco" charset="0"/>
                <a:sym typeface="Monaco" charset="0"/>
              </a:rPr>
              <a:t>sigma (gamma N) = sig_T + sig_L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800">
                <a:latin typeface="Monaco" charset="0"/>
                <a:ea typeface="Monaco" charset="0"/>
                <a:cs typeface="Monaco" charset="0"/>
                <a:sym typeface="Monaco" charset="0"/>
              </a:rPr>
              <a:t>sig_L ~ FL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800">
                <a:latin typeface="Monaco" charset="0"/>
                <a:ea typeface="Monaco" charset="0"/>
                <a:cs typeface="Monaco" charset="0"/>
                <a:sym typeface="Monaco" charset="0"/>
              </a:rPr>
              <a:t>sig_tot ~ F2/Q^2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800">
                <a:latin typeface="Monaco" charset="0"/>
                <a:ea typeface="Monaco" charset="0"/>
                <a:cs typeface="Monaco" charset="0"/>
                <a:sym typeface="Monaco" charset="0"/>
              </a:rPr>
              <a:t>\frac{d^2 \sigma^{ep \rightarrow eX}}{dx dQ^2} = \frac{4 \pi \alpha^2_{e.m.}}{xQ^4} \left[ \left(1-y+\frac{y^2}{2} \right ) F_2(x,Q^2) - \frac{y^2}{2} F_L(x,Q^2) \right]</a:t>
            </a:r>
            <a:endParaRPr lang="en-US" sz="110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spcBef>
                <a:spcPts val="413"/>
              </a:spcBef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endParaRPr lang="en-US" sz="1100">
              <a:solidFill>
                <a:srgbClr val="000000"/>
              </a:solidFill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pp-pA-LoI f2f, 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pp-pA-LoI f2f, 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pp-pA-LoI f2f, January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pp-pA-LoI f2f, January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pp-pA-LoI f2f, January 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pp-pA-LoI f2f, 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19400" y="6553200"/>
            <a:ext cx="3352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pp-pA-LoI f2f, January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DA1FEBE0-2200-7845-9EBD-CD4AF632A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3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10583"/>
            <a:ext cx="9145588" cy="684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166" y="64897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4833" y="6487583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1069" y="6483346"/>
            <a:ext cx="383539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r>
              <a:rPr lang="cs-CZ" smtClean="0"/>
              <a:t>pp-pA-LoI f2f, January 2014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5" Type="http://schemas.openxmlformats.org/officeDocument/2006/relationships/image" Target="../media/image19.png"/><Relationship Id="rId6" Type="http://schemas.openxmlformats.org/officeDocument/2006/relationships/image" Target="../media/image20.emf"/><Relationship Id="rId7" Type="http://schemas.openxmlformats.org/officeDocument/2006/relationships/image" Target="../media/image21.png"/><Relationship Id="rId8" Type="http://schemas.openxmlformats.org/officeDocument/2006/relationships/package" Target="../embeddings/Microsoft_Word_Document2.docx"/><Relationship Id="rId9" Type="http://schemas.openxmlformats.org/officeDocument/2006/relationships/image" Target="../media/image1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9.png"/><Relationship Id="rId5" Type="http://schemas.openxmlformats.org/officeDocument/2006/relationships/image" Target="../media/image30.gif"/><Relationship Id="rId6" Type="http://schemas.openxmlformats.org/officeDocument/2006/relationships/oleObject" Target="../embeddings/oleObject7.bin"/><Relationship Id="rId7" Type="http://schemas.openxmlformats.org/officeDocument/2006/relationships/image" Target="../media/image2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image" Target="../media/image33.png"/><Relationship Id="rId5" Type="http://schemas.openxmlformats.org/officeDocument/2006/relationships/image" Target="../media/image34.emf"/><Relationship Id="rId6" Type="http://schemas.openxmlformats.org/officeDocument/2006/relationships/image" Target="../media/image35.png"/><Relationship Id="rId7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oleObject" Target="../embeddings/oleObject8.bin"/><Relationship Id="rId5" Type="http://schemas.openxmlformats.org/officeDocument/2006/relationships/image" Target="../media/image61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6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64.emf"/><Relationship Id="rId5" Type="http://schemas.openxmlformats.org/officeDocument/2006/relationships/image" Target="../media/image65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66.png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7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75.emf"/><Relationship Id="rId7" Type="http://schemas.openxmlformats.org/officeDocument/2006/relationships/image" Target="../media/image78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9.png"/><Relationship Id="rId12" Type="http://schemas.openxmlformats.org/officeDocument/2006/relationships/oleObject" Target="../embeddings/oleObject13.bin"/><Relationship Id="rId13" Type="http://schemas.openxmlformats.org/officeDocument/2006/relationships/image" Target="../media/image79.emf"/><Relationship Id="rId14" Type="http://schemas.openxmlformats.org/officeDocument/2006/relationships/oleObject" Target="../embeddings/oleObject14.bin"/><Relationship Id="rId15" Type="http://schemas.openxmlformats.org/officeDocument/2006/relationships/image" Target="../media/image80.emf"/><Relationship Id="rId16" Type="http://schemas.openxmlformats.org/officeDocument/2006/relationships/oleObject" Target="../embeddings/oleObject15.bin"/><Relationship Id="rId17" Type="http://schemas.openxmlformats.org/officeDocument/2006/relationships/oleObject" Target="../embeddings/oleObject16.bin"/><Relationship Id="rId18" Type="http://schemas.openxmlformats.org/officeDocument/2006/relationships/oleObject" Target="../embeddings/oleObject17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4" Type="http://schemas.openxmlformats.org/officeDocument/2006/relationships/image" Target="../media/image92.emf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emf"/><Relationship Id="rId8" Type="http://schemas.openxmlformats.org/officeDocument/2006/relationships/image" Target="../media/image96.emf"/><Relationship Id="rId9" Type="http://schemas.openxmlformats.org/officeDocument/2006/relationships/image" Target="../media/image97.emf"/><Relationship Id="rId10" Type="http://schemas.openxmlformats.org/officeDocument/2006/relationships/image" Target="../media/image98.emf"/><Relationship Id="rId11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emf"/><Relationship Id="rId3" Type="http://schemas.openxmlformats.org/officeDocument/2006/relationships/image" Target="../media/image103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png"/><Relationship Id="rId3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9.emf"/><Relationship Id="rId12" Type="http://schemas.openxmlformats.org/officeDocument/2006/relationships/hyperlink" Target="https://indico.bnl.gov/conferenceDisplay.py?confId=405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png"/><Relationship Id="rId3" Type="http://schemas.openxmlformats.org/officeDocument/2006/relationships/image" Target="../media/image111.emf"/><Relationship Id="rId4" Type="http://schemas.openxmlformats.org/officeDocument/2006/relationships/image" Target="../media/image112.emf"/><Relationship Id="rId5" Type="http://schemas.openxmlformats.org/officeDocument/2006/relationships/image" Target="../media/image113.emf"/><Relationship Id="rId6" Type="http://schemas.openxmlformats.org/officeDocument/2006/relationships/image" Target="../media/image114.emf"/><Relationship Id="rId7" Type="http://schemas.openxmlformats.org/officeDocument/2006/relationships/image" Target="../media/image115.png"/><Relationship Id="rId8" Type="http://schemas.openxmlformats.org/officeDocument/2006/relationships/image" Target="../media/image116.emf"/><Relationship Id="rId9" Type="http://schemas.openxmlformats.org/officeDocument/2006/relationships/image" Target="../media/image117.emf"/><Relationship Id="rId10" Type="http://schemas.openxmlformats.org/officeDocument/2006/relationships/image" Target="../media/image11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0.png"/><Relationship Id="rId3" Type="http://schemas.openxmlformats.org/officeDocument/2006/relationships/image" Target="../media/image12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2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6" Type="http://schemas.openxmlformats.org/officeDocument/2006/relationships/image" Target="../media/image9.png"/><Relationship Id="rId7" Type="http://schemas.openxmlformats.org/officeDocument/2006/relationships/image" Target="../media/image10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1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12.png"/><Relationship Id="rId8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01700" y="862013"/>
            <a:ext cx="8242300" cy="15875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Near Term Physics </a:t>
            </a:r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Goals-Run15</a:t>
            </a:r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400" dirty="0" smtClean="0"/>
              <a:t>in relation to The long Term Goals</a:t>
            </a:r>
            <a:endParaRPr lang="en-US" sz="24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73652" y="0"/>
            <a:ext cx="9817652" cy="609600"/>
          </a:xfrm>
        </p:spPr>
        <p:txBody>
          <a:bodyPr/>
          <a:lstStyle/>
          <a:p>
            <a:r>
              <a:rPr lang="en-US" sz="2400" dirty="0" smtClean="0"/>
              <a:t>Physics with Transverse Beam </a:t>
            </a:r>
            <a:r>
              <a:rPr lang="en-US" sz="2400" dirty="0" err="1" smtClean="0"/>
              <a:t>Polarisation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13" y="844233"/>
            <a:ext cx="7196137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pp-pA-LoI f2f, January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600" dirty="0" smtClean="0">
                <a:ea typeface="+mj-ea"/>
              </a:rPr>
              <a:t>Quantum tomography of the nucleon</a:t>
            </a:r>
            <a:endParaRPr lang="en-US" sz="26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810351"/>
            <a:ext cx="8712200" cy="9691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FF66"/>
                </a:solidFill>
                <a:latin typeface="Comic Sans MS" charset="0"/>
              </a:rPr>
              <a:t>      </a:t>
            </a:r>
            <a:r>
              <a:rPr lang="en-US" sz="1600" dirty="0" smtClean="0">
                <a:solidFill>
                  <a:srgbClr val="0000FF"/>
                </a:solidFill>
                <a:latin typeface="Comic Sans MS" charset="0"/>
              </a:rPr>
              <a:t>2D+1 picture in </a:t>
            </a:r>
            <a:r>
              <a:rPr lang="en-US" sz="1600" dirty="0">
                <a:solidFill>
                  <a:srgbClr val="0000FF"/>
                </a:solidFill>
                <a:latin typeface="Comic Sans MS" charset="0"/>
              </a:rPr>
              <a:t>momentum </a:t>
            </a:r>
            <a:r>
              <a:rPr lang="en-US" sz="1600" dirty="0" smtClean="0">
                <a:solidFill>
                  <a:srgbClr val="0000FF"/>
                </a:solidFill>
                <a:latin typeface="Comic Sans MS" charset="0"/>
              </a:rPr>
              <a:t>space                2D+1 picture in coordinate space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mic Sans MS" charset="0"/>
              </a:rPr>
              <a:t>     transverse momentum                       generalized </a:t>
            </a:r>
            <a:r>
              <a:rPr lang="en-US" sz="1600" dirty="0" err="1">
                <a:latin typeface="Comic Sans MS" charset="0"/>
              </a:rPr>
              <a:t>parton</a:t>
            </a:r>
            <a:r>
              <a:rPr lang="en-US" sz="1600" dirty="0">
                <a:latin typeface="Comic Sans MS" charset="0"/>
              </a:rPr>
              <a:t> distributions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mic Sans MS" charset="0"/>
              </a:rPr>
              <a:t>     dependent distributions                    </a:t>
            </a:r>
            <a:r>
              <a:rPr lang="en-US" sz="1600" dirty="0" err="1">
                <a:latin typeface="Comic Sans MS" charset="0"/>
                <a:sym typeface="Wingdings" charset="2"/>
              </a:rPr>
              <a:t></a:t>
            </a:r>
            <a:r>
              <a:rPr lang="en-US" sz="1600" dirty="0">
                <a:latin typeface="Comic Sans MS" charset="0"/>
                <a:sym typeface="Wingdings" charset="2"/>
              </a:rPr>
              <a:t> exclusive reaction like </a:t>
            </a:r>
            <a:r>
              <a:rPr lang="en-US" sz="1600" dirty="0" smtClean="0">
                <a:latin typeface="Comic Sans MS" charset="0"/>
                <a:sym typeface="Wingdings" charset="2"/>
              </a:rPr>
              <a:t>DVCS</a:t>
            </a:r>
            <a:endParaRPr lang="en-US" dirty="0" smtClean="0">
              <a:latin typeface="Comic Sans MS" charset="0"/>
            </a:endParaRPr>
          </a:p>
          <a:p>
            <a:endParaRPr lang="en-US" dirty="0">
              <a:latin typeface="Comic Sans MS" charset="0"/>
            </a:endParaRPr>
          </a:p>
          <a:p>
            <a:pPr lvl="1"/>
            <a:endParaRPr lang="en-US" dirty="0">
              <a:latin typeface="Comic Sans MS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6F219-4AA5-7A41-B081-DF8C77E34B8A}" type="slidenum">
              <a:rPr lang="en-US"/>
              <a:pPr/>
              <a:t>11</a:t>
            </a:fld>
            <a:endParaRPr lang="en-US"/>
          </a:p>
        </p:txBody>
      </p:sp>
      <p:pic>
        <p:nvPicPr>
          <p:cNvPr id="1434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868" y="3779520"/>
            <a:ext cx="1521460" cy="3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17" y="4340284"/>
            <a:ext cx="3978805" cy="20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AutoShape 6"/>
          <p:cNvSpPr>
            <a:spLocks noChangeArrowheads="1"/>
          </p:cNvSpPr>
          <p:nvPr/>
        </p:nvSpPr>
        <p:spPr bwMode="auto">
          <a:xfrm>
            <a:off x="5622925" y="6219825"/>
            <a:ext cx="1439863" cy="431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4714247" y="3860512"/>
            <a:ext cx="313549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Quarks</a:t>
            </a:r>
          </a:p>
          <a:p>
            <a:r>
              <a:rPr lang="en-US" sz="1600" b="1" dirty="0" err="1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u</a:t>
            </a:r>
            <a:r>
              <a:rPr lang="en-US" sz="1600" b="1" dirty="0" err="1" smtClean="0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npolarised</a:t>
            </a:r>
            <a:r>
              <a:rPr lang="en-US" sz="1600" b="1" dirty="0" smtClean="0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           </a:t>
            </a:r>
            <a:r>
              <a:rPr lang="en-US" sz="1600" b="1" dirty="0" err="1" smtClean="0">
                <a:solidFill>
                  <a:srgbClr val="FF29F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polarised</a:t>
            </a:r>
            <a:endParaRPr lang="it-IT" sz="1600" b="1" dirty="0">
              <a:solidFill>
                <a:srgbClr val="FF29F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Comic Sans MS" charset="0"/>
              <a:cs typeface="Comic Sans MS" charset="0"/>
              <a:sym typeface="Wingdings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03605" y="953184"/>
            <a:ext cx="1993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Join the real 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3D experience !!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0" name="Down Arrow 19"/>
          <p:cNvSpPr/>
          <p:nvPr/>
        </p:nvSpPr>
        <p:spPr>
          <a:xfrm rot="3360000">
            <a:off x="2553775" y="1729286"/>
            <a:ext cx="516572" cy="1425197"/>
          </a:xfrm>
          <a:prstGeom prst="downArrow">
            <a:avLst/>
          </a:prstGeom>
          <a:gradFill>
            <a:gsLst>
              <a:gs pos="0">
                <a:srgbClr val="0000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114300" prst="artDeco"/>
            <a:bevelB w="114300" prst="artDeco"/>
            <a:contourClr>
              <a:schemeClr val="accent1">
                <a:tint val="7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8060000">
            <a:off x="6086475" y="1732584"/>
            <a:ext cx="516572" cy="1335593"/>
          </a:xfrm>
          <a:prstGeom prst="downArrow">
            <a:avLst/>
          </a:prstGeom>
          <a:gradFill>
            <a:gsLst>
              <a:gs pos="0">
                <a:srgbClr val="0000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114300" prst="artDeco"/>
            <a:bevelB w="114300" prst="artDeco"/>
            <a:contourClr>
              <a:schemeClr val="accent1">
                <a:tint val="7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rcRect l="8471" t="4706" r="2824" b="4706"/>
          <a:stretch>
            <a:fillRect/>
          </a:stretch>
        </p:blipFill>
        <p:spPr>
          <a:xfrm>
            <a:off x="3865896" y="2043958"/>
            <a:ext cx="1436356" cy="8801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19560000">
            <a:off x="2322742" y="1916310"/>
            <a:ext cx="82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TMDs</a:t>
            </a:r>
            <a:endParaRPr lang="en-US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 rot="1860000">
            <a:off x="6054164" y="1878980"/>
            <a:ext cx="74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GPDs</a:t>
            </a:r>
            <a:endParaRPr lang="en-US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4130461" y="4445993"/>
            <a:ext cx="4960620" cy="2108261"/>
            <a:chOff x="2044700" y="3828737"/>
            <a:chExt cx="7086600" cy="3011801"/>
          </a:xfrm>
        </p:grpSpPr>
        <p:pic>
          <p:nvPicPr>
            <p:cNvPr id="27" name="Picture 26" descr="plotGPD2D.eps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69" b="15787"/>
            <a:stretch/>
          </p:blipFill>
          <p:spPr>
            <a:xfrm>
              <a:off x="2044700" y="3828737"/>
              <a:ext cx="7086600" cy="30118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2641600" y="5156200"/>
              <a:ext cx="504190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  <p:pic>
        <p:nvPicPr>
          <p:cNvPr id="38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" t="12114" r="17076" b="15417"/>
          <a:stretch>
            <a:fillRect/>
          </a:stretch>
        </p:blipFill>
        <p:spPr bwMode="auto">
          <a:xfrm>
            <a:off x="3326606" y="563034"/>
            <a:ext cx="249713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87141"/>
              </p:ext>
            </p:extLst>
          </p:nvPr>
        </p:nvGraphicFramePr>
        <p:xfrm>
          <a:off x="1303334" y="2029248"/>
          <a:ext cx="65278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10" name="Document" r:id="rId8" imgW="6527800" imgH="2565400" progId="Word.Document.12">
                  <p:embed/>
                </p:oleObj>
              </mc:Choice>
              <mc:Fallback>
                <p:oleObj name="Document" r:id="rId8" imgW="65278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03334" y="2029248"/>
                        <a:ext cx="6527800" cy="256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 rot="20940000">
            <a:off x="529924" y="2308605"/>
            <a:ext cx="8178591" cy="954107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chemeClr val="bg1"/>
            </a:solidFill>
          </a:ln>
          <a:effectLst>
            <a:glow rad="101600">
              <a:schemeClr val="tx1">
                <a:lumMod val="50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Physics, which gave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Jlab</a:t>
            </a: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 the 12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GeV</a:t>
            </a: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 upgrade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and is part of the motivation for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eRHIC</a:t>
            </a:r>
            <a:endParaRPr lang="en-US" sz="28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0434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Theory: TMD</a:t>
            </a:r>
            <a:r>
              <a:rPr lang="en-US" cap="none" dirty="0" smtClean="0"/>
              <a:t>s</a:t>
            </a:r>
            <a:r>
              <a:rPr lang="en-US" dirty="0" smtClean="0"/>
              <a:t> vs. Twist-3</a:t>
            </a:r>
            <a:endParaRPr lang="en-US" dirty="0"/>
          </a:p>
        </p:txBody>
      </p:sp>
      <p:sp>
        <p:nvSpPr>
          <p:cNvPr id="235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0F47-C6DD-A04E-B29D-1DE275AF3522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2861365" y="1087572"/>
            <a:ext cx="4038300" cy="2473325"/>
            <a:chOff x="1438711" y="4059469"/>
            <a:chExt cx="4038421" cy="2473008"/>
          </a:xfrm>
        </p:grpSpPr>
        <p:sp>
          <p:nvSpPr>
            <p:cNvPr id="23582" name="TextBox 16"/>
            <p:cNvSpPr txBox="1">
              <a:spLocks noChangeArrowheads="1"/>
            </p:cNvSpPr>
            <p:nvPr/>
          </p:nvSpPr>
          <p:spPr bwMode="auto">
            <a:xfrm>
              <a:off x="3806631" y="6147349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rPr>
                <a:t>Q</a:t>
              </a:r>
            </a:p>
          </p:txBody>
        </p:sp>
        <p:sp>
          <p:nvSpPr>
            <p:cNvPr id="23583" name="TextBox 17"/>
            <p:cNvSpPr txBox="1">
              <a:spLocks noChangeArrowheads="1"/>
            </p:cNvSpPr>
            <p:nvPr/>
          </p:nvSpPr>
          <p:spPr bwMode="auto">
            <a:xfrm>
              <a:off x="1438711" y="6144055"/>
              <a:ext cx="6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  <a:sym typeface="Mathematica1" charset="0"/>
                </a:rPr>
                <a:t>L</a:t>
              </a:r>
              <a:r>
                <a:rPr lang="en-US" b="1" baseline="-2500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  <a:sym typeface="Mathematica1" charset="0"/>
                </a:rPr>
                <a:t>QCD</a:t>
              </a:r>
              <a:endParaRPr lang="en-US" b="1" baseline="-250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3584" name="TextBox 52"/>
            <p:cNvSpPr txBox="1">
              <a:spLocks noChangeArrowheads="1"/>
            </p:cNvSpPr>
            <p:nvPr/>
          </p:nvSpPr>
          <p:spPr bwMode="auto">
            <a:xfrm>
              <a:off x="2595403" y="6149881"/>
              <a:ext cx="842248" cy="369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Q</a:t>
              </a:r>
              <a:r>
                <a:rPr lang="en-US" b="1" baseline="-25000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T</a:t>
              </a:r>
              <a:r>
                <a:rPr lang="en-US" b="1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/P</a:t>
              </a:r>
              <a:r>
                <a:rPr lang="en-US" b="1" baseline="-25000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T</a:t>
              </a:r>
              <a:endParaRPr lang="en-US" b="1" baseline="-25000" dirty="0">
                <a:solidFill>
                  <a:srgbClr val="1818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3585" name="TextBox 20"/>
            <p:cNvSpPr txBox="1">
              <a:spLocks noChangeArrowheads="1"/>
            </p:cNvSpPr>
            <p:nvPr/>
          </p:nvSpPr>
          <p:spPr bwMode="auto">
            <a:xfrm>
              <a:off x="3289106" y="6162589"/>
              <a:ext cx="454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&lt;&lt;</a:t>
              </a:r>
            </a:p>
          </p:txBody>
        </p:sp>
        <p:sp>
          <p:nvSpPr>
            <p:cNvPr id="23586" name="TextBox 21"/>
            <p:cNvSpPr txBox="1">
              <a:spLocks noChangeArrowheads="1"/>
            </p:cNvSpPr>
            <p:nvPr/>
          </p:nvSpPr>
          <p:spPr bwMode="auto">
            <a:xfrm>
              <a:off x="2238220" y="6162589"/>
              <a:ext cx="454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&lt;&lt;</a:t>
              </a:r>
            </a:p>
          </p:txBody>
        </p:sp>
        <p:grpSp>
          <p:nvGrpSpPr>
            <p:cNvPr id="4" name="Group 55"/>
            <p:cNvGrpSpPr>
              <a:grpSpLocks noChangeAspect="1"/>
            </p:cNvGrpSpPr>
            <p:nvPr/>
          </p:nvGrpSpPr>
          <p:grpSpPr bwMode="auto">
            <a:xfrm>
              <a:off x="1640646" y="4059469"/>
              <a:ext cx="3064192" cy="2240280"/>
              <a:chOff x="2055813" y="1905000"/>
              <a:chExt cx="5106987" cy="3733800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3429000" y="2133600"/>
                <a:ext cx="3200400" cy="3200400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Arial" pitchFamily="28" charset="0"/>
                  <a:cs typeface="Arial" pitchFamily="28" charset="0"/>
                </a:endParaRPr>
              </a:p>
            </p:txBody>
          </p:sp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2057400" y="2133600"/>
                <a:ext cx="3124200" cy="3200400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rgbClr val="F9F9F9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3429000" y="2057400"/>
                <a:ext cx="1752600" cy="3352800"/>
              </a:xfrm>
              <a:prstGeom prst="rect">
                <a:avLst/>
              </a:prstGeom>
              <a:gradFill flip="none" rotWithShape="1">
                <a:gsLst>
                  <a:gs pos="0">
                    <a:srgbClr val="66FFFF"/>
                  </a:gs>
                  <a:gs pos="100000">
                    <a:srgbClr val="CCFFCC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rgbClr val="C4C4F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23598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2057400" y="5334000"/>
                <a:ext cx="5105400" cy="1588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3599" name="Straight Arrow Connector 6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41313" y="3619500"/>
                <a:ext cx="3430588" cy="1587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3600" name="Freeform 61"/>
              <p:cNvSpPr>
                <a:spLocks noChangeArrowheads="1"/>
              </p:cNvSpPr>
              <p:nvPr/>
            </p:nvSpPr>
            <p:spPr bwMode="auto">
              <a:xfrm>
                <a:off x="2387600" y="2355850"/>
                <a:ext cx="4135438" cy="2598738"/>
              </a:xfrm>
              <a:custGeom>
                <a:avLst/>
                <a:gdLst>
                  <a:gd name="T0" fmla="*/ 0 w 4135272"/>
                  <a:gd name="T1" fmla="*/ 2557777 h 2597623"/>
                  <a:gd name="T2" fmla="*/ 955381 w 4135272"/>
                  <a:gd name="T3" fmla="*/ 113780 h 2597623"/>
                  <a:gd name="T4" fmla="*/ 2306565 w 4135272"/>
                  <a:gd name="T5" fmla="*/ 1875097 h 2597623"/>
                  <a:gd name="T6" fmla="*/ 4135438 w 4135272"/>
                  <a:gd name="T7" fmla="*/ 2598738 h 2597623"/>
                  <a:gd name="T8" fmla="*/ 4135438 w 4135272"/>
                  <a:gd name="T9" fmla="*/ 2598738 h 2597623"/>
                  <a:gd name="T10" fmla="*/ 4135438 w 4135272"/>
                  <a:gd name="T11" fmla="*/ 2598738 h 25976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35272"/>
                  <a:gd name="T19" fmla="*/ 0 h 2597623"/>
                  <a:gd name="T20" fmla="*/ 4135272 w 4135272"/>
                  <a:gd name="T21" fmla="*/ 2597623 h 25976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35272" h="2597623">
                    <a:moveTo>
                      <a:pt x="0" y="2556680"/>
                    </a:moveTo>
                    <a:cubicBezTo>
                      <a:pt x="285465" y="1392071"/>
                      <a:pt x="570931" y="227462"/>
                      <a:pt x="955343" y="113731"/>
                    </a:cubicBezTo>
                    <a:cubicBezTo>
                      <a:pt x="1339755" y="0"/>
                      <a:pt x="1776484" y="1460310"/>
                      <a:pt x="2306472" y="1874292"/>
                    </a:cubicBezTo>
                    <a:cubicBezTo>
                      <a:pt x="2836460" y="2288274"/>
                      <a:pt x="4135272" y="2597623"/>
                      <a:pt x="4135272" y="2597623"/>
                    </a:cubicBezTo>
                  </a:path>
                </a:pathLst>
              </a:custGeom>
              <a:solidFill>
                <a:srgbClr val="E6E6E6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latin typeface="Calibri" charset="0"/>
                </a:endParaRPr>
              </a:p>
            </p:txBody>
          </p:sp>
          <p:cxnSp>
            <p:nvCxnSpPr>
              <p:cNvPr id="23601" name="Straight Connector 62"/>
              <p:cNvCxnSpPr>
                <a:cxnSpLocks noChangeShapeType="1"/>
              </p:cNvCxnSpPr>
              <p:nvPr/>
            </p:nvCxnSpPr>
            <p:spPr bwMode="auto">
              <a:xfrm rot="5400000">
                <a:off x="1601787" y="3808413"/>
                <a:ext cx="3656013" cy="158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23602" name="Straight Connector 63"/>
              <p:cNvCxnSpPr>
                <a:cxnSpLocks noChangeShapeType="1"/>
              </p:cNvCxnSpPr>
              <p:nvPr/>
            </p:nvCxnSpPr>
            <p:spPr bwMode="auto">
              <a:xfrm rot="16200000" flipH="1">
                <a:off x="3314700" y="3771900"/>
                <a:ext cx="37338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</p:cxnSp>
        </p:grpSp>
        <p:sp>
          <p:nvSpPr>
            <p:cNvPr id="23588" name="TextBox 64"/>
            <p:cNvSpPr txBox="1">
              <a:spLocks noChangeArrowheads="1"/>
            </p:cNvSpPr>
            <p:nvPr/>
          </p:nvSpPr>
          <p:spPr bwMode="auto">
            <a:xfrm>
              <a:off x="4634884" y="5939823"/>
              <a:ext cx="842248" cy="369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Q</a:t>
              </a:r>
              <a:r>
                <a:rPr lang="en-US" b="1" baseline="-25000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T</a:t>
              </a:r>
              <a:r>
                <a:rPr lang="en-US" b="1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/P</a:t>
              </a:r>
              <a:r>
                <a:rPr lang="en-US" b="1" baseline="-25000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T</a:t>
              </a:r>
              <a:endParaRPr lang="en-US" b="1" baseline="-25000" dirty="0">
                <a:solidFill>
                  <a:srgbClr val="1818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894999" y="1494233"/>
            <a:ext cx="1268166" cy="954107"/>
          </a:xfrm>
          <a:prstGeom prst="rect">
            <a:avLst/>
          </a:prstGeom>
          <a:noFill/>
          <a:ln w="12700">
            <a:solidFill>
              <a:srgbClr val="CCFFCC"/>
            </a:solidFill>
          </a:ln>
          <a:effectLst>
            <a:glow rad="101600">
              <a:srgbClr val="CCFFCC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ea typeface="+mn-ea"/>
                <a:cs typeface="Comic Sans MS"/>
              </a:rPr>
              <a:t>Collinear/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ea typeface="+mn-ea"/>
                <a:cs typeface="Comic Sans MS"/>
              </a:rPr>
              <a:t>twist-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Q,Q</a:t>
            </a:r>
            <a:r>
              <a:rPr lang="en-US" sz="1400" b="1" baseline="-25000" dirty="0" smtClean="0">
                <a:latin typeface="Comic Sans MS"/>
                <a:ea typeface="+mn-ea"/>
                <a:cs typeface="Comic Sans MS"/>
              </a:rPr>
              <a:t>T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&gt;&gt;</a:t>
            </a:r>
            <a:r>
              <a:rPr lang="en-US" sz="1400" b="1" dirty="0" smtClean="0">
                <a:latin typeface="Symbol" charset="2"/>
                <a:ea typeface="+mn-ea"/>
                <a:cs typeface="Symbol" charset="2"/>
              </a:rPr>
              <a:t>L</a:t>
            </a:r>
            <a:r>
              <a:rPr lang="en-US" sz="1400" b="1" baseline="-25000" dirty="0" smtClean="0">
                <a:latin typeface="Comic Sans MS"/>
                <a:ea typeface="+mn-ea"/>
                <a:cs typeface="Comic Sans MS"/>
              </a:rPr>
              <a:t>QCD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ea typeface="+mn-ea"/>
                <a:cs typeface="Comic Sans MS"/>
              </a:rPr>
              <a:t>T</a:t>
            </a: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~Q</a:t>
            </a:r>
            <a:endParaRPr lang="en-US" sz="1400" b="1" dirty="0">
              <a:latin typeface="Comic Sans MS"/>
              <a:ea typeface="+mn-ea"/>
              <a:cs typeface="Comic Sans M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60483" y="1358313"/>
            <a:ext cx="1409481" cy="1169551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>
            <a:glow rad="101600">
              <a:srgbClr val="66CCFF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Transverse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momentum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dependent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cs typeface="Comic Sans MS"/>
              </a:rPr>
              <a:t>Q&gt;&gt;Q</a:t>
            </a:r>
            <a:r>
              <a:rPr lang="en-US" sz="1400" b="1" baseline="-25000" dirty="0" smtClean="0">
                <a:latin typeface="Comic Sans MS"/>
                <a:cs typeface="Comic Sans MS"/>
              </a:rPr>
              <a:t>T</a:t>
            </a:r>
            <a:r>
              <a:rPr lang="en-US" sz="1400" b="1" dirty="0" smtClean="0">
                <a:latin typeface="Comic Sans MS"/>
                <a:cs typeface="Comic Sans MS"/>
              </a:rPr>
              <a:t>&gt;=</a:t>
            </a:r>
            <a:r>
              <a:rPr lang="en-US" sz="1400" b="1" dirty="0" smtClean="0">
                <a:latin typeface="Symbol" charset="2"/>
                <a:cs typeface="Symbol" charset="2"/>
              </a:rPr>
              <a:t>L</a:t>
            </a:r>
            <a:r>
              <a:rPr lang="en-US" sz="1400" b="1" baseline="-25000" dirty="0" smtClean="0">
                <a:latin typeface="Comic Sans MS"/>
                <a:cs typeface="Comic Sans MS"/>
              </a:rPr>
              <a:t>QCD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cs typeface="Comic Sans MS"/>
              </a:rPr>
              <a:t>Q&gt;&gt;</a:t>
            </a:r>
            <a:r>
              <a:rPr lang="en-US" sz="1400" b="1" dirty="0" err="1" smtClean="0">
                <a:latin typeface="Comic Sans MS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cs typeface="Comic Sans MS"/>
              </a:rPr>
              <a:t>T</a:t>
            </a:r>
            <a:endParaRPr lang="en-US" sz="14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49320" y="585715"/>
            <a:ext cx="1697901" cy="523220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>
            <a:glow rad="101600">
              <a:srgbClr val="66CCFF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80FF00"/>
                </a:solidFill>
                <a:latin typeface="Comic Sans MS"/>
                <a:ea typeface="+mn-ea"/>
                <a:cs typeface="Comic Sans MS"/>
              </a:rPr>
              <a:t>Intermediate Q</a:t>
            </a:r>
            <a:r>
              <a:rPr lang="en-US" sz="1400" b="1" baseline="-25000" dirty="0" smtClean="0">
                <a:solidFill>
                  <a:srgbClr val="80FF00"/>
                </a:solidFill>
                <a:latin typeface="Comic Sans MS"/>
                <a:ea typeface="+mn-ea"/>
                <a:cs typeface="Comic Sans M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Q&gt;&gt;Q</a:t>
            </a:r>
            <a:r>
              <a:rPr lang="en-US" sz="1400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sz="1400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/</a:t>
            </a:r>
            <a:r>
              <a:rPr lang="en-US" sz="1400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p</a:t>
            </a:r>
            <a:r>
              <a:rPr lang="en-US" sz="1400" b="1" baseline="-25000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sz="1400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&gt;&gt;</a:t>
            </a:r>
            <a:r>
              <a:rPr lang="en-US" sz="1400" b="1" dirty="0" smtClean="0">
                <a:solidFill>
                  <a:srgbClr val="80FF00"/>
                </a:solidFill>
                <a:latin typeface="Symbol" charset="2"/>
                <a:cs typeface="Symbol" charset="2"/>
              </a:rPr>
              <a:t>L</a:t>
            </a:r>
            <a:r>
              <a:rPr lang="en-US" sz="1400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QCD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7643" y="1494233"/>
            <a:ext cx="1246865" cy="1572597"/>
            <a:chOff x="377643" y="1494233"/>
            <a:chExt cx="1246865" cy="1572597"/>
          </a:xfrm>
        </p:grpSpPr>
        <p:pic>
          <p:nvPicPr>
            <p:cNvPr id="27" name="Bild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7643" y="1494233"/>
              <a:ext cx="1153728" cy="1572597"/>
            </a:xfrm>
            <a:prstGeom prst="rect">
              <a:avLst/>
            </a:prstGeom>
            <a:solidFill>
              <a:srgbClr val="FFF6D2"/>
            </a:solidFill>
          </p:spPr>
        </p:pic>
        <p:sp>
          <p:nvSpPr>
            <p:cNvPr id="28" name="TextBox 27"/>
            <p:cNvSpPr txBox="1"/>
            <p:nvPr/>
          </p:nvSpPr>
          <p:spPr>
            <a:xfrm>
              <a:off x="754183" y="2794449"/>
              <a:ext cx="8703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latin typeface="Comic Sans MS"/>
                  <a:cs typeface="Comic Sans MS"/>
                </a:rPr>
                <a:t>Sivers</a:t>
              </a:r>
              <a:r>
                <a:rPr lang="en-US" sz="1000" b="1" dirty="0" smtClean="0">
                  <a:latin typeface="Comic Sans MS"/>
                  <a:cs typeface="Comic Sans MS"/>
                </a:rPr>
                <a:t>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fct</a:t>
              </a:r>
              <a:r>
                <a:rPr lang="en-US" sz="1000" b="1" dirty="0" smtClean="0">
                  <a:latin typeface="Comic Sans MS"/>
                  <a:cs typeface="Comic Sans MS"/>
                </a:rPr>
                <a:t>.</a:t>
              </a:r>
              <a:endParaRPr lang="en-US" sz="1000" b="1" dirty="0">
                <a:latin typeface="Comic Sans MS"/>
                <a:cs typeface="Comic Sans MS"/>
              </a:endParaRP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7177495" y="1714908"/>
            <a:ext cx="1358239" cy="1306542"/>
            <a:chOff x="7177495" y="1579436"/>
            <a:chExt cx="1358239" cy="1306542"/>
          </a:xfrm>
        </p:grpSpPr>
        <p:pic>
          <p:nvPicPr>
            <p:cNvPr id="29" name="Bild 3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14307" y="1579436"/>
              <a:ext cx="812497" cy="966769"/>
            </a:xfrm>
            <a:prstGeom prst="rect">
              <a:avLst/>
            </a:prstGeom>
            <a:solidFill>
              <a:srgbClr val="FFF6D2"/>
            </a:solidFill>
          </p:spPr>
        </p:pic>
        <p:sp>
          <p:nvSpPr>
            <p:cNvPr id="30" name="Textfeld 41"/>
            <p:cNvSpPr txBox="1"/>
            <p:nvPr/>
          </p:nvSpPr>
          <p:spPr>
            <a:xfrm>
              <a:off x="7177495" y="2485868"/>
              <a:ext cx="13582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err="1" smtClean="0">
                  <a:latin typeface="Comic Sans MS"/>
                  <a:cs typeface="Comic Sans MS"/>
                </a:rPr>
                <a:t>Efremov</a:t>
              </a:r>
              <a:r>
                <a:rPr lang="en-US" sz="1000" b="1" dirty="0" smtClean="0">
                  <a:latin typeface="Comic Sans MS"/>
                  <a:cs typeface="Comic Sans MS"/>
                </a:rPr>
                <a:t>,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Teryaev</a:t>
              </a:r>
              <a:r>
                <a:rPr lang="en-US" sz="1000" b="1" dirty="0" smtClean="0">
                  <a:latin typeface="Comic Sans MS"/>
                  <a:cs typeface="Comic Sans MS"/>
                </a:rPr>
                <a:t>;</a:t>
              </a:r>
            </a:p>
            <a:p>
              <a:pPr algn="ctr"/>
              <a:r>
                <a:rPr lang="en-US" sz="1000" b="1" dirty="0" err="1" smtClean="0">
                  <a:latin typeface="Comic Sans MS"/>
                  <a:cs typeface="Comic Sans MS"/>
                </a:rPr>
                <a:t>Qiu</a:t>
              </a:r>
              <a:r>
                <a:rPr lang="en-US" sz="1000" b="1" dirty="0" smtClean="0">
                  <a:latin typeface="Comic Sans MS"/>
                  <a:cs typeface="Comic Sans MS"/>
                </a:rPr>
                <a:t>,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Sterman</a:t>
              </a:r>
              <a:endParaRPr lang="en-US" sz="1000" b="1" dirty="0">
                <a:latin typeface="Comic Sans MS"/>
                <a:cs typeface="Comic Sans MS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26744" y="3509582"/>
            <a:ext cx="2547304" cy="1384995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>
            <a:glow rad="101600">
              <a:srgbClr val="66CCFF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Need 2 scales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Q</a:t>
            </a:r>
            <a:r>
              <a:rPr lang="en-US" sz="1400" b="1" baseline="30000" dirty="0" smtClean="0">
                <a:latin typeface="Comic Sans MS"/>
                <a:ea typeface="+mn-ea"/>
                <a:cs typeface="Comic Sans MS"/>
              </a:rPr>
              <a:t>2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 and </a:t>
            </a: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ea typeface="+mn-ea"/>
                <a:cs typeface="Comic Sans MS"/>
              </a:rPr>
              <a:t>t</a:t>
            </a:r>
            <a:endParaRPr lang="en-US" sz="1400" b="1" baseline="-25000" dirty="0" smtClean="0">
              <a:latin typeface="Comic Sans MS"/>
              <a:ea typeface="+mn-ea"/>
              <a:cs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3366FF"/>
                </a:solidFill>
                <a:latin typeface="Comic Sans MS"/>
                <a:ea typeface="+mn-ea"/>
                <a:cs typeface="Comic Sans MS"/>
              </a:rPr>
              <a:t>Remember </a:t>
            </a:r>
            <a:r>
              <a:rPr lang="en-US" sz="1400" b="1" dirty="0" err="1" smtClean="0">
                <a:solidFill>
                  <a:srgbClr val="3366FF"/>
                </a:solidFill>
                <a:latin typeface="Comic Sans MS"/>
                <a:ea typeface="+mn-ea"/>
                <a:cs typeface="Comic Sans MS"/>
              </a:rPr>
              <a:t>pp</a:t>
            </a:r>
            <a:r>
              <a:rPr lang="en-US" sz="1400" b="1" dirty="0" smtClean="0">
                <a:solidFill>
                  <a:srgbClr val="3366FF"/>
                </a:solidFill>
                <a:latin typeface="Comic Sans MS"/>
                <a:ea typeface="+mn-ea"/>
                <a:cs typeface="Comic Sans M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most observables one scale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3366FF"/>
                </a:solidFill>
                <a:latin typeface="Comic Sans MS"/>
                <a:ea typeface="+mn-ea"/>
                <a:cs typeface="Comic Sans MS"/>
              </a:rPr>
              <a:t>Exception: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DY, W/Z-production</a:t>
            </a:r>
            <a:endParaRPr lang="en-US" sz="1400" b="1" dirty="0" smtClean="0">
              <a:latin typeface="Comic Sans MS"/>
              <a:cs typeface="Comic Sans M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46918" y="3496335"/>
            <a:ext cx="2674856" cy="1815882"/>
          </a:xfrm>
          <a:prstGeom prst="rect">
            <a:avLst/>
          </a:prstGeom>
          <a:noFill/>
          <a:ln w="12700">
            <a:solidFill>
              <a:srgbClr val="66FFCC"/>
            </a:solidFill>
          </a:ln>
          <a:effectLst>
            <a:glow rad="101600">
              <a:srgbClr val="CCFFCC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Need only 1 scale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Q</a:t>
            </a:r>
            <a:r>
              <a:rPr lang="en-US" sz="1400" b="1" baseline="30000" dirty="0" smtClean="0">
                <a:latin typeface="Comic Sans MS"/>
                <a:ea typeface="+mn-ea"/>
                <a:cs typeface="Comic Sans MS"/>
              </a:rPr>
              <a:t>2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 or </a:t>
            </a: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ea typeface="+mn-ea"/>
                <a:cs typeface="Comic Sans MS"/>
              </a:rPr>
              <a:t>t</a:t>
            </a:r>
            <a:endParaRPr lang="en-US" sz="1400" b="1" baseline="-25000" dirty="0" smtClean="0">
              <a:latin typeface="Comic Sans MS"/>
              <a:ea typeface="+mn-ea"/>
              <a:cs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66FFCC"/>
                </a:solidFill>
                <a:latin typeface="Comic Sans MS"/>
                <a:ea typeface="+mn-ea"/>
                <a:cs typeface="Comic Sans MS"/>
              </a:rPr>
              <a:t>But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should be of reasonable size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latin typeface="Comic Sans MS"/>
              <a:ea typeface="+mn-ea"/>
              <a:cs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should be applicable 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most </a:t>
            </a:r>
            <a:r>
              <a:rPr lang="en-US" sz="1400" dirty="0" err="1" smtClean="0">
                <a:latin typeface="Comic Sans MS"/>
                <a:ea typeface="+mn-ea"/>
                <a:cs typeface="Comic Sans MS"/>
              </a:rPr>
              <a:t>pp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 observables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A</a:t>
            </a:r>
            <a:r>
              <a:rPr lang="en-US" sz="1400" baseline="-25000" dirty="0" smtClean="0">
                <a:latin typeface="Comic Sans MS"/>
                <a:ea typeface="+mn-ea"/>
                <a:cs typeface="Comic Sans MS"/>
              </a:rPr>
              <a:t>N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(</a:t>
            </a:r>
            <a:r>
              <a:rPr lang="en-US" sz="1400" dirty="0" smtClean="0">
                <a:latin typeface="Symbol" charset="2"/>
                <a:ea typeface="+mn-ea"/>
                <a:cs typeface="Symbol" charset="2"/>
              </a:rPr>
              <a:t>p</a:t>
            </a:r>
            <a:r>
              <a:rPr lang="en-US" sz="1400" baseline="30000" dirty="0" smtClean="0">
                <a:latin typeface="Comic Sans MS"/>
                <a:ea typeface="+mn-ea"/>
                <a:cs typeface="Comic Sans MS"/>
              </a:rPr>
              <a:t>0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/</a:t>
            </a:r>
            <a:r>
              <a:rPr lang="en-US" sz="1400" dirty="0" smtClean="0">
                <a:latin typeface="Symbol" charset="2"/>
                <a:ea typeface="+mn-ea"/>
                <a:cs typeface="Symbol" charset="2"/>
              </a:rPr>
              <a:t>g</a:t>
            </a:r>
            <a:r>
              <a:rPr lang="en-US" sz="1400" dirty="0">
                <a:latin typeface="Comic Sans MS"/>
                <a:ea typeface="+mn-ea"/>
                <a:cs typeface="Comic Sans MS"/>
              </a:rPr>
              <a:t>/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jet)</a:t>
            </a:r>
            <a:endParaRPr lang="en-US" sz="1400" b="1" dirty="0" smtClean="0">
              <a:latin typeface="Comic Sans MS"/>
              <a:ea typeface="+mn-ea"/>
              <a:cs typeface="Comic Sans M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dirty="0" smtClean="0"/>
              <a:t>famous sign </a:t>
            </a:r>
            <a:r>
              <a:rPr lang="en-US" sz="2600" dirty="0" smtClean="0"/>
              <a:t>change of the </a:t>
            </a:r>
            <a:r>
              <a:rPr lang="en-US" sz="2600" dirty="0" err="1" smtClean="0"/>
              <a:t>Sivers</a:t>
            </a:r>
            <a:r>
              <a:rPr lang="en-US" sz="2600" dirty="0" smtClean="0"/>
              <a:t> </a:t>
            </a:r>
            <a:r>
              <a:rPr lang="en-US" sz="2600" dirty="0" err="1" smtClean="0"/>
              <a:t>fct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235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0F47-C6DD-A04E-B29D-1DE275AF352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285509" y="1458173"/>
            <a:ext cx="1829347" cy="92333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>
            <a:glow rad="101600">
              <a:srgbClr val="0000FF">
                <a:alpha val="75000"/>
              </a:srgbClr>
            </a:glo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DIS: </a:t>
            </a: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q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-scattering</a:t>
            </a: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attractive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FSI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5073537" y="1519728"/>
            <a:ext cx="1794782" cy="830997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>
            <a:glow rad="101600">
              <a:srgbClr val="0000FF">
                <a:alpha val="75000"/>
              </a:srgbClr>
            </a:glo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pp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</a:p>
          <a:p>
            <a:pPr algn="ctr" eaLnBrk="0" hangingPunct="0"/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qqbar-anhilation</a:t>
            </a:r>
            <a:endParaRPr lang="en-US" sz="16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repulsive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ISI</a:t>
            </a:r>
            <a:endParaRPr lang="en-US" sz="16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715414" y="1687049"/>
            <a:ext cx="1000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CD1416"/>
                </a:solidFill>
                <a:latin typeface="Comic Sans MS"/>
                <a:cs typeface="Comic Sans MS"/>
              </a:rPr>
              <a:t>Q</a:t>
            </a:r>
            <a:r>
              <a:rPr lang="en-US" sz="2400" b="1" dirty="0" smtClean="0">
                <a:solidFill>
                  <a:srgbClr val="0B9E08"/>
                </a:solidFill>
                <a:latin typeface="Comic Sans MS"/>
                <a:cs typeface="Comic Sans MS"/>
              </a:rPr>
              <a:t>C</a:t>
            </a:r>
            <a:r>
              <a:rPr lang="en-US" sz="2400" b="1" dirty="0" smtClean="0">
                <a:solidFill>
                  <a:srgbClr val="2130C9"/>
                </a:solidFill>
                <a:latin typeface="Comic Sans MS"/>
                <a:cs typeface="Comic Sans MS"/>
              </a:rPr>
              <a:t>D</a:t>
            </a:r>
            <a:r>
              <a:rPr lang="en-US" sz="2400" b="1" dirty="0">
                <a:solidFill>
                  <a:srgbClr val="CD1416"/>
                </a:solidFill>
                <a:latin typeface="Comic Sans MS"/>
                <a:cs typeface="Comic Sans MS"/>
              </a:rPr>
              <a:t>:</a:t>
            </a:r>
            <a:endParaRPr lang="en-US" sz="2400" b="1" dirty="0">
              <a:solidFill>
                <a:srgbClr val="E63F29"/>
              </a:solidFill>
              <a:latin typeface="Comic Sans MS"/>
              <a:cs typeface="Comic Sans MS"/>
            </a:endParaRP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6128" y="2392852"/>
            <a:ext cx="5223510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749512" y="3832406"/>
            <a:ext cx="5273875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rgbClr val="0000FF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DIS</a:t>
            </a:r>
            <a:r>
              <a:rPr lang="en-US" b="1" dirty="0" smtClean="0">
                <a:latin typeface="Comic Sans MS"/>
                <a:cs typeface="Comic Sans MS"/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DY</a:t>
            </a:r>
            <a:r>
              <a:rPr lang="en-US" b="1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or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W</a:t>
            </a:r>
            <a:r>
              <a:rPr lang="en-US" b="1" baseline="-25000" dirty="0" smtClean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or </a:t>
            </a:r>
            <a:r>
              <a:rPr lang="en-US" dirty="0" smtClean="0">
                <a:latin typeface="Comic Sans MS"/>
                <a:cs typeface="Comic Sans MS"/>
              </a:rPr>
              <a:t>Sivers</a:t>
            </a:r>
            <a:r>
              <a:rPr lang="en-US" baseline="-25000" dirty="0" smtClean="0">
                <a:latin typeface="Comic Sans MS"/>
                <a:cs typeface="Comic Sans MS"/>
              </a:rPr>
              <a:t>Z0 </a:t>
            </a:r>
            <a:endParaRPr lang="en-US" b="1" baseline="-25000" dirty="0">
              <a:latin typeface="Comic Sans MS"/>
              <a:cs typeface="Comic Sans M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9521" y="762000"/>
            <a:ext cx="832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critical test for our understanding of TMD’s and TMD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factorization</a:t>
            </a:r>
          </a:p>
          <a:p>
            <a:pPr algn="ctr"/>
            <a:r>
              <a:rPr lang="en-US" dirty="0" smtClean="0">
                <a:solidFill>
                  <a:srgbClr val="FF00FF"/>
                </a:solidFill>
                <a:latin typeface="Comic Sans MS"/>
                <a:cs typeface="Comic Sans MS"/>
              </a:rPr>
              <a:t>Twist-3 formalism predicts the same</a:t>
            </a:r>
            <a:endParaRPr lang="en-US" b="1" dirty="0" smtClean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  <p:sp>
        <p:nvSpPr>
          <p:cNvPr id="38" name="AutoShape 49"/>
          <p:cNvSpPr>
            <a:spLocks noChangeArrowheads="1"/>
          </p:cNvSpPr>
          <p:nvPr/>
        </p:nvSpPr>
        <p:spPr bwMode="auto">
          <a:xfrm>
            <a:off x="140746" y="5123013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5832" y="5179402"/>
            <a:ext cx="655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details on A</a:t>
            </a:r>
            <a:r>
              <a:rPr lang="en-US" baseline="-25000" dirty="0" smtClean="0"/>
              <a:t>N</a:t>
            </a:r>
            <a:r>
              <a:rPr lang="en-US" dirty="0" smtClean="0"/>
              <a:t> DY and W/Z see talks this afternoon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8684" y="4494702"/>
            <a:ext cx="704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A</a:t>
            </a:r>
            <a:r>
              <a:rPr lang="en-US" baseline="-25000" dirty="0" smtClean="0">
                <a:solidFill>
                  <a:srgbClr val="FF00FF"/>
                </a:solidFill>
              </a:rPr>
              <a:t>N</a:t>
            </a:r>
            <a:r>
              <a:rPr lang="en-US" dirty="0" smtClean="0">
                <a:solidFill>
                  <a:srgbClr val="FF00FF"/>
                </a:solidFill>
              </a:rPr>
              <a:t>(direct photon) measures the sign change through Twist-3</a:t>
            </a:r>
            <a:endParaRPr 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2600" dirty="0" smtClean="0"/>
              <a:t>Transverse PHYSICS: What else do we know</a:t>
            </a:r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7918"/>
            <a:ext cx="9144000" cy="5884333"/>
          </a:xfrm>
        </p:spPr>
        <p:txBody>
          <a:bodyPr/>
          <a:lstStyle/>
          <a:p>
            <a:r>
              <a:rPr lang="en-US" dirty="0" smtClean="0"/>
              <a:t>Collins / </a:t>
            </a:r>
            <a:r>
              <a:rPr lang="en-US" dirty="0" err="1"/>
              <a:t>T</a:t>
            </a:r>
            <a:r>
              <a:rPr lang="en-US" dirty="0" err="1" smtClean="0"/>
              <a:t>ransversity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conserve universality in hadron hadron interactions</a:t>
            </a:r>
          </a:p>
          <a:p>
            <a:pPr lvl="1"/>
            <a:r>
              <a:rPr lang="en-US" dirty="0" err="1" smtClean="0"/>
              <a:t>FF</a:t>
            </a:r>
            <a:r>
              <a:rPr lang="en-US" baseline="-25000" dirty="0" err="1" smtClean="0"/>
              <a:t>unf</a:t>
            </a:r>
            <a:r>
              <a:rPr lang="en-US" dirty="0" smtClean="0"/>
              <a:t> = - </a:t>
            </a:r>
            <a:r>
              <a:rPr lang="en-US" dirty="0" err="1" smtClean="0"/>
              <a:t>FF</a:t>
            </a:r>
            <a:r>
              <a:rPr lang="en-US" baseline="-25000" dirty="0" err="1" smtClean="0"/>
              <a:t>fav</a:t>
            </a:r>
            <a:r>
              <a:rPr lang="en-US" baseline="-25000" dirty="0" smtClean="0"/>
              <a:t>          </a:t>
            </a:r>
            <a:r>
              <a:rPr lang="en-US" dirty="0" smtClean="0"/>
              <a:t>and     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u ~ -2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d </a:t>
            </a:r>
          </a:p>
          <a:p>
            <a:pPr lvl="1"/>
            <a:r>
              <a:rPr lang="en-US" dirty="0" smtClean="0"/>
              <a:t>evolve </a:t>
            </a:r>
            <a:r>
              <a:rPr lang="en-US" dirty="0" err="1" smtClean="0"/>
              <a:t>ala</a:t>
            </a:r>
            <a:r>
              <a:rPr lang="en-US" dirty="0" smtClean="0"/>
              <a:t> DGLAP, but soft because no gluon contribution (i.e. non-singlet)</a:t>
            </a:r>
          </a:p>
          <a:p>
            <a:r>
              <a:rPr lang="en-US" dirty="0" smtClean="0"/>
              <a:t>TMDs </a:t>
            </a:r>
            <a:r>
              <a:rPr lang="en-US" dirty="0" err="1" smtClean="0"/>
              <a:t>Sivers</a:t>
            </a:r>
            <a:r>
              <a:rPr lang="en-US" dirty="0"/>
              <a:t>,</a:t>
            </a:r>
            <a:r>
              <a:rPr lang="en-US" dirty="0" smtClean="0"/>
              <a:t> Boer Mulders, ….</a:t>
            </a:r>
          </a:p>
          <a:p>
            <a:pPr lvl="1"/>
            <a:r>
              <a:rPr lang="en-US" dirty="0" smtClean="0">
                <a:solidFill>
                  <a:srgbClr val="FF00FF"/>
                </a:solidFill>
              </a:rPr>
              <a:t>do not </a:t>
            </a:r>
            <a:r>
              <a:rPr lang="en-US" dirty="0"/>
              <a:t>conserve universality in hadron hadron </a:t>
            </a:r>
            <a:r>
              <a:rPr lang="en-US" dirty="0" smtClean="0"/>
              <a:t>interactions</a:t>
            </a:r>
          </a:p>
          <a:p>
            <a:pPr lvl="1"/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evolution </a:t>
            </a:r>
            <a:r>
              <a:rPr lang="en-US" dirty="0" smtClean="0">
                <a:solidFill>
                  <a:srgbClr val="FF00FF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FF00FF"/>
                </a:solidFill>
                <a:sym typeface="Wingdings"/>
              </a:rPr>
              <a:t>is</a:t>
            </a:r>
            <a:r>
              <a:rPr lang="en-US" dirty="0" smtClean="0">
                <a:solidFill>
                  <a:srgbClr val="FF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FF"/>
                </a:solidFill>
                <a:sym typeface="Wingdings"/>
              </a:rPr>
              <a:t>strong</a:t>
            </a:r>
          </a:p>
          <a:p>
            <a:pPr lvl="2"/>
            <a:r>
              <a:rPr lang="en-US" dirty="0" smtClean="0">
                <a:sym typeface="Wingdings"/>
              </a:rPr>
              <a:t>till now most predictions did not account for evolution</a:t>
            </a:r>
            <a:endParaRPr lang="en-US" dirty="0" smtClean="0"/>
          </a:p>
          <a:p>
            <a:pPr lvl="1"/>
            <a:r>
              <a:rPr lang="en-US" dirty="0" smtClean="0"/>
              <a:t>wrong theory approach for hadrons in final state</a:t>
            </a:r>
            <a:endParaRPr lang="en-US" dirty="0" smtClean="0"/>
          </a:p>
          <a:p>
            <a:pPr lvl="1"/>
            <a:r>
              <a:rPr lang="en-US" dirty="0" smtClean="0"/>
              <a:t>u and d </a:t>
            </a:r>
            <a:r>
              <a:rPr lang="en-US" dirty="0" err="1" smtClean="0"/>
              <a:t>Sivers</a:t>
            </a:r>
            <a:r>
              <a:rPr lang="en-US" dirty="0" smtClean="0"/>
              <a:t> </a:t>
            </a:r>
            <a:r>
              <a:rPr lang="en-US" dirty="0" err="1" smtClean="0"/>
              <a:t>fct</a:t>
            </a:r>
            <a:r>
              <a:rPr lang="en-US" dirty="0" smtClean="0"/>
              <a:t>. opposite sign d &gt;~ u</a:t>
            </a:r>
          </a:p>
          <a:p>
            <a:pPr lvl="1"/>
            <a:r>
              <a:rPr lang="en-US" dirty="0" err="1" smtClean="0"/>
              <a:t>Sivers</a:t>
            </a:r>
            <a:r>
              <a:rPr lang="en-US" dirty="0" smtClean="0"/>
              <a:t> and twist-3 </a:t>
            </a:r>
            <a:r>
              <a:rPr lang="en-US" dirty="0" err="1" smtClean="0"/>
              <a:t>qq</a:t>
            </a:r>
            <a:r>
              <a:rPr lang="en-US" dirty="0" smtClean="0"/>
              <a:t> and </a:t>
            </a:r>
            <a:r>
              <a:rPr lang="en-US" dirty="0" err="1" smtClean="0"/>
              <a:t>qg</a:t>
            </a:r>
            <a:r>
              <a:rPr lang="en-US" dirty="0" smtClean="0"/>
              <a:t> </a:t>
            </a:r>
            <a:r>
              <a:rPr lang="en-US" dirty="0" err="1" smtClean="0"/>
              <a:t>correlators</a:t>
            </a:r>
            <a:r>
              <a:rPr lang="en-US" dirty="0" smtClean="0"/>
              <a:t> </a:t>
            </a:r>
            <a:r>
              <a:rPr lang="en-US" dirty="0" smtClean="0"/>
              <a:t>are </a:t>
            </a:r>
            <a:r>
              <a:rPr lang="en-US" dirty="0" smtClean="0"/>
              <a:t>correlated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global fits find sign mismatch, </a:t>
            </a:r>
            <a:r>
              <a:rPr lang="en-US" dirty="0" smtClean="0"/>
              <a:t>if they assume AN is complete caused by </a:t>
            </a:r>
            <a:r>
              <a:rPr lang="en-US" dirty="0" err="1" smtClean="0"/>
              <a:t>Sivers</a:t>
            </a:r>
            <a:r>
              <a:rPr lang="en-US" dirty="0" smtClean="0"/>
              <a:t> like effect</a:t>
            </a:r>
          </a:p>
          <a:p>
            <a:pPr marL="857250" lvl="2" indent="0">
              <a:buNone/>
            </a:pPr>
            <a:r>
              <a:rPr lang="en-US" dirty="0" smtClean="0">
                <a:solidFill>
                  <a:srgbClr val="0080FF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possible </a:t>
            </a:r>
            <a:r>
              <a:rPr lang="en-US" dirty="0" smtClean="0"/>
              <a:t>explanations, </a:t>
            </a:r>
            <a:r>
              <a:rPr lang="en-US" dirty="0" smtClean="0"/>
              <a:t>like </a:t>
            </a:r>
            <a:r>
              <a:rPr lang="en-US" dirty="0" smtClean="0"/>
              <a:t>node in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or x don’t work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4914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085582"/>
              </p:ext>
            </p:extLst>
          </p:nvPr>
        </p:nvGraphicFramePr>
        <p:xfrm>
          <a:off x="1738791" y="4898431"/>
          <a:ext cx="4953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8" name="Equation" r:id="rId3" imgW="4953000" imgH="800100" progId="Equation.3">
                  <p:embed/>
                </p:oleObj>
              </mc:Choice>
              <mc:Fallback>
                <p:oleObj name="Equation" r:id="rId3" imgW="49530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791" y="4898431"/>
                        <a:ext cx="49530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pp-pA-LoI f2f, January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50240" y="0"/>
            <a:ext cx="9794240" cy="609600"/>
          </a:xfrm>
        </p:spPr>
        <p:txBody>
          <a:bodyPr/>
          <a:lstStyle/>
          <a:p>
            <a:r>
              <a:rPr lang="en-US" sz="2700" dirty="0" smtClean="0"/>
              <a:t>A</a:t>
            </a:r>
            <a:r>
              <a:rPr lang="en-US" sz="2700" baseline="-25000" dirty="0" smtClean="0"/>
              <a:t>N</a:t>
            </a:r>
            <a:r>
              <a:rPr lang="en-US" sz="2700" dirty="0" smtClean="0"/>
              <a:t>: How to get to THE underlying Physics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4577" y="1117237"/>
            <a:ext cx="3137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  <a:latin typeface="Comic Sans MS"/>
                <a:cs typeface="Comic Sans MS"/>
              </a:rPr>
              <a:t>SIVERS/</a:t>
            </a:r>
            <a:r>
              <a:rPr lang="en-US" sz="2800" b="1" dirty="0" smtClean="0">
                <a:solidFill>
                  <a:srgbClr val="008040"/>
                </a:solidFill>
                <a:latin typeface="Comic Sans MS"/>
                <a:cs typeface="Comic Sans MS"/>
              </a:rPr>
              <a:t>Twist-3</a:t>
            </a:r>
            <a:endParaRPr lang="en-US" sz="2800" b="1" dirty="0">
              <a:solidFill>
                <a:srgbClr val="00804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6329" y="1081254"/>
            <a:ext cx="3262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Collins Mechanism</a:t>
            </a:r>
            <a:endParaRPr lang="en-US" sz="2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3200" y="1629874"/>
            <a:ext cx="872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358640" y="1354691"/>
            <a:ext cx="22860" cy="219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2920" y="2521424"/>
            <a:ext cx="3749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8040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latin typeface="Comic Sans MS"/>
                <a:cs typeface="Comic Sans MS"/>
              </a:rPr>
              <a:t>N</a:t>
            </a:r>
            <a:r>
              <a:rPr lang="en-US" b="1" dirty="0" smtClean="0">
                <a:latin typeface="Comic Sans MS"/>
                <a:cs typeface="Comic Sans MS"/>
              </a:rPr>
              <a:t> for jets </a:t>
            </a:r>
          </a:p>
          <a:p>
            <a:pPr marL="285750" indent="-285750">
              <a:buClr>
                <a:srgbClr val="008040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latin typeface="Comic Sans MS"/>
                <a:cs typeface="Comic Sans MS"/>
              </a:rPr>
              <a:t>N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>
                <a:latin typeface="Comic Sans MS"/>
                <a:cs typeface="Comic Sans MS"/>
              </a:rPr>
              <a:t>for </a:t>
            </a:r>
            <a:r>
              <a:rPr lang="en-US" b="1" dirty="0" smtClean="0">
                <a:latin typeface="Comic Sans MS"/>
                <a:cs typeface="Comic Sans MS"/>
              </a:rPr>
              <a:t>direct photons</a:t>
            </a:r>
            <a:endParaRPr lang="en-US" b="1" dirty="0">
              <a:latin typeface="Comic Sans MS"/>
              <a:cs typeface="Comic Sans MS"/>
            </a:endParaRPr>
          </a:p>
          <a:p>
            <a:pPr marL="285750" indent="-285750">
              <a:buClr>
                <a:srgbClr val="00FF00"/>
              </a:buClr>
              <a:buFont typeface="Wingdings" charset="2"/>
              <a:buChar char="q"/>
            </a:pPr>
            <a:r>
              <a:rPr lang="en-US" b="1" dirty="0">
                <a:latin typeface="Comic Sans MS"/>
                <a:cs typeface="Comic Sans MS"/>
              </a:rPr>
              <a:t>A</a:t>
            </a:r>
            <a:r>
              <a:rPr lang="en-US" b="1" baseline="-25000" dirty="0">
                <a:latin typeface="Comic Sans MS"/>
                <a:cs typeface="Comic Sans MS"/>
              </a:rPr>
              <a:t>N </a:t>
            </a:r>
            <a:r>
              <a:rPr lang="en-US" b="1" dirty="0">
                <a:latin typeface="Comic Sans MS"/>
                <a:cs typeface="Comic Sans MS"/>
              </a:rPr>
              <a:t>for heavy </a:t>
            </a:r>
            <a:r>
              <a:rPr lang="en-US" b="1" dirty="0" err="1">
                <a:latin typeface="Comic Sans MS"/>
                <a:cs typeface="Comic Sans MS"/>
              </a:rPr>
              <a:t>flavour</a:t>
            </a:r>
            <a:r>
              <a:rPr lang="en-US" b="1" dirty="0">
                <a:latin typeface="Comic Sans MS"/>
                <a:cs typeface="Comic Sans MS"/>
              </a:rPr>
              <a:t> </a:t>
            </a:r>
            <a:r>
              <a:rPr lang="en-US" b="1" dirty="0">
                <a:latin typeface="Comic Sans MS"/>
                <a:cs typeface="Comic Sans MS"/>
                <a:sym typeface="Wingdings"/>
              </a:rPr>
              <a:t> </a:t>
            </a:r>
            <a:r>
              <a:rPr lang="en-US" b="1" dirty="0" smtClean="0">
                <a:latin typeface="Comic Sans MS"/>
                <a:cs typeface="Comic Sans MS"/>
                <a:sym typeface="Wingdings"/>
              </a:rPr>
              <a:t>gluon</a:t>
            </a:r>
            <a:endParaRPr lang="en-US" b="1" dirty="0" smtClean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880" y="2511264"/>
            <a:ext cx="45704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solidFill>
                  <a:srgbClr val="322F31"/>
                </a:solidFill>
              </a:rPr>
              <a:t>asymmetry in jet fragmentation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 smtClean="0">
                <a:latin typeface="Symbol" charset="2"/>
                <a:cs typeface="Symbol" charset="2"/>
              </a:rPr>
              <a:t>p</a:t>
            </a:r>
            <a:r>
              <a:rPr lang="en-US" sz="1600" b="1" baseline="30000" dirty="0" smtClean="0">
                <a:latin typeface="Comic Sans MS"/>
                <a:cs typeface="Comic Sans MS"/>
              </a:rPr>
              <a:t>+/-</a:t>
            </a:r>
            <a:r>
              <a:rPr lang="en-US" sz="1600" b="1" dirty="0" smtClean="0">
                <a:latin typeface="Symbol" charset="2"/>
                <a:cs typeface="Symbol" charset="2"/>
              </a:rPr>
              <a:t>p</a:t>
            </a:r>
            <a:r>
              <a:rPr lang="en-US" sz="1600" b="1" baseline="30000" dirty="0" smtClean="0">
                <a:latin typeface="Comic Sans MS"/>
                <a:cs typeface="Comic Sans MS"/>
              </a:rPr>
              <a:t>0</a:t>
            </a:r>
            <a:r>
              <a:rPr lang="en-US" sz="1600" b="1" dirty="0" smtClean="0">
                <a:latin typeface="Comic Sans MS"/>
                <a:cs typeface="Comic Sans MS"/>
              </a:rPr>
              <a:t> azimuthal distribution in jets</a:t>
            </a:r>
            <a:endParaRPr lang="en-US" sz="1600" b="1" dirty="0">
              <a:latin typeface="Comic Sans MS"/>
              <a:cs typeface="Comic Sans MS"/>
            </a:endParaRPr>
          </a:p>
          <a:p>
            <a:pPr marL="742950" lvl="1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 smtClean="0">
                <a:latin typeface="Comic Sans MS"/>
                <a:cs typeface="Comic Sans MS"/>
              </a:rPr>
              <a:t>Interference fragmentation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45510" y="2076924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>
                <a:latin typeface="Comic Sans MS"/>
                <a:cs typeface="Comic Sans MS"/>
              </a:rPr>
              <a:t>A</a:t>
            </a:r>
            <a:r>
              <a:rPr lang="en-US" b="1" baseline="-25000" dirty="0">
                <a:latin typeface="Comic Sans MS"/>
                <a:cs typeface="Comic Sans MS"/>
              </a:rPr>
              <a:t>N</a:t>
            </a:r>
            <a:r>
              <a:rPr lang="en-US" b="1" dirty="0">
                <a:latin typeface="Comic Sans MS"/>
                <a:cs typeface="Comic Sans MS"/>
              </a:rPr>
              <a:t> for </a:t>
            </a:r>
            <a:r>
              <a:rPr lang="en-US" b="1" dirty="0" smtClean="0">
                <a:latin typeface="Symbol" charset="2"/>
                <a:cs typeface="Symbol" charset="2"/>
              </a:rPr>
              <a:t>p</a:t>
            </a:r>
            <a:r>
              <a:rPr lang="en-US" b="1" baseline="30000" dirty="0" smtClean="0">
                <a:latin typeface="Comic Sans MS"/>
                <a:cs typeface="Comic Sans MS"/>
              </a:rPr>
              <a:t>0</a:t>
            </a:r>
            <a:r>
              <a:rPr lang="en-US" b="1" dirty="0" smtClean="0">
                <a:latin typeface="Comic Sans MS"/>
                <a:cs typeface="Comic Sans MS"/>
              </a:rPr>
              <a:t> and </a:t>
            </a:r>
            <a:r>
              <a:rPr lang="en-US" dirty="0" smtClean="0">
                <a:latin typeface="Comic Sans MS"/>
                <a:cs typeface="Comic Sans MS"/>
              </a:rPr>
              <a:t>eta</a:t>
            </a:r>
            <a:r>
              <a:rPr lang="en-US" b="1" dirty="0" smtClean="0">
                <a:latin typeface="Comic Sans MS"/>
                <a:cs typeface="Comic Sans MS"/>
              </a:rPr>
              <a:t> with increased </a:t>
            </a:r>
            <a:r>
              <a:rPr lang="en-US" b="1" dirty="0" err="1" smtClean="0">
                <a:latin typeface="Comic Sans MS"/>
                <a:cs typeface="Comic Sans MS"/>
              </a:rPr>
              <a:t>p</a:t>
            </a:r>
            <a:r>
              <a:rPr lang="en-US" b="1" baseline="-25000" dirty="0" err="1" smtClean="0">
                <a:latin typeface="Comic Sans MS"/>
                <a:cs typeface="Comic Sans MS"/>
              </a:rPr>
              <a:t>t</a:t>
            </a:r>
            <a:r>
              <a:rPr lang="en-US" b="1" dirty="0" smtClean="0">
                <a:latin typeface="Comic Sans MS"/>
                <a:cs typeface="Comic Sans MS"/>
              </a:rPr>
              <a:t> coverage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2960" y="1728944"/>
            <a:ext cx="2795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Rapidity dependence of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pp-pA-LoI f2f, January 2014</a:t>
            </a:r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63498" y="5218114"/>
            <a:ext cx="420158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Sensitive to </a:t>
            </a:r>
            <a:r>
              <a:rPr lang="en-US" b="1" dirty="0"/>
              <a:t>proton spin</a:t>
            </a:r>
            <a:r>
              <a:rPr lang="en-US" dirty="0"/>
              <a:t> –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err="1" smtClean="0"/>
              <a:t>parton</a:t>
            </a:r>
            <a:r>
              <a:rPr lang="en-US" dirty="0" smtClean="0"/>
              <a:t> </a:t>
            </a:r>
            <a:r>
              <a:rPr lang="en-US" b="1" dirty="0"/>
              <a:t>transverse motion</a:t>
            </a:r>
            <a:r>
              <a:rPr lang="en-US" dirty="0"/>
              <a:t> </a:t>
            </a:r>
            <a:r>
              <a:rPr lang="en-US" dirty="0" smtClean="0"/>
              <a:t>correlations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not universal between SIDIS &amp; </a:t>
            </a:r>
            <a:r>
              <a:rPr lang="en-US" dirty="0" err="1" smtClean="0"/>
              <a:t>pp</a:t>
            </a:r>
            <a:endParaRPr lang="en-US" dirty="0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4823883" y="3857094"/>
            <a:ext cx="1371600" cy="60960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 flipV="1">
            <a:off x="5128683" y="3704694"/>
            <a:ext cx="0" cy="533400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4900083" y="3323694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S</a:t>
            </a:r>
            <a:r>
              <a:rPr lang="en-US" sz="2000" b="1" baseline="-25000">
                <a:solidFill>
                  <a:srgbClr val="FF0000"/>
                </a:solidFill>
              </a:rPr>
              <a:t>P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rot="20678397" flipV="1">
            <a:off x="7719483" y="5533494"/>
            <a:ext cx="68580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7567083" y="454289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6195483" y="4466694"/>
            <a:ext cx="1600200" cy="30480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7795683" y="4771494"/>
            <a:ext cx="1074738" cy="84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 rot="2215248" flipV="1">
            <a:off x="7803621" y="4739744"/>
            <a:ext cx="984250" cy="374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rot="1381992">
            <a:off x="6068483" y="4777844"/>
            <a:ext cx="1600200" cy="30480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 rot="1381992">
            <a:off x="7484533" y="5592232"/>
            <a:ext cx="1074738" cy="84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rot="3597241" flipV="1">
            <a:off x="7452783" y="5535082"/>
            <a:ext cx="984250" cy="374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rot="10800000">
            <a:off x="6195483" y="4466694"/>
            <a:ext cx="1295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5204883" y="4104744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7414683" y="4771494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7030508" y="4771494"/>
            <a:ext cx="0" cy="533400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6805083" y="5228694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S</a:t>
            </a:r>
            <a:r>
              <a:rPr lang="en-US" sz="2000" b="1" baseline="-25000">
                <a:solidFill>
                  <a:srgbClr val="FF0000"/>
                </a:solidFill>
              </a:rPr>
              <a:t>q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8329083" y="5228694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</a:rPr>
              <a:t>k</a:t>
            </a:r>
            <a:r>
              <a:rPr lang="en-US" sz="2000" b="1" baseline="-25000">
                <a:solidFill>
                  <a:srgbClr val="006600"/>
                </a:solidFill>
              </a:rPr>
              <a:t>T,</a:t>
            </a:r>
            <a:r>
              <a:rPr lang="el-GR" sz="2000" b="1" baseline="-25000">
                <a:solidFill>
                  <a:srgbClr val="006600"/>
                </a:solidFill>
                <a:latin typeface="Times New Roman" charset="0"/>
                <a:cs typeface="Times New Roman" charset="0"/>
              </a:rPr>
              <a:t>π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4677839" y="5577945"/>
            <a:ext cx="46037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322F31"/>
                </a:solidFill>
              </a:rPr>
              <a:t>Sensitive </a:t>
            </a:r>
            <a:r>
              <a:rPr lang="en-US" dirty="0" smtClean="0">
                <a:solidFill>
                  <a:srgbClr val="322F31"/>
                </a:solidFill>
              </a:rPr>
              <a:t>to </a:t>
            </a:r>
            <a:r>
              <a:rPr lang="en-US" b="1" dirty="0" err="1" smtClean="0">
                <a:solidFill>
                  <a:srgbClr val="322F31"/>
                </a:solidFill>
              </a:rPr>
              <a:t>transversity</a:t>
            </a:r>
            <a:endParaRPr lang="en-US" dirty="0">
              <a:solidFill>
                <a:srgbClr val="322F3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universal between SIDIS &amp; </a:t>
            </a:r>
            <a:r>
              <a:rPr lang="en-US" dirty="0" err="1" smtClean="0"/>
              <a:t>pp</a:t>
            </a:r>
            <a:r>
              <a:rPr lang="en-US" dirty="0" smtClean="0"/>
              <a:t> &amp; </a:t>
            </a:r>
            <a:r>
              <a:rPr lang="en-US" dirty="0" err="1" smtClean="0"/>
              <a:t>e+e</a:t>
            </a:r>
            <a:r>
              <a:rPr lang="en-US" dirty="0" smtClean="0"/>
              <a:t>-</a:t>
            </a:r>
            <a:endParaRPr lang="en-US" b="1" dirty="0">
              <a:solidFill>
                <a:srgbClr val="322F31"/>
              </a:solidFill>
            </a:endParaRPr>
          </a:p>
        </p:txBody>
      </p:sp>
      <p:sp>
        <p:nvSpPr>
          <p:cNvPr id="75" name="Line 23"/>
          <p:cNvSpPr>
            <a:spLocks noChangeShapeType="1"/>
          </p:cNvSpPr>
          <p:nvPr/>
        </p:nvSpPr>
        <p:spPr bwMode="auto">
          <a:xfrm>
            <a:off x="315913" y="3761856"/>
            <a:ext cx="1371600" cy="60960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24"/>
          <p:cNvSpPr>
            <a:spLocks noChangeShapeType="1"/>
          </p:cNvSpPr>
          <p:nvPr/>
        </p:nvSpPr>
        <p:spPr bwMode="auto">
          <a:xfrm flipV="1">
            <a:off x="620713" y="3609456"/>
            <a:ext cx="0" cy="533400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25"/>
          <p:cNvSpPr txBox="1">
            <a:spLocks noChangeArrowheads="1"/>
          </p:cNvSpPr>
          <p:nvPr/>
        </p:nvSpPr>
        <p:spPr bwMode="auto">
          <a:xfrm>
            <a:off x="392113" y="3228456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S</a:t>
            </a:r>
            <a:r>
              <a:rPr lang="en-US" sz="2000" b="1" baseline="-25000">
                <a:solidFill>
                  <a:srgbClr val="FF0000"/>
                </a:solidFill>
              </a:rPr>
              <a:t>P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78" name="Line 26"/>
          <p:cNvSpPr>
            <a:spLocks noChangeShapeType="1"/>
          </p:cNvSpPr>
          <p:nvPr/>
        </p:nvSpPr>
        <p:spPr bwMode="auto">
          <a:xfrm flipV="1">
            <a:off x="319088" y="3745981"/>
            <a:ext cx="68580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Text Box 27"/>
          <p:cNvSpPr txBox="1">
            <a:spLocks noChangeArrowheads="1"/>
          </p:cNvSpPr>
          <p:nvPr/>
        </p:nvSpPr>
        <p:spPr bwMode="auto">
          <a:xfrm>
            <a:off x="925513" y="3457056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</a:rPr>
              <a:t>k</a:t>
            </a:r>
            <a:r>
              <a:rPr lang="en-US" sz="2000" b="1" baseline="-25000">
                <a:solidFill>
                  <a:srgbClr val="006600"/>
                </a:solidFill>
              </a:rPr>
              <a:t>T,q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80" name="Line 28"/>
          <p:cNvSpPr>
            <a:spLocks noChangeShapeType="1"/>
          </p:cNvSpPr>
          <p:nvPr/>
        </p:nvSpPr>
        <p:spPr bwMode="auto">
          <a:xfrm>
            <a:off x="3059113" y="444765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29"/>
          <p:cNvSpPr>
            <a:spLocks noChangeShapeType="1"/>
          </p:cNvSpPr>
          <p:nvPr/>
        </p:nvSpPr>
        <p:spPr bwMode="auto">
          <a:xfrm>
            <a:off x="1687513" y="4371456"/>
            <a:ext cx="1600200" cy="304800"/>
          </a:xfrm>
          <a:prstGeom prst="line">
            <a:avLst/>
          </a:prstGeom>
          <a:noFill/>
          <a:ln w="762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30"/>
          <p:cNvSpPr>
            <a:spLocks noChangeShapeType="1"/>
          </p:cNvSpPr>
          <p:nvPr/>
        </p:nvSpPr>
        <p:spPr bwMode="auto">
          <a:xfrm>
            <a:off x="3287713" y="4676256"/>
            <a:ext cx="1074737" cy="84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31"/>
          <p:cNvSpPr>
            <a:spLocks noChangeShapeType="1"/>
          </p:cNvSpPr>
          <p:nvPr/>
        </p:nvSpPr>
        <p:spPr bwMode="auto">
          <a:xfrm rot="2215248" flipV="1">
            <a:off x="3295650" y="4644506"/>
            <a:ext cx="984250" cy="37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32"/>
          <p:cNvSpPr>
            <a:spLocks noChangeShapeType="1"/>
          </p:cNvSpPr>
          <p:nvPr/>
        </p:nvSpPr>
        <p:spPr bwMode="auto">
          <a:xfrm rot="1381992">
            <a:off x="1560513" y="4682606"/>
            <a:ext cx="1600200" cy="30480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33"/>
          <p:cNvSpPr>
            <a:spLocks noChangeShapeType="1"/>
          </p:cNvSpPr>
          <p:nvPr/>
        </p:nvSpPr>
        <p:spPr bwMode="auto">
          <a:xfrm rot="1381992">
            <a:off x="2976563" y="5496994"/>
            <a:ext cx="1074737" cy="84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34"/>
          <p:cNvSpPr>
            <a:spLocks noChangeShapeType="1"/>
          </p:cNvSpPr>
          <p:nvPr/>
        </p:nvSpPr>
        <p:spPr bwMode="auto">
          <a:xfrm rot="3597241" flipV="1">
            <a:off x="2944813" y="5439844"/>
            <a:ext cx="984250" cy="374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35"/>
          <p:cNvSpPr>
            <a:spLocks noChangeShapeType="1"/>
          </p:cNvSpPr>
          <p:nvPr/>
        </p:nvSpPr>
        <p:spPr bwMode="auto">
          <a:xfrm rot="10800000">
            <a:off x="1687513" y="4371456"/>
            <a:ext cx="1295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Text Box 36"/>
          <p:cNvSpPr txBox="1">
            <a:spLocks noChangeArrowheads="1"/>
          </p:cNvSpPr>
          <p:nvPr/>
        </p:nvSpPr>
        <p:spPr bwMode="auto">
          <a:xfrm>
            <a:off x="696913" y="4009506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2906713" y="4676256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62" name="AutoShape 49"/>
          <p:cNvSpPr>
            <a:spLocks noChangeArrowheads="1"/>
          </p:cNvSpPr>
          <p:nvPr/>
        </p:nvSpPr>
        <p:spPr bwMode="auto">
          <a:xfrm>
            <a:off x="1703135" y="540790"/>
            <a:ext cx="701674" cy="418428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4784" y="651562"/>
            <a:ext cx="3631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Goal: measure less inclusive </a:t>
            </a:r>
            <a:endParaRPr lang="en-US" sz="2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achieved in RUN 15 </a:t>
            </a:r>
            <a:r>
              <a:rPr lang="en-US" dirty="0" err="1" smtClean="0"/>
              <a:t>p</a:t>
            </a:r>
            <a:r>
              <a:rPr lang="en-US" baseline="30000" dirty="0" err="1" smtClean="0"/>
              <a:t>↑</a:t>
            </a:r>
            <a:r>
              <a:rPr lang="en-US" dirty="0" err="1" smtClean="0"/>
              <a:t>p</a:t>
            </a:r>
            <a:r>
              <a:rPr lang="en-US" baseline="30000" dirty="0" smtClean="0"/>
              <a:t>↑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4488" y="724752"/>
            <a:ext cx="3137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  <a:latin typeface="Comic Sans MS"/>
                <a:cs typeface="Comic Sans MS"/>
              </a:rPr>
              <a:t>SIVERS/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Twist-3</a:t>
            </a:r>
            <a:endParaRPr lang="en-US" sz="2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6240" y="688769"/>
            <a:ext cx="3262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Collins Mechanism</a:t>
            </a:r>
            <a:endParaRPr lang="en-US" sz="2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5532" y="1237389"/>
            <a:ext cx="872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538551" y="973249"/>
            <a:ext cx="22860" cy="219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99003" y="1375839"/>
            <a:ext cx="428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Interference fragmentation function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r="9573" b="2385"/>
          <a:stretch>
            <a:fillRect/>
          </a:stretch>
        </p:blipFill>
        <p:spPr bwMode="auto">
          <a:xfrm>
            <a:off x="4572004" y="1878330"/>
            <a:ext cx="4570723" cy="34713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80670" y="1388096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8000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latin typeface="Comic Sans MS"/>
                <a:cs typeface="Comic Sans MS"/>
              </a:rPr>
              <a:t>N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>
                <a:latin typeface="Comic Sans MS"/>
                <a:cs typeface="Comic Sans MS"/>
              </a:rPr>
              <a:t>for </a:t>
            </a:r>
            <a:r>
              <a:rPr lang="en-US" b="1" dirty="0" smtClean="0">
                <a:latin typeface="Comic Sans MS"/>
                <a:cs typeface="Comic Sans MS"/>
              </a:rPr>
              <a:t>direct photons</a:t>
            </a:r>
            <a:endParaRPr lang="en-US" b="1" dirty="0">
              <a:latin typeface="Comic Sans MS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1779694"/>
            <a:ext cx="3767992" cy="33559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utoShape 49"/>
          <p:cNvSpPr>
            <a:spLocks noChangeArrowheads="1"/>
          </p:cNvSpPr>
          <p:nvPr/>
        </p:nvSpPr>
        <p:spPr bwMode="auto">
          <a:xfrm>
            <a:off x="140746" y="5123013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833" y="5058834"/>
            <a:ext cx="2306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assumes</a:t>
            </a:r>
            <a:r>
              <a:rPr lang="en-US" dirty="0"/>
              <a:t> </a:t>
            </a:r>
            <a:r>
              <a:rPr lang="en-US" dirty="0" err="1" smtClean="0"/>
              <a:t>preshower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front of FMS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760" y="0"/>
            <a:ext cx="950976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Transversely Polarized Proton MC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0" y="1879600"/>
            <a:ext cx="3319182" cy="3224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1000" y="1571823"/>
            <a:ext cx="3484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Collins with positivity bounds as input</a:t>
            </a:r>
            <a:endParaRPr lang="en-US" sz="1400" b="1" dirty="0"/>
          </a:p>
        </p:txBody>
      </p:sp>
      <p:pic>
        <p:nvPicPr>
          <p:cNvPr id="7" name="Picture 6" descr="SiversM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67" y="2369282"/>
            <a:ext cx="4894358" cy="2313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908" y="4978316"/>
            <a:ext cx="7479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ts val="0"/>
              </a:spcBef>
              <a:buSzPct val="95000"/>
              <a:defRPr/>
            </a:pPr>
            <a:r>
              <a:rPr lang="en-US" sz="1600" dirty="0" smtClean="0">
                <a:solidFill>
                  <a:srgbClr val="0000FF"/>
                </a:solidFill>
                <a:cs typeface="Comic Sans MS"/>
              </a:rPr>
              <a:t>Also developed:</a:t>
            </a:r>
            <a:endParaRPr lang="en-US" sz="1600" dirty="0">
              <a:solidFill>
                <a:srgbClr val="0000FF"/>
              </a:solidFill>
              <a:cs typeface="Comic Sans MS"/>
            </a:endParaRPr>
          </a:p>
          <a:p>
            <a:pPr lvl="0" defTabSz="914400">
              <a:spcBef>
                <a:spcPts val="0"/>
              </a:spcBef>
              <a:buSzPct val="95000"/>
              <a:defRPr/>
            </a:pPr>
            <a:r>
              <a:rPr lang="en-US" sz="1600" b="1" dirty="0" smtClean="0">
                <a:cs typeface="Comic Sans MS"/>
              </a:rPr>
              <a:t>Fast smearing generator </a:t>
            </a:r>
            <a:r>
              <a:rPr lang="en-US" sz="1600" dirty="0" smtClean="0">
                <a:cs typeface="Comic Sans MS"/>
              </a:rPr>
              <a:t>tool to smear generator particle responses in p and energy and to include PID responses, “detectors” can be flexible defined in the acceptance.</a:t>
            </a:r>
          </a:p>
          <a:p>
            <a:pPr marL="285750" lvl="0" indent="-285750" defTabSz="914400">
              <a:spcBef>
                <a:spcPts val="0"/>
              </a:spcBef>
              <a:buSzPct val="95000"/>
              <a:buFont typeface="Wingdings" charset="0"/>
              <a:buChar char="à"/>
              <a:defRPr/>
            </a:pPr>
            <a:r>
              <a:rPr lang="en-US" sz="1600" dirty="0" smtClean="0">
                <a:cs typeface="Comic Sans MS"/>
                <a:sym typeface="Wingdings"/>
              </a:rPr>
              <a:t>allows </a:t>
            </a:r>
            <a:r>
              <a:rPr lang="en-US" sz="1600" dirty="0" smtClean="0">
                <a:cs typeface="Comic Sans MS"/>
                <a:sym typeface="Wingdings"/>
              </a:rPr>
              <a:t>for fast studies </a:t>
            </a:r>
            <a:r>
              <a:rPr lang="en-US" sz="1600" dirty="0" smtClean="0">
                <a:sym typeface="Wingdings"/>
              </a:rPr>
              <a:t>of detector effects on physics </a:t>
            </a:r>
            <a:r>
              <a:rPr lang="en-US" sz="1600" dirty="0" smtClean="0">
                <a:sym typeface="Wingdings"/>
              </a:rPr>
              <a:t>observables</a:t>
            </a:r>
          </a:p>
          <a:p>
            <a:pPr marL="285750" lvl="0" indent="-285750" defTabSz="914400">
              <a:spcBef>
                <a:spcPts val="0"/>
              </a:spcBef>
              <a:buSzPct val="95000"/>
              <a:buFont typeface="Wingdings" charset="0"/>
              <a:buChar char="à"/>
              <a:defRPr/>
            </a:pPr>
            <a:r>
              <a:rPr lang="en-US" sz="1600" dirty="0" smtClean="0">
                <a:solidFill>
                  <a:srgbClr val="0000FF"/>
                </a:solidFill>
                <a:cs typeface="Comic Sans MS"/>
                <a:sym typeface="Wingdings"/>
              </a:rPr>
              <a:t>currently all </a:t>
            </a:r>
            <a:r>
              <a:rPr lang="en-US" sz="1600" dirty="0" err="1" smtClean="0">
                <a:solidFill>
                  <a:srgbClr val="0000FF"/>
                </a:solidFill>
                <a:cs typeface="Comic Sans MS"/>
                <a:sym typeface="Wingdings"/>
              </a:rPr>
              <a:t>eSTAR</a:t>
            </a:r>
            <a:r>
              <a:rPr lang="en-US" sz="1600" dirty="0" smtClean="0">
                <a:solidFill>
                  <a:srgbClr val="0000FF"/>
                </a:solidFill>
                <a:cs typeface="Comic Sans MS"/>
                <a:sym typeface="Wingdings"/>
              </a:rPr>
              <a:t> used smearing parameterizations are implemented</a:t>
            </a:r>
            <a:endParaRPr lang="en-US" sz="1600" dirty="0" smtClean="0">
              <a:solidFill>
                <a:srgbClr val="0000FF"/>
              </a:solidFill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883920"/>
            <a:ext cx="840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defTabSz="914400">
              <a:spcBef>
                <a:spcPts val="0"/>
              </a:spcBef>
              <a:buClr>
                <a:srgbClr val="0000FF"/>
              </a:buClr>
              <a:buSzPct val="100000"/>
              <a:buFont typeface="Wingdings" charset="2"/>
              <a:buChar char="q"/>
              <a:defRPr/>
            </a:pPr>
            <a:r>
              <a:rPr lang="en-US" dirty="0" smtClean="0">
                <a:cs typeface="Comic Sans MS"/>
              </a:rPr>
              <a:t> Developed by Tom </a:t>
            </a:r>
            <a:r>
              <a:rPr lang="en-US" dirty="0">
                <a:cs typeface="Comic Sans MS"/>
              </a:rPr>
              <a:t>Burton </a:t>
            </a:r>
            <a:r>
              <a:rPr lang="en-US" dirty="0" smtClean="0">
                <a:cs typeface="Comic Sans MS"/>
              </a:rPr>
              <a:t>(https</a:t>
            </a:r>
            <a:r>
              <a:rPr lang="en-US" dirty="0">
                <a:cs typeface="Comic Sans MS"/>
              </a:rPr>
              <a:t>://</a:t>
            </a:r>
            <a:r>
              <a:rPr lang="en-US" dirty="0" err="1">
                <a:cs typeface="Comic Sans MS"/>
              </a:rPr>
              <a:t>code.google.com</a:t>
            </a:r>
            <a:r>
              <a:rPr lang="en-US" dirty="0">
                <a:cs typeface="Comic Sans MS"/>
              </a:rPr>
              <a:t>/p/</a:t>
            </a:r>
            <a:r>
              <a:rPr lang="en-US" dirty="0" err="1">
                <a:cs typeface="Comic Sans MS"/>
              </a:rPr>
              <a:t>tppmc</a:t>
            </a:r>
            <a:r>
              <a:rPr lang="en-US" dirty="0" smtClean="0">
                <a:cs typeface="Comic Sans MS"/>
              </a:rPr>
              <a:t>/) </a:t>
            </a:r>
          </a:p>
          <a:p>
            <a:pPr marL="0" lvl="2" defTabSz="914400">
              <a:spcBef>
                <a:spcPts val="0"/>
              </a:spcBef>
              <a:buClr>
                <a:srgbClr val="0000FF"/>
              </a:buClr>
              <a:buSzPct val="100000"/>
              <a:buFont typeface="Wingdings" charset="2"/>
              <a:buChar char="q"/>
              <a:defRPr/>
            </a:pPr>
            <a:r>
              <a:rPr lang="en-US" dirty="0" smtClean="0">
                <a:cs typeface="Comic Sans MS"/>
              </a:rPr>
              <a:t> </a:t>
            </a:r>
            <a:r>
              <a:rPr lang="en-US" dirty="0" err="1" smtClean="0">
                <a:cs typeface="Comic Sans MS"/>
              </a:rPr>
              <a:t>Sivers</a:t>
            </a:r>
            <a:r>
              <a:rPr lang="en-US" dirty="0" smtClean="0">
                <a:cs typeface="Comic Sans MS"/>
              </a:rPr>
              <a:t> and Collins asymmetries included</a:t>
            </a:r>
          </a:p>
          <a:p>
            <a:pPr marL="0" lvl="2" defTabSz="914400">
              <a:spcBef>
                <a:spcPts val="0"/>
              </a:spcBef>
              <a:buClr>
                <a:srgbClr val="0000FF"/>
              </a:buClr>
              <a:buSzPct val="100000"/>
              <a:buFont typeface="Wingdings" charset="2"/>
              <a:buChar char="q"/>
              <a:defRPr/>
            </a:pPr>
            <a:r>
              <a:rPr lang="en-US" dirty="0" smtClean="0">
                <a:cs typeface="Comic Sans MS"/>
              </a:rPr>
              <a:t> IFF and </a:t>
            </a:r>
            <a:r>
              <a:rPr lang="en-US" dirty="0" smtClean="0">
                <a:cs typeface="Comic Sans MS"/>
              </a:rPr>
              <a:t>A</a:t>
            </a:r>
            <a:r>
              <a:rPr lang="en-US" baseline="-25000" dirty="0" smtClean="0">
                <a:cs typeface="Comic Sans MS"/>
              </a:rPr>
              <a:t>N</a:t>
            </a:r>
            <a:r>
              <a:rPr lang="en-US" dirty="0" smtClean="0">
                <a:cs typeface="Comic Sans MS"/>
              </a:rPr>
              <a:t>(DY/W) </a:t>
            </a:r>
            <a:r>
              <a:rPr lang="en-US" dirty="0" smtClean="0">
                <a:cs typeface="Comic Sans MS"/>
              </a:rPr>
              <a:t>need </a:t>
            </a:r>
            <a:r>
              <a:rPr lang="en-US" dirty="0" smtClean="0">
                <a:cs typeface="Comic Sans MS"/>
              </a:rPr>
              <a:t>to be still included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825645"/>
              </p:ext>
            </p:extLst>
          </p:nvPr>
        </p:nvGraphicFramePr>
        <p:xfrm>
          <a:off x="198967" y="4632372"/>
          <a:ext cx="4894358" cy="376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47" name="Equation" r:id="rId6" imgW="2806700" imgH="215900" progId="Equation.3">
                  <p:embed/>
                </p:oleObj>
              </mc:Choice>
              <mc:Fallback>
                <p:oleObj name="Equation" r:id="rId6" imgW="2806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67" y="4632372"/>
                        <a:ext cx="4894358" cy="376489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46767" y="199995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Sivers</a:t>
            </a:r>
            <a:r>
              <a:rPr lang="en-US" dirty="0" smtClean="0"/>
              <a:t> Mechanism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pp-pA-LoI f2f, January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Hints for Gluon </a:t>
            </a:r>
            <a:r>
              <a:rPr lang="en-US" dirty="0" err="1" smtClean="0"/>
              <a:t>Sivers</a:t>
            </a:r>
            <a:r>
              <a:rPr lang="en-US" dirty="0" smtClean="0"/>
              <a:t> </a:t>
            </a:r>
            <a:r>
              <a:rPr lang="en-US" dirty="0" smtClean="0"/>
              <a:t>/Twist-3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pp-pA-LoI f2f,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7" r="7245"/>
          <a:stretch/>
        </p:blipFill>
        <p:spPr bwMode="auto">
          <a:xfrm>
            <a:off x="262524" y="867834"/>
            <a:ext cx="2520899" cy="35314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 descr="https://www.phenix.bnl.gov/phenix/WWW/plots/archive/p1268/02/prelim_ANpT_JPsi_run1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 t="54463" r="5927" b="4000"/>
          <a:stretch/>
        </p:blipFill>
        <p:spPr bwMode="auto">
          <a:xfrm>
            <a:off x="74203" y="4668675"/>
            <a:ext cx="3196047" cy="2160739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913" y="919682"/>
            <a:ext cx="2645839" cy="1872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97416"/>
            <a:ext cx="4584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Mid Rapidity </a:t>
            </a:r>
            <a:r>
              <a:rPr lang="en-US" sz="1600" dirty="0" smtClean="0">
                <a:solidFill>
                  <a:srgbClr val="008000"/>
                </a:solidFill>
              </a:rPr>
              <a:t>A</a:t>
            </a:r>
            <a:r>
              <a:rPr lang="en-US" sz="1600" baseline="-25000" dirty="0" smtClean="0">
                <a:solidFill>
                  <a:srgbClr val="008000"/>
                </a:solidFill>
              </a:rPr>
              <a:t>N</a:t>
            </a:r>
            <a:r>
              <a:rPr lang="en-US" sz="1600" dirty="0" smtClean="0">
                <a:solidFill>
                  <a:srgbClr val="008000"/>
                </a:solidFill>
              </a:rPr>
              <a:t>(</a:t>
            </a:r>
            <a:r>
              <a:rPr lang="en-US" sz="16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p</a:t>
            </a:r>
            <a:r>
              <a:rPr lang="en-US" sz="1600" baseline="30000" dirty="0" smtClean="0">
                <a:solidFill>
                  <a:srgbClr val="008000"/>
                </a:solidFill>
              </a:rPr>
              <a:t>0</a:t>
            </a:r>
            <a:r>
              <a:rPr lang="en-US" sz="1600" dirty="0" smtClean="0">
                <a:solidFill>
                  <a:srgbClr val="008000"/>
                </a:solidFill>
              </a:rPr>
              <a:t>) </a:t>
            </a:r>
            <a:r>
              <a:rPr lang="en-US" sz="1600" dirty="0" smtClean="0">
                <a:solidFill>
                  <a:srgbClr val="0000FF"/>
                </a:solidFill>
              </a:rPr>
              <a:t>dominated by </a:t>
            </a:r>
            <a:r>
              <a:rPr lang="en-US" sz="1600" dirty="0" err="1" smtClean="0">
                <a:solidFill>
                  <a:srgbClr val="0000FF"/>
                </a:solidFill>
              </a:rPr>
              <a:t>gg</a:t>
            </a:r>
            <a:r>
              <a:rPr lang="en-US" sz="1600" dirty="0" smtClean="0">
                <a:solidFill>
                  <a:srgbClr val="0000FF"/>
                </a:solidFill>
              </a:rPr>
              <a:t> and </a:t>
            </a:r>
            <a:r>
              <a:rPr lang="en-US" sz="1600" dirty="0" err="1" smtClean="0">
                <a:solidFill>
                  <a:srgbClr val="0000FF"/>
                </a:solidFill>
              </a:rPr>
              <a:t>qg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1" name="AutoShape 49"/>
          <p:cNvSpPr>
            <a:spLocks noChangeArrowheads="1"/>
          </p:cNvSpPr>
          <p:nvPr/>
        </p:nvSpPr>
        <p:spPr bwMode="auto">
          <a:xfrm>
            <a:off x="5644093" y="752088"/>
            <a:ext cx="949325" cy="52849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0749" y="588999"/>
            <a:ext cx="35189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 hint of a </a:t>
            </a:r>
          </a:p>
          <a:p>
            <a:pPr algn="ctr"/>
            <a:r>
              <a:rPr lang="en-US" dirty="0" smtClean="0"/>
              <a:t>non-zero</a:t>
            </a:r>
          </a:p>
          <a:p>
            <a:pPr algn="ctr"/>
            <a:r>
              <a:rPr lang="en-US" dirty="0">
                <a:solidFill>
                  <a:srgbClr val="008000"/>
                </a:solidFill>
              </a:rPr>
              <a:t>A</a:t>
            </a:r>
            <a:r>
              <a:rPr lang="en-US" baseline="-25000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(</a:t>
            </a:r>
            <a:r>
              <a:rPr lang="en-US" dirty="0">
                <a:solidFill>
                  <a:srgbClr val="008000"/>
                </a:solidFill>
                <a:latin typeface="Symbol" charset="2"/>
                <a:cs typeface="Symbol" charset="2"/>
              </a:rPr>
              <a:t>p</a:t>
            </a:r>
            <a:r>
              <a:rPr lang="en-US" baseline="30000" dirty="0">
                <a:solidFill>
                  <a:srgbClr val="008000"/>
                </a:solidFill>
              </a:rPr>
              <a:t>0</a:t>
            </a:r>
            <a:r>
              <a:rPr lang="en-US" dirty="0">
                <a:solidFill>
                  <a:srgbClr val="008000"/>
                </a:solidFill>
              </a:rPr>
              <a:t>)</a:t>
            </a:r>
            <a:r>
              <a:rPr lang="en-US" dirty="0"/>
              <a:t>, A</a:t>
            </a:r>
            <a:r>
              <a:rPr lang="en-US" baseline="-25000" dirty="0"/>
              <a:t>N</a:t>
            </a:r>
            <a:r>
              <a:rPr lang="en-US" dirty="0"/>
              <a:t>(</a:t>
            </a:r>
            <a:r>
              <a:rPr lang="en-US" dirty="0">
                <a:latin typeface="Comic Sans MS"/>
                <a:cs typeface="Comic Sans MS"/>
              </a:rPr>
              <a:t>J</a:t>
            </a:r>
            <a:r>
              <a:rPr lang="en-US" dirty="0">
                <a:latin typeface="Symbol" charset="2"/>
                <a:cs typeface="Symbol" charset="2"/>
              </a:rPr>
              <a:t>/</a:t>
            </a:r>
            <a:r>
              <a:rPr lang="en-US" dirty="0" err="1">
                <a:latin typeface="Symbol" charset="2"/>
                <a:cs typeface="Symbol" charset="2"/>
              </a:rPr>
              <a:t>Ψ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and</a:t>
            </a:r>
          </a:p>
          <a:p>
            <a:pPr algn="ctr"/>
            <a:r>
              <a:rPr lang="en-US" dirty="0">
                <a:solidFill>
                  <a:srgbClr val="008000"/>
                </a:solidFill>
              </a:rPr>
              <a:t>A</a:t>
            </a:r>
            <a:r>
              <a:rPr lang="en-US" baseline="-25000" dirty="0">
                <a:solidFill>
                  <a:srgbClr val="008000"/>
                </a:solidFill>
              </a:rPr>
              <a:t>N</a:t>
            </a: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jet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 marL="285750" indent="-285750" algn="ctr">
              <a:buFont typeface="Wingdings" charset="0"/>
              <a:buChar char="à"/>
            </a:pPr>
            <a:r>
              <a:rPr lang="en-US" dirty="0" smtClean="0">
                <a:solidFill>
                  <a:srgbClr val="FF00FF"/>
                </a:solidFill>
              </a:rPr>
              <a:t>gluon </a:t>
            </a:r>
            <a:r>
              <a:rPr lang="en-US" dirty="0" err="1" smtClean="0">
                <a:solidFill>
                  <a:srgbClr val="FF00FF"/>
                </a:solidFill>
              </a:rPr>
              <a:t>Sivers</a:t>
            </a:r>
            <a:r>
              <a:rPr lang="en-US" dirty="0" smtClean="0">
                <a:solidFill>
                  <a:srgbClr val="FF00FF"/>
                </a:solidFill>
              </a:rPr>
              <a:t> ~ </a:t>
            </a:r>
            <a:r>
              <a:rPr lang="en-US" dirty="0" smtClean="0">
                <a:solidFill>
                  <a:srgbClr val="FF00FF"/>
                </a:solidFill>
              </a:rPr>
              <a:t>0</a:t>
            </a:r>
          </a:p>
          <a:p>
            <a:pPr marL="285750" indent="-285750" algn="ctr">
              <a:buFont typeface="Wingdings" charset="0"/>
              <a:buChar char="à"/>
            </a:pPr>
            <a:r>
              <a:rPr lang="en-US" dirty="0" smtClean="0">
                <a:solidFill>
                  <a:srgbClr val="FF00FF"/>
                </a:solidFill>
              </a:rPr>
              <a:t>Twist-3 </a:t>
            </a:r>
            <a:r>
              <a:rPr lang="en-US" dirty="0" err="1" smtClean="0">
                <a:solidFill>
                  <a:srgbClr val="FF00FF"/>
                </a:solidFill>
              </a:rPr>
              <a:t>gg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correlator</a:t>
            </a:r>
            <a:r>
              <a:rPr lang="en-US" dirty="0" smtClean="0">
                <a:solidFill>
                  <a:srgbClr val="FF00FF"/>
                </a:solidFill>
              </a:rPr>
              <a:t> ~0 ?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332802"/>
            <a:ext cx="360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Forward Rapidity A</a:t>
            </a:r>
            <a:r>
              <a:rPr lang="en-US" sz="1600" baseline="-25000" dirty="0" smtClean="0">
                <a:solidFill>
                  <a:srgbClr val="0000FF"/>
                </a:solidFill>
              </a:rPr>
              <a:t>N</a:t>
            </a:r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J</a:t>
            </a:r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/</a:t>
            </a:r>
            <a:r>
              <a:rPr lang="en-US" sz="16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Ψ</a:t>
            </a:r>
            <a:r>
              <a:rPr lang="en-US" sz="1600" dirty="0" smtClean="0">
                <a:solidFill>
                  <a:srgbClr val="0000FF"/>
                </a:solidFill>
              </a:rPr>
              <a:t>) only </a:t>
            </a:r>
            <a:r>
              <a:rPr lang="en-US" sz="1600" dirty="0" err="1" smtClean="0">
                <a:solidFill>
                  <a:srgbClr val="0000FF"/>
                </a:solidFill>
              </a:rPr>
              <a:t>gg</a:t>
            </a:r>
            <a:r>
              <a:rPr lang="en-US" sz="1600" dirty="0" smtClean="0">
                <a:solidFill>
                  <a:srgbClr val="0000FF"/>
                </a:solidFill>
              </a:rPr>
              <a:t>: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084" y="1068917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PHENIX</a:t>
            </a:r>
          </a:p>
          <a:p>
            <a:r>
              <a:rPr lang="en-US" sz="800" dirty="0" smtClean="0"/>
              <a:t>200 </a:t>
            </a:r>
            <a:r>
              <a:rPr lang="en-US" sz="800" dirty="0" err="1" smtClean="0"/>
              <a:t>GeV</a:t>
            </a:r>
            <a:endParaRPr lang="en-US" sz="800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373675" y="4614329"/>
            <a:ext cx="4770325" cy="2243667"/>
            <a:chOff x="2759175" y="1012613"/>
            <a:chExt cx="6362874" cy="2992704"/>
          </a:xfrm>
        </p:grpSpPr>
        <p:pic>
          <p:nvPicPr>
            <p:cNvPr id="18" name="Picture 17" descr="SiversPtAn_h-1_e-1_VPDMB.v5.0.eps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42" r="8050"/>
            <a:stretch/>
          </p:blipFill>
          <p:spPr>
            <a:xfrm>
              <a:off x="2759175" y="1012613"/>
              <a:ext cx="6362874" cy="2992704"/>
            </a:xfrm>
            <a:prstGeom prst="rect">
              <a:avLst/>
            </a:prstGeom>
          </p:spPr>
        </p:pic>
        <p:pic>
          <p:nvPicPr>
            <p:cNvPr id="19" name="Picture 18" descr="starpreli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800" y="2703246"/>
              <a:ext cx="1916000" cy="56162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5457389" y="2868672"/>
            <a:ext cx="3601947" cy="1735226"/>
            <a:chOff x="4366684" y="2688761"/>
            <a:chExt cx="3601947" cy="1735226"/>
          </a:xfrm>
        </p:grpSpPr>
        <p:grpSp>
          <p:nvGrpSpPr>
            <p:cNvPr id="24" name="Group 23"/>
            <p:cNvGrpSpPr/>
            <p:nvPr/>
          </p:nvGrpSpPr>
          <p:grpSpPr>
            <a:xfrm>
              <a:off x="4366684" y="2688761"/>
              <a:ext cx="3601947" cy="1735226"/>
              <a:chOff x="225187" y="3647507"/>
              <a:chExt cx="3884148" cy="198251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25187" y="3647507"/>
                <a:ext cx="3884148" cy="1872901"/>
                <a:chOff x="191319" y="3694074"/>
                <a:chExt cx="3884148" cy="1872901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1281" t="11438" r="2740" b="7010"/>
                <a:stretch/>
              </p:blipFill>
              <p:spPr>
                <a:xfrm>
                  <a:off x="191319" y="3797924"/>
                  <a:ext cx="3884148" cy="1769051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40461" t="2316" b="89909"/>
                <a:stretch/>
              </p:blipFill>
              <p:spPr>
                <a:xfrm>
                  <a:off x="970571" y="3694074"/>
                  <a:ext cx="2948992" cy="194825"/>
                </a:xfrm>
                <a:prstGeom prst="rect">
                  <a:avLst/>
                </a:prstGeom>
              </p:spPr>
            </p:pic>
          </p:grpSp>
          <p:sp>
            <p:nvSpPr>
              <p:cNvPr id="27" name="TextBox 26"/>
              <p:cNvSpPr txBox="1"/>
              <p:nvPr/>
            </p:nvSpPr>
            <p:spPr>
              <a:xfrm>
                <a:off x="3198854" y="5383877"/>
                <a:ext cx="888312" cy="24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err="1" smtClean="0">
                    <a:latin typeface="Arial"/>
                    <a:cs typeface="Arial"/>
                  </a:rPr>
                  <a:t>p</a:t>
                </a:r>
                <a:r>
                  <a:rPr lang="en-US" sz="800" b="1" baseline="-25000" dirty="0" err="1" smtClean="0">
                    <a:latin typeface="Arial"/>
                    <a:cs typeface="Arial"/>
                  </a:rPr>
                  <a:t>T</a:t>
                </a:r>
                <a:r>
                  <a:rPr lang="en-US" sz="800" b="1" dirty="0" smtClean="0">
                    <a:latin typeface="Arial"/>
                    <a:cs typeface="Arial"/>
                  </a:rPr>
                  <a:t> [</a:t>
                </a:r>
                <a:r>
                  <a:rPr lang="en-US" sz="800" b="1" dirty="0" err="1" smtClean="0">
                    <a:latin typeface="Arial"/>
                    <a:cs typeface="Arial"/>
                  </a:rPr>
                  <a:t>GeV</a:t>
                </a:r>
                <a:r>
                  <a:rPr lang="en-US" sz="800" b="1" dirty="0" smtClean="0">
                    <a:latin typeface="Arial"/>
                    <a:cs typeface="Arial"/>
                  </a:rPr>
                  <a:t>/c]</a:t>
                </a:r>
                <a:endParaRPr lang="en-US" sz="800" b="1" dirty="0">
                  <a:latin typeface="Arial"/>
                  <a:cs typeface="Arial"/>
                </a:endParaRPr>
              </a:p>
            </p:txBody>
          </p:sp>
        </p:grpSp>
        <p:cxnSp>
          <p:nvCxnSpPr>
            <p:cNvPr id="22" name="Straight Connector 21"/>
            <p:cNvCxnSpPr>
              <a:cxnSpLocks noChangeAspect="1"/>
            </p:cNvCxnSpPr>
            <p:nvPr/>
          </p:nvCxnSpPr>
          <p:spPr>
            <a:xfrm>
              <a:off x="5173120" y="2840555"/>
              <a:ext cx="1705" cy="1325885"/>
            </a:xfrm>
            <a:prstGeom prst="line">
              <a:avLst/>
            </a:prstGeom>
            <a:ln w="38100" cmpd="sng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 noChangeAspect="1"/>
            </p:cNvCxnSpPr>
            <p:nvPr/>
          </p:nvCxnSpPr>
          <p:spPr>
            <a:xfrm flipH="1">
              <a:off x="4931833" y="2838440"/>
              <a:ext cx="5052" cy="1319111"/>
            </a:xfrm>
            <a:prstGeom prst="line">
              <a:avLst/>
            </a:prstGeom>
            <a:ln w="38100" cmpd="sng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/>
          <p:nvPr/>
        </p:nvCxnSpPr>
        <p:spPr>
          <a:xfrm flipH="1">
            <a:off x="5693832" y="4114795"/>
            <a:ext cx="521330" cy="647700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44069" y="2544231"/>
            <a:ext cx="3759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Mid Rapidity </a:t>
            </a:r>
            <a:r>
              <a:rPr lang="en-US" sz="1600" dirty="0" smtClean="0">
                <a:solidFill>
                  <a:srgbClr val="008000"/>
                </a:solidFill>
              </a:rPr>
              <a:t>A</a:t>
            </a:r>
            <a:r>
              <a:rPr lang="en-US" sz="1600" baseline="-25000" dirty="0" smtClean="0">
                <a:solidFill>
                  <a:srgbClr val="008000"/>
                </a:solidFill>
              </a:rPr>
              <a:t>N</a:t>
            </a:r>
            <a:r>
              <a:rPr lang="en-US" sz="1600" dirty="0" smtClean="0">
                <a:solidFill>
                  <a:srgbClr val="008000"/>
                </a:solidFill>
              </a:rPr>
              <a:t>(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jet</a:t>
            </a:r>
            <a:r>
              <a:rPr lang="en-US" sz="1600" dirty="0" smtClean="0">
                <a:solidFill>
                  <a:srgbClr val="008000"/>
                </a:solidFill>
              </a:rPr>
              <a:t>) </a:t>
            </a:r>
            <a:r>
              <a:rPr lang="en-US" sz="1600" dirty="0" smtClean="0">
                <a:solidFill>
                  <a:srgbClr val="0000FF"/>
                </a:solidFill>
              </a:rPr>
              <a:t>mainly </a:t>
            </a:r>
            <a:r>
              <a:rPr lang="en-US" sz="1600" dirty="0" err="1" smtClean="0">
                <a:solidFill>
                  <a:srgbClr val="0000FF"/>
                </a:solidFill>
              </a:rPr>
              <a:t>gg</a:t>
            </a:r>
            <a:r>
              <a:rPr lang="en-US" sz="1600" dirty="0" smtClean="0">
                <a:solidFill>
                  <a:srgbClr val="0000FF"/>
                </a:solidFill>
              </a:rPr>
              <a:t> &amp; </a:t>
            </a:r>
            <a:r>
              <a:rPr lang="en-US" sz="1600" dirty="0" err="1" smtClean="0">
                <a:solidFill>
                  <a:srgbClr val="0000FF"/>
                </a:solidFill>
              </a:rPr>
              <a:t>qg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DY: </a:t>
            </a:r>
            <a:r>
              <a:rPr lang="en-US" dirty="0" err="1" smtClean="0"/>
              <a:t>Hcal</a:t>
            </a:r>
            <a:r>
              <a:rPr lang="en-US" dirty="0" smtClean="0"/>
              <a:t> and </a:t>
            </a:r>
            <a:r>
              <a:rPr lang="en-US" dirty="0" err="1" smtClean="0"/>
              <a:t>Ecal</a:t>
            </a:r>
            <a:r>
              <a:rPr lang="en-US" dirty="0" smtClean="0"/>
              <a:t> at </a:t>
            </a:r>
            <a:r>
              <a:rPr lang="en-US" cap="none" dirty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&gt;3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pp-pA-LoI f2f, January 2014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19</a:t>
            </a:fld>
            <a:endParaRPr lang="en-US" altLang="ja-JP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0" y="660064"/>
            <a:ext cx="5124714" cy="5062731"/>
            <a:chOff x="0" y="660064"/>
            <a:chExt cx="5124714" cy="5062731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660064"/>
              <a:ext cx="5124714" cy="5062731"/>
              <a:chOff x="3333486" y="1795269"/>
              <a:chExt cx="5124714" cy="5062731"/>
            </a:xfrm>
          </p:grpSpPr>
          <p:pic>
            <p:nvPicPr>
              <p:cNvPr id="7" name="Picture 6" descr="topview_run13"/>
              <p:cNvPicPr>
                <a:picLocks noChangeAspect="1"/>
              </p:cNvPicPr>
              <p:nvPr/>
            </p:nvPicPr>
            <p:blipFill>
              <a:blip r:embed="rId2"/>
              <a:srcRect l="1176" t="10880" r="4632" b="17215"/>
              <a:stretch>
                <a:fillRect/>
              </a:stretch>
            </p:blipFill>
            <p:spPr bwMode="auto">
              <a:xfrm>
                <a:off x="3333486" y="1795269"/>
                <a:ext cx="5124714" cy="5062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463652" y="1879600"/>
                <a:ext cx="2603397" cy="33855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2013 Final configuration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95252" y="1037169"/>
              <a:ext cx="18398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2011 Configuration</a:t>
              </a:r>
              <a:endParaRPr lang="en-US" sz="1400" dirty="0"/>
            </a:p>
          </p:txBody>
        </p:sp>
      </p:grpSp>
      <p:sp>
        <p:nvSpPr>
          <p:cNvPr id="57" name="TextBox 4"/>
          <p:cNvSpPr txBox="1">
            <a:spLocks noChangeArrowheads="1"/>
          </p:cNvSpPr>
          <p:nvPr/>
        </p:nvSpPr>
        <p:spPr bwMode="auto">
          <a:xfrm>
            <a:off x="0" y="5755228"/>
            <a:ext cx="6229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omic Sans MS"/>
                <a:cs typeface="Comic Sans MS"/>
              </a:rPr>
              <a:t>Determine </a:t>
            </a:r>
            <a:r>
              <a:rPr lang="en-US" b="1" dirty="0" smtClean="0"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latin typeface="Comic Sans MS"/>
                <a:cs typeface="Comic Sans MS"/>
              </a:rPr>
              <a:t>N</a:t>
            </a:r>
            <a:r>
              <a:rPr lang="en-US" b="1" dirty="0">
                <a:latin typeface="Comic Sans MS"/>
                <a:cs typeface="Comic Sans MS"/>
              </a:rPr>
              <a:t>(jet</a:t>
            </a:r>
            <a:r>
              <a:rPr lang="en-US" b="1" dirty="0" smtClean="0">
                <a:latin typeface="Comic Sans MS"/>
                <a:cs typeface="Comic Sans MS"/>
              </a:rPr>
              <a:t>) at same rapidity of big A</a:t>
            </a:r>
            <a:r>
              <a:rPr lang="en-US" b="1" baseline="-25000" dirty="0" smtClean="0">
                <a:latin typeface="Comic Sans MS"/>
                <a:cs typeface="Comic Sans MS"/>
              </a:rPr>
              <a:t>N</a:t>
            </a:r>
            <a:r>
              <a:rPr lang="en-US" b="1" dirty="0" smtClean="0">
                <a:latin typeface="Comic Sans MS"/>
                <a:cs typeface="Comic Sans MS"/>
              </a:rPr>
              <a:t>(</a:t>
            </a:r>
            <a:r>
              <a:rPr lang="en-US" b="1" dirty="0" smtClean="0">
                <a:latin typeface="Symbol" charset="2"/>
                <a:cs typeface="Symbol" charset="2"/>
              </a:rPr>
              <a:t>p</a:t>
            </a:r>
            <a:r>
              <a:rPr lang="en-US" b="1" baseline="30000" dirty="0" smtClean="0">
                <a:latin typeface="Comic Sans MS"/>
                <a:cs typeface="Comic Sans MS"/>
              </a:rPr>
              <a:t>0</a:t>
            </a:r>
            <a:r>
              <a:rPr lang="en-US" b="1" dirty="0" smtClean="0">
                <a:latin typeface="Comic Sans MS"/>
                <a:cs typeface="Comic Sans MS"/>
              </a:rPr>
              <a:t>) </a:t>
            </a:r>
            <a:r>
              <a:rPr lang="en-US" b="1" dirty="0" smtClean="0"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latin typeface="Comic Sans MS"/>
                <a:cs typeface="Comic Sans MS"/>
              </a:rPr>
              <a:t>&gt;3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RUN-11: A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DY collected 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~ 6.5/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pb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58" name="Picture 57" descr="pi0_an_roo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50" y="2984500"/>
            <a:ext cx="3600450" cy="247015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757328" y="2741081"/>
            <a:ext cx="142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Remember:</a:t>
            </a:r>
            <a:endParaRPr lang="en-US" dirty="0"/>
          </a:p>
        </p:txBody>
      </p:sp>
      <p:grpSp>
        <p:nvGrpSpPr>
          <p:cNvPr id="60" name="Group 21"/>
          <p:cNvGrpSpPr>
            <a:grpSpLocks/>
          </p:cNvGrpSpPr>
          <p:nvPr/>
        </p:nvGrpSpPr>
        <p:grpSpPr bwMode="auto">
          <a:xfrm>
            <a:off x="242358" y="1152266"/>
            <a:ext cx="4724400" cy="4194433"/>
            <a:chOff x="2830" y="1008"/>
            <a:chExt cx="3170" cy="2882"/>
          </a:xfrm>
        </p:grpSpPr>
        <p:pic>
          <p:nvPicPr>
            <p:cNvPr id="61" name="Picture 11" descr="jet"/>
            <p:cNvPicPr>
              <a:picLocks noChangeAspect="1" noChangeArrowheads="1"/>
            </p:cNvPicPr>
            <p:nvPr/>
          </p:nvPicPr>
          <p:blipFill>
            <a:blip r:embed="rId4"/>
            <a:srcRect t="54527" r="35278"/>
            <a:stretch>
              <a:fillRect/>
            </a:stretch>
          </p:blipFill>
          <p:spPr bwMode="auto">
            <a:xfrm>
              <a:off x="2830" y="1008"/>
              <a:ext cx="3170" cy="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Text Box 12"/>
            <p:cNvSpPr txBox="1">
              <a:spLocks noChangeArrowheads="1"/>
            </p:cNvSpPr>
            <p:nvPr/>
          </p:nvSpPr>
          <p:spPr bwMode="auto">
            <a:xfrm>
              <a:off x="3424" y="1287"/>
              <a:ext cx="2124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Theory: arXiv</a:t>
              </a:r>
              <a:r>
                <a:rPr lang="en-US" sz="1400" b="1" dirty="0">
                  <a:solidFill>
                    <a:srgbClr val="322F31"/>
                  </a:solidFill>
                  <a:latin typeface="Comic Sans MS"/>
                  <a:cs typeface="Comic Sans MS"/>
                </a:rPr>
                <a:t>:1103.1591 </a:t>
              </a:r>
              <a:r>
                <a:rPr lang="en-US" sz="1400" b="1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A</a:t>
              </a:r>
              <a:r>
                <a:rPr lang="en-US" sz="1400" b="1" baseline="-250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N</a:t>
              </a:r>
              <a:r>
                <a:rPr lang="en-US" sz="14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(j</a:t>
              </a:r>
              <a:r>
                <a:rPr lang="en-US" sz="1400" b="1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et)</a:t>
              </a:r>
              <a:endParaRPr lang="en-US" sz="1400" b="1" dirty="0">
                <a:solidFill>
                  <a:srgbClr val="322F3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3" name="Text Box 13"/>
            <p:cNvSpPr txBox="1">
              <a:spLocks noChangeArrowheads="1"/>
            </p:cNvSpPr>
            <p:nvPr/>
          </p:nvSpPr>
          <p:spPr bwMode="auto">
            <a:xfrm>
              <a:off x="3504" y="1968"/>
              <a:ext cx="1500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FF3300"/>
                  </a:solidFill>
                  <a:ea typeface="ヒラギノ角ゴ ProN W3" charset="0"/>
                  <a:cs typeface="+mn-cs"/>
                </a:rPr>
                <a:t>from p</a:t>
              </a:r>
              <a:r>
                <a:rPr lang="en-US" baseline="30000" dirty="0">
                  <a:solidFill>
                    <a:srgbClr val="FF3300"/>
                  </a:solidFill>
                  <a:ea typeface="ヒラギノ角ゴ ProN W3" charset="0"/>
                  <a:cs typeface="+mn-cs"/>
                  <a:sym typeface="Symbol" charset="0"/>
                </a:rPr>
                <a:t></a:t>
              </a:r>
              <a:r>
                <a:rPr lang="en-US" dirty="0">
                  <a:solidFill>
                    <a:srgbClr val="FF3300"/>
                  </a:solidFill>
                  <a:ea typeface="ヒラギノ角ゴ ProN W3" charset="0"/>
                  <a:cs typeface="+mn-cs"/>
                </a:rPr>
                <a:t>+</a:t>
              </a:r>
              <a:r>
                <a:rPr lang="en-US" dirty="0" err="1">
                  <a:solidFill>
                    <a:srgbClr val="FF3300"/>
                  </a:solidFill>
                  <a:ea typeface="ヒラギノ角ゴ ProN W3" charset="0"/>
                  <a:cs typeface="+mn-cs"/>
                </a:rPr>
                <a:t>p</a:t>
              </a:r>
              <a:r>
                <a:rPr lang="en-US" dirty="0" err="1">
                  <a:solidFill>
                    <a:srgbClr val="FF3300"/>
                  </a:solidFill>
                  <a:ea typeface="ヒラギノ角ゴ ProN W3" charset="0"/>
                  <a:cs typeface="+mn-cs"/>
                  <a:sym typeface="Symbol" charset="0"/>
                </a:rPr>
                <a:t></a:t>
              </a:r>
              <a:r>
                <a:rPr lang="en-US" dirty="0" err="1">
                  <a:solidFill>
                    <a:srgbClr val="FF3300"/>
                  </a:solidFill>
                  <a:latin typeface="Symbol" charset="0"/>
                  <a:ea typeface="ヒラギノ角ゴ ProN W3" charset="0"/>
                  <a:cs typeface="+mn-cs"/>
                  <a:sym typeface="Symbol" charset="0"/>
                </a:rPr>
                <a:t>p</a:t>
              </a:r>
              <a:endParaRPr lang="en-US" dirty="0">
                <a:solidFill>
                  <a:srgbClr val="FF3300"/>
                </a:solidFill>
                <a:latin typeface="Symbol" charset="0"/>
                <a:ea typeface="ヒラギノ角ゴ ProN W3" charset="0"/>
                <a:cs typeface="+mn-cs"/>
                <a:sym typeface="Symbol" charset="0"/>
              </a:endParaRPr>
            </a:p>
          </p:txBody>
        </p:sp>
        <p:sp>
          <p:nvSpPr>
            <p:cNvPr id="64" name="Line 15"/>
            <p:cNvSpPr>
              <a:spLocks noChangeShapeType="1"/>
            </p:cNvSpPr>
            <p:nvPr/>
          </p:nvSpPr>
          <p:spPr bwMode="auto">
            <a:xfrm>
              <a:off x="4464" y="2112"/>
              <a:ext cx="48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N W3" charset="0"/>
                <a:cs typeface="+mn-cs"/>
              </a:endParaRPr>
            </a:p>
          </p:txBody>
        </p:sp>
        <p:sp>
          <p:nvSpPr>
            <p:cNvPr id="65" name="Line 16"/>
            <p:cNvSpPr>
              <a:spLocks noChangeShapeType="1"/>
            </p:cNvSpPr>
            <p:nvPr/>
          </p:nvSpPr>
          <p:spPr bwMode="auto">
            <a:xfrm flipV="1">
              <a:off x="4656" y="28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N W3" charset="0"/>
                <a:cs typeface="+mn-cs"/>
              </a:endParaRPr>
            </a:p>
          </p:txBody>
        </p:sp>
        <p:sp>
          <p:nvSpPr>
            <p:cNvPr id="66" name="Text Box 17"/>
            <p:cNvSpPr txBox="1">
              <a:spLocks noChangeArrowheads="1"/>
            </p:cNvSpPr>
            <p:nvPr/>
          </p:nvSpPr>
          <p:spPr bwMode="auto">
            <a:xfrm>
              <a:off x="3504" y="3148"/>
              <a:ext cx="157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1600" dirty="0"/>
                <a:t>“</a:t>
              </a:r>
              <a:r>
                <a:rPr lang="en-US" altLang="ja-JP" sz="1600" dirty="0"/>
                <a:t>old</a:t>
              </a:r>
              <a:r>
                <a:rPr lang="ja-JP" altLang="en-US" sz="1600" dirty="0"/>
                <a:t>”</a:t>
              </a:r>
              <a:r>
                <a:rPr lang="en-US" altLang="ja-JP" sz="1600" dirty="0"/>
                <a:t> </a:t>
              </a:r>
              <a:r>
                <a:rPr lang="en-US" altLang="ja-JP" sz="1600" dirty="0" err="1"/>
                <a:t>Sivers</a:t>
              </a:r>
              <a:r>
                <a:rPr lang="en-US" altLang="ja-JP" sz="1600" dirty="0"/>
                <a:t> </a:t>
              </a:r>
              <a:r>
                <a:rPr lang="en-US" altLang="ja-JP" sz="1600" dirty="0" smtClean="0"/>
                <a:t>function SIDIS fit</a:t>
              </a:r>
              <a:endParaRPr lang="en-US" sz="1600" dirty="0"/>
            </a:p>
          </p:txBody>
        </p:sp>
        <p:sp>
          <p:nvSpPr>
            <p:cNvPr id="67" name="Line 18"/>
            <p:cNvSpPr>
              <a:spLocks noChangeShapeType="1"/>
            </p:cNvSpPr>
            <p:nvPr/>
          </p:nvSpPr>
          <p:spPr bwMode="auto">
            <a:xfrm flipV="1">
              <a:off x="4368" y="2544"/>
              <a:ext cx="720" cy="2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ヒラギノ角ゴ ProN W3" charset="0"/>
                <a:cs typeface="+mn-cs"/>
              </a:endParaRPr>
            </a:p>
          </p:txBody>
        </p:sp>
        <p:sp>
          <p:nvSpPr>
            <p:cNvPr id="68" name="Text Box 19"/>
            <p:cNvSpPr txBox="1">
              <a:spLocks noChangeArrowheads="1"/>
            </p:cNvSpPr>
            <p:nvPr/>
          </p:nvSpPr>
          <p:spPr bwMode="auto">
            <a:xfrm>
              <a:off x="3450" y="2728"/>
              <a:ext cx="148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1600" dirty="0">
                  <a:solidFill>
                    <a:srgbClr val="0000FF"/>
                  </a:solidFill>
                </a:rPr>
                <a:t>“</a:t>
              </a:r>
              <a:r>
                <a:rPr lang="en-US" altLang="ja-JP" sz="1600" dirty="0">
                  <a:solidFill>
                    <a:srgbClr val="0000FF"/>
                  </a:solidFill>
                </a:rPr>
                <a:t>new</a:t>
              </a:r>
              <a:r>
                <a:rPr lang="ja-JP" altLang="en-US" sz="1600" dirty="0">
                  <a:solidFill>
                    <a:srgbClr val="0000FF"/>
                  </a:solidFill>
                </a:rPr>
                <a:t>”</a:t>
              </a:r>
              <a:r>
                <a:rPr lang="en-US" altLang="ja-JP" sz="1600" dirty="0">
                  <a:solidFill>
                    <a:srgbClr val="0000FF"/>
                  </a:solidFill>
                </a:rPr>
                <a:t> </a:t>
              </a:r>
              <a:r>
                <a:rPr lang="en-US" altLang="ja-JP" sz="1600" dirty="0" err="1">
                  <a:solidFill>
                    <a:srgbClr val="0000FF"/>
                  </a:solidFill>
                </a:rPr>
                <a:t>Sivers</a:t>
              </a:r>
              <a:r>
                <a:rPr lang="en-US" altLang="ja-JP" sz="1600" dirty="0">
                  <a:solidFill>
                    <a:srgbClr val="0000FF"/>
                  </a:solidFill>
                </a:rPr>
                <a:t> </a:t>
              </a:r>
              <a:r>
                <a:rPr lang="en-US" altLang="ja-JP" sz="1600" dirty="0" smtClean="0">
                  <a:solidFill>
                    <a:srgbClr val="0000FF"/>
                  </a:solidFill>
                </a:rPr>
                <a:t>function SIDIS fit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69" name="Text Box 20"/>
            <p:cNvSpPr txBox="1">
              <a:spLocks noChangeArrowheads="1"/>
            </p:cNvSpPr>
            <p:nvPr/>
          </p:nvSpPr>
          <p:spPr bwMode="auto">
            <a:xfrm>
              <a:off x="3408" y="1584"/>
              <a:ext cx="1104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Comic Sans MS"/>
                  <a:ea typeface="ヒラギノ角ゴ ProN W3" charset="0"/>
                  <a:cs typeface="Comic Sans MS"/>
                  <a:sym typeface="Symbol" charset="0"/>
                </a:rPr>
                <a:t>s=200 </a:t>
              </a:r>
              <a:r>
                <a:rPr lang="en-US" sz="1400" b="1" dirty="0" err="1">
                  <a:solidFill>
                    <a:srgbClr val="000000"/>
                  </a:solidFill>
                  <a:latin typeface="Comic Sans MS"/>
                  <a:ea typeface="ヒラギノ角ゴ ProN W3" charset="0"/>
                  <a:cs typeface="Comic Sans MS"/>
                  <a:sym typeface="Symbol" charset="0"/>
                </a:rPr>
                <a:t>GeV</a:t>
              </a:r>
              <a:endParaRPr lang="en-US" sz="1400" b="1" dirty="0">
                <a:solidFill>
                  <a:srgbClr val="000000"/>
                </a:solidFill>
                <a:latin typeface="Comic Sans MS"/>
                <a:ea typeface="ヒラギノ角ゴ ProN W3" charset="0"/>
                <a:cs typeface="Comic Sans MS"/>
                <a:sym typeface="Symbol" charset="0"/>
              </a:endParaRPr>
            </a:p>
          </p:txBody>
        </p: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810" y="1028711"/>
            <a:ext cx="4013200" cy="4038600"/>
          </a:xfrm>
          <a:prstGeom prst="rect">
            <a:avLst/>
          </a:prstGeom>
        </p:spPr>
      </p:pic>
      <p:sp>
        <p:nvSpPr>
          <p:cNvPr id="72" name="AutoShape 49"/>
          <p:cNvSpPr>
            <a:spLocks noChangeArrowheads="1"/>
          </p:cNvSpPr>
          <p:nvPr/>
        </p:nvSpPr>
        <p:spPr bwMode="auto">
          <a:xfrm>
            <a:off x="5737220" y="5303758"/>
            <a:ext cx="701674" cy="418428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98161" y="5353603"/>
            <a:ext cx="1980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arXiv</a:t>
            </a:r>
            <a:r>
              <a:rPr lang="en-US" sz="1600" dirty="0" smtClean="0"/>
              <a:t>: </a:t>
            </a:r>
            <a:r>
              <a:rPr lang="en-US" sz="1600" dirty="0"/>
              <a:t>1304.1454</a:t>
            </a:r>
          </a:p>
        </p:txBody>
      </p:sp>
      <p:sp>
        <p:nvSpPr>
          <p:cNvPr id="27" name="Textfeld 20"/>
          <p:cNvSpPr txBox="1"/>
          <p:nvPr/>
        </p:nvSpPr>
        <p:spPr>
          <a:xfrm rot="20400000">
            <a:off x="1720127" y="2791950"/>
            <a:ext cx="59333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latin typeface="Comic Sans MS"/>
                <a:cs typeface="Comic Sans MS"/>
              </a:rPr>
              <a:t>Twist-3 “</a:t>
            </a:r>
            <a:r>
              <a:rPr lang="en-US" sz="2000" b="1" dirty="0" err="1" smtClean="0">
                <a:latin typeface="Comic Sans MS"/>
                <a:cs typeface="Comic Sans MS"/>
              </a:rPr>
              <a:t>Sivers</a:t>
            </a:r>
            <a:r>
              <a:rPr lang="en-US" sz="2000" b="1" dirty="0" smtClean="0">
                <a:latin typeface="Comic Sans MS"/>
                <a:cs typeface="Comic Sans MS"/>
              </a:rPr>
              <a:t>” </a:t>
            </a:r>
            <a:r>
              <a:rPr lang="en-US" sz="2000" b="1" dirty="0" smtClean="0">
                <a:latin typeface="Comic Sans MS"/>
                <a:cs typeface="Comic Sans MS"/>
              </a:rPr>
              <a:t>seems not to be the explanation for the big forward A</a:t>
            </a:r>
            <a:r>
              <a:rPr lang="en-US" sz="2000" b="1" baseline="-25000" dirty="0" smtClean="0">
                <a:latin typeface="Comic Sans MS"/>
                <a:cs typeface="Comic Sans MS"/>
              </a:rPr>
              <a:t>N</a:t>
            </a:r>
            <a:r>
              <a:rPr lang="en-US" sz="2000" b="1" dirty="0" smtClean="0">
                <a:latin typeface="Comic Sans MS"/>
                <a:cs typeface="Comic Sans MS"/>
              </a:rPr>
              <a:t>(</a:t>
            </a:r>
            <a:r>
              <a:rPr lang="en-US" sz="2000" b="1" dirty="0" smtClean="0">
                <a:latin typeface="Symbol" charset="2"/>
                <a:cs typeface="Symbol" charset="2"/>
              </a:rPr>
              <a:t>p</a:t>
            </a:r>
            <a:r>
              <a:rPr lang="en-US" sz="2000" b="1" dirty="0" smtClean="0">
                <a:latin typeface="Comic Sans MS"/>
                <a:cs typeface="Comic Sans MS"/>
              </a:rPr>
              <a:t>)</a:t>
            </a:r>
            <a:endParaRPr lang="en-US" sz="20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327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72" grpId="0" animBg="1"/>
      <p:bldP spid="73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9" name="TextBox 1"/>
          <p:cNvSpPr txBox="1">
            <a:spLocks noChangeArrowheads="1"/>
          </p:cNvSpPr>
          <p:nvPr/>
        </p:nvSpPr>
        <p:spPr bwMode="auto">
          <a:xfrm>
            <a:off x="2115220" y="0"/>
            <a:ext cx="4974952" cy="3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700">
                <a:solidFill>
                  <a:srgbClr val="0000FF"/>
                </a:solidFill>
                <a:latin typeface="Comic Sans MS" charset="0"/>
                <a:cs typeface="Comic Sans MS" charset="0"/>
              </a:rPr>
              <a:t>Key measurements for polarized pp scattering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1536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197043"/>
              </p:ext>
            </p:extLst>
          </p:nvPr>
        </p:nvGraphicFramePr>
        <p:xfrm>
          <a:off x="71437" y="375047"/>
          <a:ext cx="8840391" cy="6465095"/>
        </p:xfrm>
        <a:graphic>
          <a:graphicData uri="http://schemas.openxmlformats.org/drawingml/2006/table">
            <a:tbl>
              <a:tblPr/>
              <a:tblGrid>
                <a:gridCol w="1813705"/>
                <a:gridCol w="1704050"/>
                <a:gridCol w="1641030"/>
                <a:gridCol w="1791017"/>
                <a:gridCol w="1890589"/>
              </a:tblGrid>
              <a:tr h="315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deliverables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observables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what we learn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requirements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comments/competition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1271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HP13 (2015)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Test unique QCD predictions for relations between single-transverse spin phenomena in p-p scattering and those observed in deep-inelastic lepton scattering.</a:t>
                      </a:r>
                      <a:r>
                        <a:rPr lang="en-US" sz="800" dirty="0" smtClean="0">
                          <a:effectLst/>
                          <a:latin typeface="Comic Sans MS"/>
                          <a:cs typeface="Comic Sans MS"/>
                        </a:rPr>
                        <a:t> 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g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W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+/-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,Z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DY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Do TMD factorization proofs hold. Are the assumptions of ISI and FSI color interactions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pQCD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are attractive and repulsive, respectively correct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high luminosity trans pol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√s=500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DY: needs instrumentation to suppress QCD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backgr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. by 10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6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3&lt;y&lt;4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N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DY: &gt;=2020 might be to late in view of COMPASS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W,Z: can be done earlier, i.e. 2016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443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HP13 (2015)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and flavor separation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 ,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charged identified(?) hadrons, jets and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diffractive events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and pHe-3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underlying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subprocess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causing the big 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at high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x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f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and y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high luminosity trans pol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√s=200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(500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jets ?)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He-3: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2 more snakes; He-3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polarimetry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; full Phase-II RP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the origin of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the big 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at high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x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f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and y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is a legacy of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and can only be solved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what are the minimal observables needed to separate different underlying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subprocesses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transversity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and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collins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FF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IFF and 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UT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for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collins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observables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i.e. hadron in jet modulations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TT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DY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TMD evolution and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transversity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at high 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cleanest probe, sea quarks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high luminosity trans pol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√s=200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&amp; 500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how does our kinematic reach at high x compare with Jlab12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TT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unique to RHIC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4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flavour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separated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helicity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PDFs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polarization dependent FF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LL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jets, di-jets, h/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-jets at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rapidities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&gt;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LL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hyperons</a:t>
                      </a:r>
                      <a:endParaRPr kumimoji="0" lang="en-US" sz="11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Helvetica" charset="0"/>
                        </a:rPr>
                        <a:t>D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g(x) at small 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Helvetica" charset="0"/>
                        </a:rPr>
                        <a:t>D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s(x) and does polarization effect fragmentation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high luminosity long. pol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√s=500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Forward instrumentation which allows to measure jets and hyperons.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Instrumentation to measure the relative luminosity to very high precision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eRHIC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will do this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cleaner and with a wider kinematic coverage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1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Searches for a </a:t>
                      </a: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gluonic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 bound state in central exclusive diffraction</a:t>
                      </a:r>
                      <a:r>
                        <a:rPr lang="en-US" sz="1100" b="0" dirty="0" smtClean="0">
                          <a:effectLst/>
                          <a:latin typeface="Comic Sans MS"/>
                          <a:cs typeface="Comic Sans MS"/>
                        </a:rPr>
                        <a:t> in </a:t>
                      </a:r>
                      <a:r>
                        <a:rPr lang="en-US" sz="1100" b="0" dirty="0" err="1" smtClean="0">
                          <a:effectLst/>
                          <a:latin typeface="Comic Sans MS"/>
                          <a:cs typeface="Comic Sans MS"/>
                        </a:rPr>
                        <a:t>pp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PWA of the invariant mass spectrum in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</a:t>
                      </a: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p’M</a:t>
                      </a:r>
                      <a:r>
                        <a:rPr lang="en-US" sz="1100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in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central exclusive production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can exotics, i.e. glue balls, be seen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pp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high luminosity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√s=200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&amp; 500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full Phase-II RP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how does this program compare to Belle-II &amp; PANDA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74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Processes with Tagged Forward Protons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31371" y="6405130"/>
            <a:ext cx="518391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smtClean="0">
                <a:solidFill>
                  <a:srgbClr val="CC66FF"/>
                </a:solidFill>
                <a:latin typeface="Comic Sans MS"/>
                <a:cs typeface="Comic Sans MS"/>
              </a:rPr>
              <a:t>pp-pA-LoI f2f, January 2014</a:t>
            </a:r>
            <a:endParaRPr lang="en-US" sz="1100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552B63-BB2C-524A-BB84-77668827DB62}" type="slidenum">
              <a:rPr lang="en-US" sz="1200" b="1">
                <a:solidFill>
                  <a:srgbClr val="CC66FF"/>
                </a:solidFill>
                <a:latin typeface="Comic Sans MS Bold"/>
                <a:cs typeface="Comic Sans MS Bold"/>
              </a:rPr>
              <a:pPr/>
              <a:t>20</a:t>
            </a:fld>
            <a:endParaRPr lang="en-US" sz="1200" b="1" dirty="0">
              <a:solidFill>
                <a:srgbClr val="CC66FF"/>
              </a:solidFill>
              <a:latin typeface="Comic Sans MS Bold"/>
              <a:cs typeface="Comic Sans MS Bold"/>
            </a:endParaRPr>
          </a:p>
        </p:txBody>
      </p:sp>
      <p:sp>
        <p:nvSpPr>
          <p:cNvPr id="21516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4038600" y="2944226"/>
            <a:ext cx="5718175" cy="9779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322F31"/>
                </a:solidFill>
                <a:ea typeface="ＭＳ Ｐゴシック" charset="0"/>
              </a:rPr>
              <a:t>p + p </a:t>
            </a:r>
            <a:r>
              <a:rPr lang="en-US" sz="1800" dirty="0">
                <a:solidFill>
                  <a:srgbClr val="322F31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1800" dirty="0">
                <a:solidFill>
                  <a:srgbClr val="322F31"/>
                </a:solidFill>
                <a:ea typeface="ＭＳ Ｐゴシック" charset="0"/>
              </a:rPr>
              <a:t> p + X + p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322F31"/>
                </a:solidFill>
                <a:ea typeface="ＭＳ Ｐゴシック" charset="0"/>
              </a:rPr>
              <a:t>diffractive X= particles</a:t>
            </a:r>
            <a:r>
              <a:rPr lang="en-US" sz="1800" dirty="0">
                <a:solidFill>
                  <a:srgbClr val="322F31"/>
                </a:solidFill>
                <a:ea typeface="ＭＳ Ｐゴシック" charset="0"/>
                <a:sym typeface="Symbol" charset="0"/>
              </a:rPr>
              <a:t>, </a:t>
            </a:r>
            <a:r>
              <a:rPr lang="en-US" sz="1800" dirty="0" err="1">
                <a:solidFill>
                  <a:srgbClr val="322F31"/>
                </a:solidFill>
                <a:ea typeface="ＭＳ Ｐゴシック" charset="0"/>
                <a:sym typeface="Symbol" charset="0"/>
              </a:rPr>
              <a:t>glueballs</a:t>
            </a:r>
            <a:endParaRPr lang="en-US" sz="1800" dirty="0">
              <a:solidFill>
                <a:srgbClr val="322F31"/>
              </a:solidFill>
              <a:ea typeface="ＭＳ Ｐゴシック" charset="0"/>
              <a:sym typeface="Symbol" charset="0"/>
            </a:endParaRPr>
          </a:p>
        </p:txBody>
      </p:sp>
      <p:sp>
        <p:nvSpPr>
          <p:cNvPr id="21511" name="Footer Placeholder 4"/>
          <p:cNvSpPr txBox="1">
            <a:spLocks noGrp="1"/>
          </p:cNvSpPr>
          <p:nvPr/>
        </p:nvSpPr>
        <p:spPr bwMode="auto">
          <a:xfrm>
            <a:off x="35814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400" b="1">
              <a:solidFill>
                <a:srgbClr val="333399"/>
              </a:solidFill>
              <a:ea typeface="Osaka" charset="0"/>
              <a:cs typeface="Osaka" charset="0"/>
            </a:endParaRPr>
          </a:p>
        </p:txBody>
      </p:sp>
      <p:grpSp>
        <p:nvGrpSpPr>
          <p:cNvPr id="21513" name="Group 23"/>
          <p:cNvGrpSpPr>
            <a:grpSpLocks/>
          </p:cNvGrpSpPr>
          <p:nvPr/>
        </p:nvGrpSpPr>
        <p:grpSpPr bwMode="auto">
          <a:xfrm>
            <a:off x="685800" y="1752600"/>
            <a:ext cx="3678238" cy="1676400"/>
            <a:chOff x="432" y="720"/>
            <a:chExt cx="2317" cy="1056"/>
          </a:xfrm>
        </p:grpSpPr>
        <p:pic>
          <p:nvPicPr>
            <p:cNvPr id="21524" name="Picture 17" descr="Elasti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720"/>
              <a:ext cx="2317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5" name="Rectangle 10"/>
            <p:cNvSpPr>
              <a:spLocks noChangeArrowheads="1"/>
            </p:cNvSpPr>
            <p:nvPr/>
          </p:nvSpPr>
          <p:spPr bwMode="auto">
            <a:xfrm>
              <a:off x="624" y="1536"/>
              <a:ext cx="17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1400" b="1" dirty="0">
                  <a:solidFill>
                    <a:srgbClr val="322F31"/>
                  </a:solidFill>
                  <a:latin typeface="Comic Sans MS"/>
                  <a:cs typeface="Comic Sans MS"/>
                </a:rPr>
                <a:t> </a:t>
              </a:r>
              <a:r>
                <a:rPr lang="en-US" sz="1800" b="1" dirty="0">
                  <a:solidFill>
                    <a:srgbClr val="322F31"/>
                  </a:solidFill>
                  <a:latin typeface="Comic Sans MS"/>
                  <a:cs typeface="Comic Sans MS"/>
                </a:rPr>
                <a:t>p + p </a:t>
              </a:r>
              <a:r>
                <a:rPr lang="en-US" sz="1800" b="1" dirty="0">
                  <a:solidFill>
                    <a:srgbClr val="322F31"/>
                  </a:solidFill>
                  <a:latin typeface="Comic Sans MS"/>
                  <a:cs typeface="Comic Sans MS"/>
                  <a:sym typeface="Symbol" charset="0"/>
                </a:rPr>
                <a:t></a:t>
              </a:r>
              <a:r>
                <a:rPr lang="en-US" sz="1800" b="1" dirty="0">
                  <a:solidFill>
                    <a:srgbClr val="322F31"/>
                  </a:solidFill>
                  <a:latin typeface="Comic Sans MS"/>
                  <a:cs typeface="Comic Sans MS"/>
                </a:rPr>
                <a:t> p + p  elastic</a:t>
              </a:r>
              <a:endParaRPr lang="en-US" sz="2000" b="1" dirty="0">
                <a:solidFill>
                  <a:srgbClr val="322F31"/>
                </a:solidFill>
                <a:latin typeface="Comic Sans MS"/>
                <a:cs typeface="Comic Sans MS"/>
                <a:sym typeface="Symbol" charset="0"/>
              </a:endParaRPr>
            </a:p>
          </p:txBody>
        </p:sp>
      </p:grpSp>
      <p:sp>
        <p:nvSpPr>
          <p:cNvPr id="21514" name="Rectangle 17"/>
          <p:cNvSpPr>
            <a:spLocks noChangeArrowheads="1"/>
          </p:cNvSpPr>
          <p:nvPr/>
        </p:nvSpPr>
        <p:spPr bwMode="auto">
          <a:xfrm>
            <a:off x="1687955" y="780783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>
                <a:latin typeface="Comic Sans MS"/>
                <a:cs typeface="Comic Sans MS"/>
              </a:rPr>
              <a:t>QCD color singlet exchange: C=+1(IP), C=-1(</a:t>
            </a:r>
            <a:r>
              <a:rPr lang="en-US" sz="1800" b="1" dirty="0" err="1">
                <a:latin typeface="Comic Sans MS"/>
                <a:cs typeface="Comic Sans MS"/>
              </a:rPr>
              <a:t>Ο</a:t>
            </a:r>
            <a:r>
              <a:rPr lang="en-US" sz="1800" b="1" dirty="0">
                <a:latin typeface="Comic Sans MS"/>
                <a:cs typeface="Comic Sans MS"/>
              </a:rPr>
              <a:t>)</a:t>
            </a:r>
          </a:p>
        </p:txBody>
      </p:sp>
      <p:grpSp>
        <p:nvGrpSpPr>
          <p:cNvPr id="21515" name="Group 22"/>
          <p:cNvGrpSpPr>
            <a:grpSpLocks/>
          </p:cNvGrpSpPr>
          <p:nvPr/>
        </p:nvGrpSpPr>
        <p:grpSpPr bwMode="auto">
          <a:xfrm>
            <a:off x="685800" y="4114800"/>
            <a:ext cx="4000500" cy="1676400"/>
            <a:chOff x="384" y="1776"/>
            <a:chExt cx="2520" cy="1056"/>
          </a:xfrm>
        </p:grpSpPr>
        <p:pic>
          <p:nvPicPr>
            <p:cNvPr id="21522" name="Picture 18" descr="SingleDif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776"/>
              <a:ext cx="2520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Rectangle 10"/>
            <p:cNvSpPr>
              <a:spLocks noChangeArrowheads="1"/>
            </p:cNvSpPr>
            <p:nvPr/>
          </p:nvSpPr>
          <p:spPr bwMode="auto">
            <a:xfrm>
              <a:off x="720" y="2592"/>
              <a:ext cx="17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1400" b="1" dirty="0">
                  <a:solidFill>
                    <a:srgbClr val="322F31"/>
                  </a:solidFill>
                  <a:latin typeface="Comic Sans MS"/>
                  <a:cs typeface="Comic Sans MS"/>
                </a:rPr>
                <a:t> </a:t>
              </a:r>
              <a:r>
                <a:rPr lang="en-US" sz="1800" b="1" dirty="0">
                  <a:solidFill>
                    <a:srgbClr val="322F31"/>
                  </a:solidFill>
                  <a:latin typeface="Comic Sans MS"/>
                  <a:cs typeface="Comic Sans MS"/>
                </a:rPr>
                <a:t>p + p </a:t>
              </a:r>
              <a:r>
                <a:rPr lang="en-US" sz="1800" b="1" dirty="0">
                  <a:solidFill>
                    <a:srgbClr val="322F31"/>
                  </a:solidFill>
                  <a:latin typeface="Comic Sans MS"/>
                  <a:cs typeface="Comic Sans MS"/>
                  <a:sym typeface="Symbol" charset="0"/>
                </a:rPr>
                <a:t></a:t>
              </a:r>
              <a:r>
                <a:rPr lang="en-US" sz="1800" b="1" dirty="0">
                  <a:solidFill>
                    <a:srgbClr val="322F31"/>
                  </a:solidFill>
                  <a:latin typeface="Comic Sans MS"/>
                  <a:cs typeface="Comic Sans MS"/>
                </a:rPr>
                <a:t> p + X  SDD</a:t>
              </a:r>
              <a:endParaRPr lang="en-US" sz="2000" b="1" dirty="0">
                <a:solidFill>
                  <a:srgbClr val="322F31"/>
                </a:solidFill>
                <a:latin typeface="Comic Sans MS"/>
                <a:cs typeface="Comic Sans MS"/>
                <a:sym typeface="Symbol" charset="0"/>
              </a:endParaRPr>
            </a:p>
          </p:txBody>
        </p:sp>
      </p:grpSp>
      <p:pic>
        <p:nvPicPr>
          <p:cNvPr id="21517" name="Picture 16" descr="Centr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7052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8" name="Group 20"/>
          <p:cNvGrpSpPr>
            <a:grpSpLocks/>
          </p:cNvGrpSpPr>
          <p:nvPr/>
        </p:nvGrpSpPr>
        <p:grpSpPr bwMode="auto">
          <a:xfrm>
            <a:off x="4953000" y="3959225"/>
            <a:ext cx="4304135" cy="1831975"/>
            <a:chOff x="5410200" y="4114800"/>
            <a:chExt cx="4304135" cy="1831975"/>
          </a:xfrm>
        </p:grpSpPr>
        <p:pic>
          <p:nvPicPr>
            <p:cNvPr id="21520" name="Picture 4" descr="Fourt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114800"/>
              <a:ext cx="2419350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1" name="TextBox 19"/>
            <p:cNvSpPr txBox="1">
              <a:spLocks noChangeArrowheads="1"/>
            </p:cNvSpPr>
            <p:nvPr/>
          </p:nvSpPr>
          <p:spPr bwMode="auto">
            <a:xfrm>
              <a:off x="7733135" y="4724400"/>
              <a:ext cx="19812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 err="1">
                  <a:solidFill>
                    <a:srgbClr val="322F31"/>
                  </a:solidFill>
                  <a:latin typeface="Comic Sans MS"/>
                  <a:cs typeface="Comic Sans MS"/>
                </a:rPr>
                <a:t>pQCD</a:t>
              </a:r>
              <a:r>
                <a:rPr lang="en-US" sz="1600" b="1" dirty="0">
                  <a:solidFill>
                    <a:srgbClr val="322F31"/>
                  </a:solidFill>
                  <a:latin typeface="Comic Sans MS"/>
                  <a:cs typeface="Comic Sans MS"/>
                </a:rPr>
                <a:t> Picture</a:t>
              </a:r>
            </a:p>
            <a:p>
              <a:pPr algn="ctr"/>
              <a:r>
                <a:rPr lang="en-US" sz="1600" b="1" dirty="0" err="1">
                  <a:solidFill>
                    <a:srgbClr val="322F31"/>
                  </a:solidFill>
                  <a:latin typeface="Comic Sans MS"/>
                  <a:cs typeface="Comic Sans MS"/>
                </a:rPr>
                <a:t>Gluonic</a:t>
              </a:r>
              <a:r>
                <a:rPr lang="en-US" sz="1600" b="1" dirty="0">
                  <a:solidFill>
                    <a:srgbClr val="322F31"/>
                  </a:solidFill>
                  <a:latin typeface="Comic Sans MS"/>
                  <a:cs typeface="Comic Sans MS"/>
                </a:rPr>
                <a:t> exchanges</a:t>
              </a:r>
            </a:p>
          </p:txBody>
        </p:sp>
      </p:grpSp>
      <p:sp>
        <p:nvSpPr>
          <p:cNvPr id="21519" name="TextBox 21"/>
          <p:cNvSpPr txBox="1">
            <a:spLocks noChangeArrowheads="1"/>
          </p:cNvSpPr>
          <p:nvPr/>
        </p:nvSpPr>
        <p:spPr bwMode="auto">
          <a:xfrm>
            <a:off x="5715000" y="1371600"/>
            <a:ext cx="2168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FF00FF"/>
                </a:solidFill>
                <a:latin typeface="Comic Sans MS Bold"/>
                <a:cs typeface="Comic Sans MS Bold"/>
                <a:sym typeface="Symbol" charset="0"/>
              </a:rPr>
              <a:t>Discovery Physics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Central Exclusive Production in DPE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CC66FF"/>
                </a:solidFill>
                <a:latin typeface="Comic Sans MS"/>
                <a:cs typeface="Comic Sans MS"/>
              </a:rPr>
              <a:t>pp-pA-LoI f2f, January 2014</a:t>
            </a:r>
            <a:endParaRPr lang="en-US" sz="1200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89386C-EF0F-454B-8E46-9981086B4C5E}" type="slidenum">
              <a:rPr lang="en-US" sz="1200" b="1">
                <a:solidFill>
                  <a:srgbClr val="CC66FF"/>
                </a:solidFill>
                <a:latin typeface="Comic Sans MS"/>
                <a:cs typeface="Comic Sans MS"/>
              </a:rPr>
              <a:pPr/>
              <a:t>21</a:t>
            </a:fld>
            <a:endParaRPr lang="en-US" sz="1200" b="1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235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909" y="2514600"/>
            <a:ext cx="8786091" cy="3505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ea typeface="ＭＳ Ｐゴシック" charset="0"/>
              </a:rPr>
              <a:t>In the double </a:t>
            </a:r>
            <a:r>
              <a:rPr lang="en-US" sz="1800" dirty="0" err="1">
                <a:ea typeface="ＭＳ Ｐゴシック" charset="0"/>
              </a:rPr>
              <a:t>Pomeron</a:t>
            </a:r>
            <a:r>
              <a:rPr lang="en-US" sz="1800" dirty="0">
                <a:ea typeface="ＭＳ Ｐゴシック" charset="0"/>
              </a:rPr>
              <a:t> exchange process each proton </a:t>
            </a:r>
            <a:r>
              <a:rPr lang="ja-JP" altLang="en-US" sz="1800" dirty="0">
                <a:ea typeface="ＭＳ Ｐゴシック" charset="0"/>
              </a:rPr>
              <a:t>“</a:t>
            </a:r>
            <a:r>
              <a:rPr lang="en-US" sz="1800" dirty="0">
                <a:ea typeface="ＭＳ Ｐゴシック" charset="0"/>
              </a:rPr>
              <a:t>emits</a:t>
            </a:r>
            <a:r>
              <a:rPr lang="ja-JP" altLang="en-US" sz="1800" dirty="0">
                <a:ea typeface="ＭＳ Ｐゴシック" charset="0"/>
              </a:rPr>
              <a:t>”</a:t>
            </a:r>
            <a:r>
              <a:rPr lang="en-US" sz="1800" dirty="0">
                <a:ea typeface="ＭＳ Ｐゴシック" charset="0"/>
              </a:rPr>
              <a:t> a </a:t>
            </a:r>
            <a:r>
              <a:rPr lang="en-US" sz="1800" dirty="0" err="1">
                <a:ea typeface="ＭＳ Ｐゴシック" charset="0"/>
              </a:rPr>
              <a:t>Pomeron</a:t>
            </a:r>
            <a:r>
              <a:rPr lang="en-US" sz="1800" dirty="0">
                <a:ea typeface="ＭＳ Ｐゴシック" charset="0"/>
              </a:rPr>
              <a:t> and the two </a:t>
            </a:r>
            <a:r>
              <a:rPr lang="en-US" sz="1800" dirty="0" err="1">
                <a:ea typeface="ＭＳ Ｐゴシック" charset="0"/>
              </a:rPr>
              <a:t>Pomerons</a:t>
            </a:r>
            <a:r>
              <a:rPr lang="en-US" sz="1800" dirty="0">
                <a:ea typeface="ＭＳ Ｐゴシック" charset="0"/>
              </a:rPr>
              <a:t> interact producing a massive system M</a:t>
            </a:r>
            <a:r>
              <a:rPr lang="en-US" sz="1800" baseline="-25000" dirty="0">
                <a:ea typeface="ＭＳ Ｐゴシック" charset="0"/>
              </a:rPr>
              <a:t>X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>
              <a:ea typeface="ＭＳ Ｐゴシック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</a:rPr>
              <a:t>where M</a:t>
            </a:r>
            <a:r>
              <a:rPr lang="en-US" sz="1800" baseline="-25000" dirty="0">
                <a:solidFill>
                  <a:srgbClr val="0000FF"/>
                </a:solidFill>
                <a:ea typeface="ＭＳ Ｐゴシック" charset="0"/>
              </a:rPr>
              <a:t>X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</a:rPr>
              <a:t> =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Symbol" charset="0"/>
              </a:rPr>
              <a:t></a:t>
            </a:r>
            <a:r>
              <a:rPr lang="en-US" sz="1800" baseline="30000" dirty="0">
                <a:solidFill>
                  <a:srgbClr val="0000FF"/>
                </a:solidFill>
                <a:ea typeface="ＭＳ Ｐゴシック" charset="0"/>
                <a:sym typeface="Symbol" charset="0"/>
              </a:rPr>
              <a:t>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Symbol" charset="0"/>
              </a:rPr>
              <a:t></a:t>
            </a:r>
            <a:r>
              <a:rPr lang="en-US" sz="1800" baseline="30000" dirty="0">
                <a:solidFill>
                  <a:srgbClr val="0000FF"/>
                </a:solidFill>
                <a:ea typeface="ＭＳ Ｐゴシック" charset="0"/>
                <a:sym typeface="Symbol" charset="0"/>
              </a:rPr>
              <a:t>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Symbol" charset="0"/>
              </a:rPr>
              <a:t></a:t>
            </a:r>
            <a:r>
              <a:rPr lang="en-US" sz="1800" baseline="-25000" dirty="0">
                <a:solidFill>
                  <a:srgbClr val="0000FF"/>
                </a:solidFill>
                <a:ea typeface="ＭＳ Ｐゴシック" charset="0"/>
              </a:rPr>
              <a:t>c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</a:rPr>
              <a:t>(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Symbol" charset="0"/>
              </a:rPr>
              <a:t></a:t>
            </a:r>
            <a:r>
              <a:rPr lang="en-US" sz="1800" baseline="-25000" dirty="0">
                <a:solidFill>
                  <a:srgbClr val="0000FF"/>
                </a:solidFill>
                <a:ea typeface="ＭＳ Ｐゴシック" charset="0"/>
              </a:rPr>
              <a:t>b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</a:rPr>
              <a:t>), </a:t>
            </a:r>
            <a:r>
              <a:rPr lang="en-US" sz="1800" dirty="0" err="1">
                <a:solidFill>
                  <a:srgbClr val="0000FF"/>
                </a:solidFill>
                <a:ea typeface="ＭＳ Ｐゴシック" charset="0"/>
              </a:rPr>
              <a:t>qq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</a:rPr>
              <a:t>(jets), H(Higgs boson), </a:t>
            </a:r>
            <a:r>
              <a:rPr lang="en-US" sz="1800" dirty="0" err="1">
                <a:solidFill>
                  <a:srgbClr val="0000FF"/>
                </a:solidFill>
                <a:ea typeface="ＭＳ Ｐゴシック" charset="0"/>
              </a:rPr>
              <a:t>gg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</a:rPr>
              <a:t>(</a:t>
            </a:r>
            <a:r>
              <a:rPr lang="en-US" sz="1800" dirty="0" err="1">
                <a:solidFill>
                  <a:srgbClr val="0000FF"/>
                </a:solidFill>
                <a:ea typeface="ＭＳ Ｐゴシック" charset="0"/>
              </a:rPr>
              <a:t>glueballs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ea typeface="ＭＳ Ｐゴシック" charset="0"/>
              </a:rPr>
              <a:t>The massive system could form resonances. We expect that </a:t>
            </a:r>
            <a:r>
              <a:rPr lang="en-US" sz="1800" dirty="0">
                <a:solidFill>
                  <a:srgbClr val="3300FF"/>
                </a:solidFill>
                <a:ea typeface="ＭＳ Ｐゴシック" charset="0"/>
              </a:rPr>
              <a:t>because of the constraints provided by the double </a:t>
            </a:r>
            <a:r>
              <a:rPr lang="en-US" sz="1800" dirty="0" err="1">
                <a:solidFill>
                  <a:srgbClr val="3300FF"/>
                </a:solidFill>
                <a:ea typeface="ＭＳ Ｐゴシック" charset="0"/>
              </a:rPr>
              <a:t>Pomeron</a:t>
            </a:r>
            <a:r>
              <a:rPr lang="en-US" sz="1800" dirty="0">
                <a:solidFill>
                  <a:srgbClr val="3300FF"/>
                </a:solidFill>
                <a:ea typeface="ＭＳ Ｐゴシック" charset="0"/>
              </a:rPr>
              <a:t> interaction, </a:t>
            </a:r>
            <a:r>
              <a:rPr lang="en-US" sz="1800" dirty="0" err="1">
                <a:solidFill>
                  <a:srgbClr val="3300FF"/>
                </a:solidFill>
                <a:ea typeface="ＭＳ Ｐゴシック" charset="0"/>
              </a:rPr>
              <a:t>glueballs</a:t>
            </a:r>
            <a:r>
              <a:rPr lang="en-US" sz="1800" dirty="0">
                <a:solidFill>
                  <a:srgbClr val="3300FF"/>
                </a:solidFill>
                <a:ea typeface="ＭＳ Ｐゴシック" charset="0"/>
              </a:rPr>
              <a:t>, hybrids, and other states coupling preferentially to gluons</a:t>
            </a:r>
            <a:r>
              <a:rPr lang="en-US" sz="1800" dirty="0">
                <a:ea typeface="ＭＳ Ｐゴシック" charset="0"/>
              </a:rPr>
              <a:t>, will be produced with much reduced backgrounds compared to standard </a:t>
            </a:r>
            <a:r>
              <a:rPr lang="en-US" sz="1800" dirty="0" err="1">
                <a:ea typeface="ＭＳ Ｐゴシック" charset="0"/>
              </a:rPr>
              <a:t>hadronic</a:t>
            </a:r>
            <a:r>
              <a:rPr lang="en-US" sz="1800" dirty="0">
                <a:ea typeface="ＭＳ Ｐゴシック" charset="0"/>
              </a:rPr>
              <a:t> production processes.</a:t>
            </a:r>
          </a:p>
        </p:txBody>
      </p:sp>
      <p:grpSp>
        <p:nvGrpSpPr>
          <p:cNvPr id="23561" name="Group 21"/>
          <p:cNvGrpSpPr>
            <a:grpSpLocks/>
          </p:cNvGrpSpPr>
          <p:nvPr/>
        </p:nvGrpSpPr>
        <p:grpSpPr bwMode="auto">
          <a:xfrm>
            <a:off x="3124200" y="3097213"/>
            <a:ext cx="2141538" cy="1033462"/>
            <a:chOff x="3124200" y="2971800"/>
            <a:chExt cx="2141538" cy="1123117"/>
          </a:xfrm>
        </p:grpSpPr>
        <p:grpSp>
          <p:nvGrpSpPr>
            <p:cNvPr id="23572" name="Group 1115"/>
            <p:cNvGrpSpPr>
              <a:grpSpLocks/>
            </p:cNvGrpSpPr>
            <p:nvPr/>
          </p:nvGrpSpPr>
          <p:grpSpPr bwMode="auto">
            <a:xfrm>
              <a:off x="3124200" y="3297238"/>
              <a:ext cx="2141538" cy="457200"/>
              <a:chOff x="3777" y="2019"/>
              <a:chExt cx="1621" cy="288"/>
            </a:xfrm>
          </p:grpSpPr>
          <p:sp>
            <p:nvSpPr>
              <p:cNvPr id="680028" name="Line 1116"/>
              <p:cNvSpPr>
                <a:spLocks noChangeShapeType="1"/>
              </p:cNvSpPr>
              <p:nvPr/>
            </p:nvSpPr>
            <p:spPr bwMode="auto">
              <a:xfrm flipV="1">
                <a:off x="4566" y="2019"/>
                <a:ext cx="832" cy="1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8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65" charset="0"/>
                  <a:ea typeface="+mn-ea"/>
                  <a:cs typeface="+mn-cs"/>
                </a:endParaRPr>
              </a:p>
            </p:txBody>
          </p:sp>
          <p:sp>
            <p:nvSpPr>
              <p:cNvPr id="680029" name="Line 1117"/>
              <p:cNvSpPr>
                <a:spLocks noChangeShapeType="1"/>
              </p:cNvSpPr>
              <p:nvPr/>
            </p:nvSpPr>
            <p:spPr bwMode="auto">
              <a:xfrm flipH="1" flipV="1">
                <a:off x="3777" y="2026"/>
                <a:ext cx="832" cy="138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8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65" charset="0"/>
                  <a:ea typeface="+mn-ea"/>
                  <a:cs typeface="+mn-cs"/>
                </a:endParaRPr>
              </a:p>
            </p:txBody>
          </p:sp>
          <p:sp>
            <p:nvSpPr>
              <p:cNvPr id="680030" name="Line 1118"/>
              <p:cNvSpPr>
                <a:spLocks noChangeShapeType="1"/>
              </p:cNvSpPr>
              <p:nvPr/>
            </p:nvSpPr>
            <p:spPr bwMode="auto">
              <a:xfrm>
                <a:off x="4603" y="2164"/>
                <a:ext cx="0" cy="15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8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65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573" name="Text Box 1119"/>
            <p:cNvSpPr txBox="1">
              <a:spLocks noChangeArrowheads="1"/>
            </p:cNvSpPr>
            <p:nvPr/>
          </p:nvSpPr>
          <p:spPr bwMode="auto">
            <a:xfrm>
              <a:off x="3125788" y="2971800"/>
              <a:ext cx="298450" cy="3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Times" charset="0"/>
                  <a:ea typeface="Osaka" charset="0"/>
                  <a:cs typeface="Osaka" charset="0"/>
                </a:rPr>
                <a:t>p</a:t>
              </a:r>
              <a:endParaRPr lang="en-US">
                <a:latin typeface="Times" charset="0"/>
                <a:ea typeface="Osaka" charset="0"/>
                <a:cs typeface="Osaka" charset="0"/>
              </a:endParaRPr>
            </a:p>
          </p:txBody>
        </p:sp>
        <p:sp>
          <p:nvSpPr>
            <p:cNvPr id="23574" name="Text Box 1120"/>
            <p:cNvSpPr txBox="1">
              <a:spLocks noChangeArrowheads="1"/>
            </p:cNvSpPr>
            <p:nvPr/>
          </p:nvSpPr>
          <p:spPr bwMode="auto">
            <a:xfrm>
              <a:off x="4948238" y="2971800"/>
              <a:ext cx="298450" cy="3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Times" charset="0"/>
                  <a:ea typeface="Osaka" charset="0"/>
                  <a:cs typeface="Osaka" charset="0"/>
                </a:rPr>
                <a:t>p</a:t>
              </a:r>
              <a:endParaRPr lang="en-US">
                <a:latin typeface="Times" charset="0"/>
                <a:ea typeface="Osaka" charset="0"/>
                <a:cs typeface="Osaka" charset="0"/>
              </a:endParaRPr>
            </a:p>
          </p:txBody>
        </p:sp>
        <p:sp>
          <p:nvSpPr>
            <p:cNvPr id="23575" name="Text Box 1122"/>
            <p:cNvSpPr txBox="1">
              <a:spLocks noChangeArrowheads="1"/>
            </p:cNvSpPr>
            <p:nvPr/>
          </p:nvSpPr>
          <p:spPr bwMode="auto">
            <a:xfrm>
              <a:off x="3963988" y="3729171"/>
              <a:ext cx="434975" cy="365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latin typeface="Times" charset="0"/>
                  <a:ea typeface="Osaka" charset="0"/>
                  <a:cs typeface="Osaka" charset="0"/>
                </a:rPr>
                <a:t>M</a:t>
              </a:r>
              <a:r>
                <a:rPr lang="en-US" sz="1600" baseline="-25000">
                  <a:latin typeface="Times" charset="0"/>
                  <a:ea typeface="Osaka" charset="0"/>
                  <a:cs typeface="Osaka" charset="0"/>
                </a:rPr>
                <a:t>x</a:t>
              </a:r>
              <a:endParaRPr lang="en-US" sz="1600">
                <a:latin typeface="Times" charset="0"/>
                <a:ea typeface="Osaka" charset="0"/>
                <a:cs typeface="Osaka" charset="0"/>
              </a:endParaRPr>
            </a:p>
          </p:txBody>
        </p:sp>
      </p:grpSp>
      <p:sp>
        <p:nvSpPr>
          <p:cNvPr id="23562" name="Rectangle 1071"/>
          <p:cNvSpPr>
            <a:spLocks noChangeArrowheads="1"/>
          </p:cNvSpPr>
          <p:nvPr/>
        </p:nvSpPr>
        <p:spPr bwMode="auto">
          <a:xfrm>
            <a:off x="5824538" y="101282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28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23563" name="Rectangle 5"/>
          <p:cNvSpPr>
            <a:spLocks noChangeArrowheads="1"/>
          </p:cNvSpPr>
          <p:nvPr/>
        </p:nvSpPr>
        <p:spPr bwMode="auto">
          <a:xfrm>
            <a:off x="5486400" y="3352800"/>
            <a:ext cx="3429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 b="1" dirty="0">
                <a:latin typeface="Comic Sans MS"/>
                <a:cs typeface="Comic Sans MS"/>
              </a:rPr>
              <a:t>For each proton vertex one has</a:t>
            </a:r>
          </a:p>
          <a:p>
            <a:pPr eaLnBrk="1" hangingPunct="1"/>
            <a:r>
              <a:rPr lang="en-US" sz="1600" b="1" dirty="0">
                <a:solidFill>
                  <a:srgbClr val="80FF00"/>
                </a:solidFill>
                <a:latin typeface="Comic Sans MS"/>
                <a:cs typeface="Comic Sans MS"/>
              </a:rPr>
              <a:t>t </a:t>
            </a:r>
            <a:r>
              <a:rPr lang="en-US" sz="1600" b="1" dirty="0">
                <a:latin typeface="Comic Sans MS"/>
                <a:cs typeface="Comic Sans MS"/>
              </a:rPr>
              <a:t>    four-momentum transfer </a:t>
            </a:r>
          </a:p>
          <a:p>
            <a:pPr eaLnBrk="1" hangingPunct="1"/>
            <a:r>
              <a:rPr lang="en-US" sz="1600" b="1" dirty="0">
                <a:solidFill>
                  <a:srgbClr val="80FF00"/>
                </a:solidFill>
                <a:latin typeface="Comic Sans MS"/>
                <a:cs typeface="Comic Sans MS"/>
                <a:sym typeface="Symbol" charset="0"/>
              </a:rPr>
              <a:t></a:t>
            </a:r>
            <a:r>
              <a:rPr lang="en-US" sz="1600" b="1" dirty="0">
                <a:solidFill>
                  <a:srgbClr val="80FF00"/>
                </a:solidFill>
                <a:latin typeface="Comic Sans MS"/>
                <a:cs typeface="Comic Sans MS"/>
              </a:rPr>
              <a:t>p/p</a:t>
            </a:r>
          </a:p>
          <a:p>
            <a:pPr eaLnBrk="1" hangingPunct="1"/>
            <a:endParaRPr lang="en-US" sz="1600" b="1" dirty="0">
              <a:solidFill>
                <a:srgbClr val="0F00D0"/>
              </a:solidFill>
              <a:latin typeface="Comic Sans MS"/>
              <a:cs typeface="Comic Sans MS"/>
            </a:endParaRPr>
          </a:p>
        </p:txBody>
      </p:sp>
      <p:grpSp>
        <p:nvGrpSpPr>
          <p:cNvPr id="23564" name="Group 22"/>
          <p:cNvGrpSpPr>
            <a:grpSpLocks/>
          </p:cNvGrpSpPr>
          <p:nvPr/>
        </p:nvGrpSpPr>
        <p:grpSpPr bwMode="auto">
          <a:xfrm>
            <a:off x="487363" y="3668714"/>
            <a:ext cx="3207182" cy="800219"/>
            <a:chOff x="487362" y="3669268"/>
            <a:chExt cx="3207183" cy="799017"/>
          </a:xfrm>
        </p:grpSpPr>
        <p:sp>
          <p:nvSpPr>
            <p:cNvPr id="23570" name="Line 1074"/>
            <p:cNvSpPr>
              <a:spLocks noChangeShapeType="1"/>
            </p:cNvSpPr>
            <p:nvPr/>
          </p:nvSpPr>
          <p:spPr bwMode="auto">
            <a:xfrm>
              <a:off x="1143000" y="3733800"/>
              <a:ext cx="5334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>
                <a:latin typeface="Comic Sans MS"/>
                <a:cs typeface="Comic Sans MS"/>
              </a:endParaRPr>
            </a:p>
          </p:txBody>
        </p:sp>
        <p:sp>
          <p:nvSpPr>
            <p:cNvPr id="23571" name="TextBox 20"/>
            <p:cNvSpPr txBox="1">
              <a:spLocks noChangeArrowheads="1"/>
            </p:cNvSpPr>
            <p:nvPr/>
          </p:nvSpPr>
          <p:spPr bwMode="auto">
            <a:xfrm>
              <a:off x="487362" y="3669268"/>
              <a:ext cx="3207183" cy="79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M</a:t>
              </a:r>
              <a:r>
                <a:rPr lang="en-US" sz="1800" b="1" baseline="-25000" dirty="0">
                  <a:solidFill>
                    <a:srgbClr val="0000FF"/>
                  </a:solidFill>
                  <a:latin typeface="Comic Sans MS"/>
                  <a:cs typeface="Comic Sans MS"/>
                </a:rPr>
                <a:t>X</a:t>
              </a:r>
              <a:r>
                <a:rPr lang="en-US" sz="18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=√</a:t>
              </a:r>
              <a:r>
                <a:rPr lang="en-US" sz="1800" b="1" dirty="0">
                  <a:solidFill>
                    <a:srgbClr val="0000FF"/>
                  </a:solidFill>
                  <a:latin typeface="Comic Sans MS"/>
                  <a:cs typeface="Comic Sans MS"/>
                  <a:sym typeface="Symbol" charset="0"/>
                </a:rPr>
                <a:t></a:t>
              </a:r>
              <a:r>
                <a:rPr lang="en-US" sz="1800" b="1" baseline="-25000" dirty="0">
                  <a:solidFill>
                    <a:srgbClr val="0000FF"/>
                  </a:solidFill>
                  <a:latin typeface="Comic Sans MS"/>
                  <a:cs typeface="Comic Sans MS"/>
                  <a:sym typeface="Symbol" charset="0"/>
                </a:rPr>
                <a:t></a:t>
              </a:r>
              <a:r>
                <a:rPr lang="en-US" sz="1800" b="1" dirty="0">
                  <a:solidFill>
                    <a:srgbClr val="0000FF"/>
                  </a:solidFill>
                  <a:latin typeface="Comic Sans MS"/>
                  <a:cs typeface="Comic Sans MS"/>
                  <a:sym typeface="Symbol" charset="0"/>
                </a:rPr>
                <a:t></a:t>
              </a:r>
              <a:r>
                <a:rPr lang="en-US" sz="1800" b="1" baseline="-25000" dirty="0">
                  <a:solidFill>
                    <a:srgbClr val="0000FF"/>
                  </a:solidFill>
                  <a:latin typeface="Comic Sans MS"/>
                  <a:cs typeface="Comic Sans MS"/>
                  <a:sym typeface="Symbol" charset="0"/>
                </a:rPr>
                <a:t></a:t>
              </a:r>
              <a:r>
                <a:rPr lang="en-US" sz="1800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s</a:t>
              </a:r>
              <a:r>
                <a:rPr lang="en-US" sz="1800" b="1" dirty="0">
                  <a:latin typeface="Comic Sans MS"/>
                  <a:cs typeface="Comic Sans MS"/>
                </a:rPr>
                <a:t> invariant mass</a:t>
              </a:r>
            </a:p>
            <a:p>
              <a:pPr eaLnBrk="1" hangingPunct="1"/>
              <a:endParaRPr lang="en-US" sz="2800" b="1" dirty="0">
                <a:solidFill>
                  <a:srgbClr val="000066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3565" name="Rectangle 20"/>
          <p:cNvSpPr>
            <a:spLocks noChangeArrowheads="1"/>
          </p:cNvSpPr>
          <p:nvPr/>
        </p:nvSpPr>
        <p:spPr bwMode="auto">
          <a:xfrm>
            <a:off x="9204325" y="69532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280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4876800" y="1139825"/>
            <a:ext cx="396775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3363" indent="-233363"/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Method is complementary to: </a:t>
            </a:r>
          </a:p>
          <a:p>
            <a:pPr marL="233363" indent="-233363">
              <a:buFontTx/>
              <a:buChar char="•"/>
            </a:pP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GLUEX experiment (2015)</a:t>
            </a:r>
          </a:p>
          <a:p>
            <a:pPr marL="233363" indent="-233363">
              <a:buFontTx/>
              <a:buChar char="•"/>
            </a:pP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PANDA experiment (&gt;2015)</a:t>
            </a:r>
          </a:p>
          <a:p>
            <a:pPr marL="233363" indent="-233363">
              <a:buFontTx/>
              <a:buChar char="•"/>
            </a:pP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COMPASS experiment (taking data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)</a:t>
            </a:r>
          </a:p>
        </p:txBody>
      </p:sp>
      <p:grpSp>
        <p:nvGrpSpPr>
          <p:cNvPr id="23567" name="Group 27"/>
          <p:cNvGrpSpPr>
            <a:grpSpLocks/>
          </p:cNvGrpSpPr>
          <p:nvPr/>
        </p:nvGrpSpPr>
        <p:grpSpPr bwMode="auto">
          <a:xfrm>
            <a:off x="685800" y="914400"/>
            <a:ext cx="3810000" cy="1447800"/>
            <a:chOff x="838200" y="2133600"/>
            <a:chExt cx="3810000" cy="1447800"/>
          </a:xfrm>
        </p:grpSpPr>
        <p:pic>
          <p:nvPicPr>
            <p:cNvPr id="23568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r="11821" b="8333"/>
            <a:stretch>
              <a:fillRect/>
            </a:stretch>
          </p:blipFill>
          <p:spPr bwMode="auto">
            <a:xfrm>
              <a:off x="838200" y="2133600"/>
              <a:ext cx="1828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r="6920" b="8333"/>
            <a:stretch>
              <a:fillRect/>
            </a:stretch>
          </p:blipFill>
          <p:spPr bwMode="auto">
            <a:xfrm>
              <a:off x="2819400" y="2133600"/>
              <a:ext cx="1828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4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400" dirty="0"/>
              <a:t>Run 2009 – proof of principle: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Tagging forward </a:t>
            </a:r>
            <a:r>
              <a:rPr lang="en-US" sz="2400" dirty="0"/>
              <a:t>proton is </a:t>
            </a:r>
            <a:r>
              <a:rPr lang="en-US" sz="2400" dirty="0" smtClean="0"/>
              <a:t>crucial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pp-pA-LoI f2f, January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4386-8ACC-CA4C-B7B3-75C9425FC503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42946" y="958171"/>
            <a:ext cx="8666889" cy="4951183"/>
            <a:chOff x="609600" y="1915160"/>
            <a:chExt cx="7404536" cy="38082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1915160"/>
              <a:ext cx="7315200" cy="380828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336357" y="2275840"/>
              <a:ext cx="3677779" cy="449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FF"/>
                  </a:solidFill>
                  <a:latin typeface="Comic Sans MS"/>
                  <a:cs typeface="Comic Sans MS"/>
                </a:rPr>
                <a:t>Note small like sign background after momentum conservation cut</a:t>
              </a:r>
              <a:endParaRPr lang="en-US" sz="1600" b="1" dirty="0">
                <a:solidFill>
                  <a:srgbClr val="FF00FF"/>
                </a:solidFill>
                <a:latin typeface="Comic Sans MS"/>
                <a:cs typeface="Comic Sans MS"/>
              </a:endParaRPr>
            </a:p>
          </p:txBody>
        </p:sp>
      </p:grpSp>
      <p:pic>
        <p:nvPicPr>
          <p:cNvPr id="3" name="Picture 2" descr="accepted_phase_sp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9" y="1061833"/>
            <a:ext cx="7848600" cy="5308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4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0" y="896739"/>
            <a:ext cx="8367117" cy="191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ln/>
        </p:spPr>
        <p:txBody>
          <a:bodyPr lIns="64291" tIns="32146" rIns="64291" bIns="32146"/>
          <a:lstStyle/>
          <a:p>
            <a:r>
              <a:rPr lang="en-US" dirty="0"/>
              <a:t>Forward Proton Tagging </a:t>
            </a:r>
            <a:r>
              <a:rPr lang="en-US" dirty="0" err="1" smtClean="0"/>
              <a:t>UPGrate</a:t>
            </a:r>
            <a:endParaRPr lang="en-US" dirty="0"/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0" y="3100912"/>
            <a:ext cx="9144000" cy="32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5351" bIns="0" anchor="ctr"/>
          <a:lstStyle/>
          <a:p>
            <a:pPr marL="34601">
              <a:spcBef>
                <a:spcPts val="615"/>
              </a:spcBef>
              <a:buClr>
                <a:srgbClr val="0000FF"/>
              </a:buClr>
              <a:buSzPct val="100000"/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Verdana" charset="0"/>
              </a:rPr>
              <a:t>   Follow PAC recommendation to develop a solution to run pp2pp@STAR with </a:t>
            </a:r>
          </a:p>
          <a:p>
            <a:pPr marL="34601">
              <a:spcBef>
                <a:spcPts val="615"/>
              </a:spcBef>
              <a:buClr>
                <a:srgbClr val="0000FF"/>
              </a:buClr>
              <a:buSzPct val="100000"/>
            </a:pPr>
            <a:r>
              <a:rPr lang="en-US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Verdana" charset="0"/>
              </a:rPr>
              <a:t>   std. physics data taking </a:t>
            </a:r>
            <a:r>
              <a:rPr lang="en-US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Wingdings"/>
              </a:rPr>
              <a:t> </a:t>
            </a:r>
            <a:r>
              <a:rPr lang="en-US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No special </a:t>
            </a:r>
            <a:r>
              <a:rPr lang="en-US" dirty="0">
                <a:solidFill>
                  <a:srgbClr val="FF00FF"/>
                </a:solidFill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* running </a:t>
            </a:r>
            <a:r>
              <a:rPr lang="en-US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any more</a:t>
            </a:r>
            <a:endParaRPr lang="en-US" dirty="0" smtClean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  <a:sym typeface="Verdana" charset="0"/>
            </a:endParaRPr>
          </a:p>
          <a:p>
            <a:pPr marL="320351" indent="-285750">
              <a:spcBef>
                <a:spcPts val="615"/>
              </a:spcBef>
              <a:buClr>
                <a:srgbClr val="0000FF"/>
              </a:buClr>
              <a:buSzPct val="100000"/>
              <a:buFont typeface="Wingdings" charset="2"/>
              <a:buChar char="q"/>
            </a:pPr>
            <a:r>
              <a:rPr lang="en-US" b="1" dirty="0" smtClean="0">
                <a:solidFill>
                  <a:srgbClr val="322F31"/>
                </a:solidFill>
                <a:latin typeface="Comic Sans MS"/>
                <a:ea typeface="ＭＳ Ｐゴシック" charset="0"/>
                <a:cs typeface="Comic Sans MS"/>
              </a:rPr>
              <a:t>should cover 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</a:rPr>
              <a:t>wide range in t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Wingdings"/>
              </a:rPr>
              <a:t>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 RPs at 15m &amp; 17m</a:t>
            </a:r>
            <a:endParaRPr lang="en-US" b="1" dirty="0">
              <a:latin typeface="Comic Sans MS"/>
              <a:ea typeface="ＭＳ Ｐゴシック" charset="0"/>
              <a:cs typeface="Comic Sans MS"/>
            </a:endParaRPr>
          </a:p>
          <a:p>
            <a:pPr marL="320351" indent="-285750">
              <a:spcBef>
                <a:spcPts val="501"/>
              </a:spcBef>
              <a:buClr>
                <a:srgbClr val="0000FF"/>
              </a:buClr>
              <a:buSzPct val="100000"/>
              <a:buFont typeface="Wingdings" charset="2"/>
              <a:buChar char="q"/>
            </a:pPr>
            <a:r>
              <a:rPr lang="en-US" b="1" dirty="0">
                <a:latin typeface="Comic Sans MS"/>
                <a:ea typeface="ＭＳ Ｐゴシック" charset="0"/>
                <a:cs typeface="Comic Sans MS"/>
                <a:sym typeface="Verdana" charset="0"/>
              </a:rPr>
              <a:t>Staged 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  <a:sym typeface="Verdana" charset="0"/>
              </a:rPr>
              <a:t>implementation</a:t>
            </a:r>
            <a:endParaRPr lang="en-US" sz="2400" b="1" dirty="0">
              <a:latin typeface="Comic Sans MS"/>
              <a:ea typeface="ＭＳ Ｐゴシック" charset="0"/>
              <a:cs typeface="Comic Sans MS"/>
            </a:endParaRPr>
          </a:p>
          <a:p>
            <a:pPr marL="777551" lvl="1" indent="-285750">
              <a:spcBef>
                <a:spcPts val="422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Phase 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I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(currently installed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):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low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-t coverage</a:t>
            </a:r>
          </a:p>
          <a:p>
            <a:pPr marL="777551" lvl="1" indent="-285750">
              <a:spcBef>
                <a:spcPts val="422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Phase 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II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(</a:t>
            </a:r>
            <a:r>
              <a:rPr lang="en-US" sz="1600" dirty="0" smtClean="0">
                <a:latin typeface="Comic Sans MS"/>
                <a:ea typeface="ＭＳ Ｐゴシック" charset="0"/>
                <a:cs typeface="Comic Sans MS"/>
              </a:rPr>
              <a:t>proposed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) 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: for </a:t>
            </a:r>
            <a:r>
              <a:rPr lang="en-US" sz="1600" dirty="0" smtClean="0">
                <a:latin typeface="Comic Sans MS"/>
                <a:ea typeface="ＭＳ Ｐゴシック" charset="0"/>
                <a:cs typeface="Comic Sans MS"/>
              </a:rPr>
              <a:t>larger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-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t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coverage</a:t>
            </a:r>
          </a:p>
          <a:p>
            <a:pPr marL="777551" lvl="1" indent="-285750">
              <a:spcBef>
                <a:spcPts val="422"/>
              </a:spcBef>
              <a:buClr>
                <a:srgbClr val="0000FF"/>
              </a:buClr>
              <a:buFont typeface="Wingdings" charset="0"/>
              <a:buChar char="à"/>
            </a:pPr>
            <a:r>
              <a:rPr lang="en-US" sz="1600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1</a:t>
            </a:r>
            <a:r>
              <a:rPr lang="en-US" sz="1600" baseline="30000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st</a:t>
            </a:r>
            <a:r>
              <a:rPr lang="en-US" sz="1600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 step reuse Phase I RP at new location only in y </a:t>
            </a:r>
          </a:p>
          <a:p>
            <a:pPr marL="777551" lvl="1" indent="-285750">
              <a:spcBef>
                <a:spcPts val="422"/>
              </a:spcBef>
              <a:buClr>
                <a:srgbClr val="0000FF"/>
              </a:buClr>
              <a:buFont typeface="Wingdings" charset="0"/>
              <a:buChar char="à"/>
            </a:pPr>
            <a:r>
              <a:rPr lang="en-US" sz="1600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full phase-II: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 new bigger acceptance RPs &amp; add RP in x-direction</a:t>
            </a:r>
          </a:p>
          <a:p>
            <a:pPr marL="1234751" lvl="2" indent="-285750">
              <a:spcBef>
                <a:spcPts val="422"/>
              </a:spcBef>
              <a:buClr>
                <a:srgbClr val="0000FF"/>
              </a:buClr>
              <a:buFont typeface="Wingdings" charset="0"/>
              <a:buChar char="à"/>
            </a:pPr>
            <a:r>
              <a:rPr lang="en-US" sz="1600" dirty="0">
                <a:latin typeface="Comic Sans MS"/>
                <a:cs typeface="Comic Sans MS"/>
              </a:rPr>
              <a:t>full coverage in </a:t>
            </a:r>
            <a:r>
              <a:rPr lang="en-US" sz="1600" dirty="0" err="1">
                <a:latin typeface="Comic Sans MS"/>
                <a:cs typeface="Comic Sans MS"/>
                <a:sym typeface="Symbol" charset="0"/>
              </a:rPr>
              <a:t>φ</a:t>
            </a:r>
            <a:r>
              <a:rPr lang="en-US" sz="1600" dirty="0">
                <a:latin typeface="Comic Sans MS"/>
                <a:cs typeface="Comic Sans MS"/>
              </a:rPr>
              <a:t> not possible due to machine constraints </a:t>
            </a:r>
            <a:endParaRPr lang="en-US" sz="1600" b="1" dirty="0" smtClean="0">
              <a:latin typeface="Comic Sans MS"/>
              <a:ea typeface="ＭＳ Ｐゴシック" charset="0"/>
              <a:cs typeface="Comic Sans MS"/>
              <a:sym typeface="Wingdings"/>
            </a:endParaRPr>
          </a:p>
          <a:p>
            <a:pPr marL="320351" indent="-285750">
              <a:spcBef>
                <a:spcPts val="422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Good acceptance also for spectator protons from</a:t>
            </a:r>
          </a:p>
          <a:p>
            <a:pPr marL="34601">
              <a:spcBef>
                <a:spcPts val="422"/>
              </a:spcBef>
              <a:buClr>
                <a:srgbClr val="0000FF"/>
              </a:buClr>
            </a:pP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</a:rPr>
              <a:t>  deuterium and He-3 collisions</a:t>
            </a:r>
          </a:p>
          <a:p>
            <a:pPr marL="320351" indent="-285750">
              <a:spcBef>
                <a:spcPts val="422"/>
              </a:spcBef>
              <a:buClr>
                <a:srgbClr val="0000FF"/>
              </a:buClr>
              <a:buFont typeface="Wingdings" charset="2"/>
              <a:buChar char="q"/>
            </a:pPr>
            <a:endParaRPr lang="en-US" sz="1600" b="1" dirty="0" smtClean="0"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6097860" y="846711"/>
            <a:ext cx="1095419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>
                <a:ea typeface="ＭＳ Ｐゴシック" charset="0"/>
                <a:cs typeface="Gill Sans" charset="0"/>
              </a:rPr>
              <a:t>at 15-17m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7548934" y="706384"/>
            <a:ext cx="1066745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 dirty="0">
                <a:ea typeface="ＭＳ Ｐゴシック" charset="0"/>
                <a:cs typeface="Gill Sans" charset="0"/>
              </a:rPr>
              <a:t>at 55-58m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880" y="3320203"/>
            <a:ext cx="1722120" cy="15798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281545" y="4956532"/>
            <a:ext cx="1862455" cy="1901468"/>
            <a:chOff x="7281545" y="3577167"/>
            <a:chExt cx="1862455" cy="19014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1545" y="3785090"/>
              <a:ext cx="1862455" cy="169354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461270" y="3577167"/>
              <a:ext cx="1173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full Phase-II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556105" y="3244679"/>
            <a:ext cx="15722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Phase-II: 1</a:t>
            </a:r>
            <a:r>
              <a:rPr lang="en-US" sz="1200" baseline="30000" dirty="0" smtClean="0">
                <a:solidFill>
                  <a:srgbClr val="0000FF"/>
                </a:solidFill>
              </a:rPr>
              <a:t>st</a:t>
            </a:r>
            <a:r>
              <a:rPr lang="en-US" sz="1200" dirty="0" smtClean="0">
                <a:solidFill>
                  <a:srgbClr val="0000FF"/>
                </a:solidFill>
              </a:rPr>
              <a:t> step</a:t>
            </a:r>
            <a:endParaRPr lang="en-US" sz="1200" dirty="0">
              <a:solidFill>
                <a:srgbClr val="0000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8167" y="2348044"/>
            <a:ext cx="7545918" cy="4508369"/>
            <a:chOff x="148166" y="2168127"/>
            <a:chExt cx="7545918" cy="4508369"/>
          </a:xfrm>
        </p:grpSpPr>
        <p:grpSp>
          <p:nvGrpSpPr>
            <p:cNvPr id="11" name="Group 10"/>
            <p:cNvGrpSpPr/>
            <p:nvPr/>
          </p:nvGrpSpPr>
          <p:grpSpPr>
            <a:xfrm>
              <a:off x="148166" y="2168127"/>
              <a:ext cx="5870848" cy="4508369"/>
              <a:chOff x="0" y="2148547"/>
              <a:chExt cx="5870848" cy="450836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148547"/>
                <a:ext cx="5870848" cy="4508369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100665" y="4730744"/>
                <a:ext cx="1046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st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step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 bwMode="auto">
            <a:xfrm>
              <a:off x="4191001" y="5408085"/>
              <a:ext cx="3503083" cy="28575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2681817" y="3788833"/>
              <a:ext cx="4811183" cy="1126067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0" y="0"/>
            <a:ext cx="126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 </a:t>
            </a:r>
            <a:r>
              <a:rPr lang="en-US" dirty="0" err="1" smtClean="0"/>
              <a:t>Guryn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2" y="1700766"/>
            <a:ext cx="2866430" cy="257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85" y="1701881"/>
            <a:ext cx="286196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22" y="1657233"/>
            <a:ext cx="2857500" cy="256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71120" y="29632"/>
            <a:ext cx="9047480" cy="609264"/>
          </a:xfrm>
          <a:ln/>
        </p:spPr>
        <p:txBody>
          <a:bodyPr lIns="64291" tIns="32146" rIns="64291" bIns="32146"/>
          <a:lstStyle/>
          <a:p>
            <a:r>
              <a:rPr lang="ja-JP" altLang="en-US" sz="4000" dirty="0">
                <a:latin typeface="Arial"/>
              </a:rPr>
              <a:t>“</a:t>
            </a:r>
            <a:r>
              <a:rPr lang="en-US" sz="2800" dirty="0"/>
              <a:t>Spectator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proton from deuteron with the current RHIC optics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467142"/>
            <a:ext cx="9144000" cy="1473200"/>
          </a:xfrm>
          <a:ln/>
        </p:spPr>
        <p:txBody>
          <a:bodyPr lIns="64291" tIns="32146" rIns="64291" bIns="32146">
            <a:normAutofit/>
          </a:bodyPr>
          <a:lstStyle/>
          <a:p>
            <a:pPr marL="625056"/>
            <a:r>
              <a:rPr lang="en-US" sz="1800" dirty="0"/>
              <a:t>Rigidity (</a:t>
            </a:r>
            <a:r>
              <a:rPr lang="en-US" sz="1800" dirty="0" err="1"/>
              <a:t>d:p</a:t>
            </a:r>
            <a:r>
              <a:rPr lang="en-US" sz="1800" dirty="0"/>
              <a:t> =2:1)</a:t>
            </a:r>
          </a:p>
          <a:p>
            <a:pPr marL="625056">
              <a:spcBef>
                <a:spcPts val="1107"/>
              </a:spcBef>
            </a:pPr>
            <a:r>
              <a:rPr lang="en-US" sz="1800" dirty="0"/>
              <a:t>The same RP configuration with the current RHIC optics (at z ~ 15m between DX and D0)</a:t>
            </a:r>
          </a:p>
          <a:p>
            <a:pPr marL="625056">
              <a:spcBef>
                <a:spcPts val="1107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needs full PHASE-II RP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6367984" y="1433901"/>
            <a:ext cx="1688300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Accepted in RP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3022700" y="1433901"/>
            <a:ext cx="1952608" cy="276999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Passed DX aperture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815951" y="1433901"/>
            <a:ext cx="1114037" cy="276999"/>
          </a:xfrm>
          <a:prstGeom prst="rect">
            <a:avLst/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generated</a:t>
            </a:r>
          </a:p>
        </p:txBody>
      </p:sp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4771599" y="195217"/>
            <a:ext cx="1714326" cy="714375"/>
            <a:chOff x="0" y="0"/>
            <a:chExt cx="1840" cy="672"/>
          </a:xfrm>
        </p:grpSpPr>
        <p:sp>
          <p:nvSpPr>
            <p:cNvPr id="44041" name="Oval 9"/>
            <p:cNvSpPr>
              <a:spLocks/>
            </p:cNvSpPr>
            <p:nvPr/>
          </p:nvSpPr>
          <p:spPr bwMode="auto">
            <a:xfrm>
              <a:off x="32" y="32"/>
              <a:ext cx="1776" cy="60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4042" name="Picture 1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4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pp-pA-LoI f2f, January 2014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841917"/>
            <a:ext cx="1482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Study: JH Lee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3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acintosh HD:Users:jhlee:Desktop:he3_acc_compare_at_15m_phase2_phase2a.pd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173512" y="2979273"/>
            <a:ext cx="2672080" cy="277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45" y="3231874"/>
            <a:ext cx="2768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3683" y="3035865"/>
            <a:ext cx="2570480" cy="288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-762000" y="29632"/>
            <a:ext cx="9880600" cy="609264"/>
          </a:xfrm>
          <a:ln/>
        </p:spPr>
        <p:txBody>
          <a:bodyPr lIns="64291" tIns="32146" rIns="64291" bIns="32146"/>
          <a:lstStyle/>
          <a:p>
            <a:r>
              <a:rPr lang="en-US" sz="2600" dirty="0"/>
              <a:t>Spectator proton from </a:t>
            </a:r>
            <a:r>
              <a:rPr lang="en-US" sz="2600" baseline="32000" dirty="0"/>
              <a:t>3</a:t>
            </a:r>
            <a:r>
              <a:rPr lang="en-US" sz="2600" dirty="0"/>
              <a:t>He with the current RHIC optics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853906"/>
            <a:ext cx="9118600" cy="626427"/>
          </a:xfrm>
          <a:ln/>
        </p:spPr>
        <p:txBody>
          <a:bodyPr lIns="64291" tIns="32146" rIns="64291" bIns="32146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1600" dirty="0" smtClean="0"/>
              <a:t> The </a:t>
            </a:r>
            <a:r>
              <a:rPr lang="en-US" sz="1600" dirty="0"/>
              <a:t>same RP configuration with the current RHIC optics (at z ~ 15m between </a:t>
            </a:r>
            <a:r>
              <a:rPr lang="en-US" sz="1600" dirty="0" smtClean="0"/>
              <a:t>DX-D0</a:t>
            </a:r>
            <a:r>
              <a:rPr lang="en-US" sz="1600" dirty="0"/>
              <a:t>)</a:t>
            </a:r>
          </a:p>
          <a:p>
            <a:pPr marL="0" indent="0">
              <a:spcBef>
                <a:spcPts val="0"/>
              </a:spcBef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Acceptance </a:t>
            </a:r>
            <a:r>
              <a:rPr lang="en-US" sz="1600" dirty="0">
                <a:solidFill>
                  <a:srgbClr val="0000FF"/>
                </a:solidFill>
              </a:rPr>
              <a:t>~ </a:t>
            </a:r>
            <a:r>
              <a:rPr lang="en-US" sz="1600" dirty="0" smtClean="0">
                <a:solidFill>
                  <a:srgbClr val="0000FF"/>
                </a:solidFill>
              </a:rPr>
              <a:t>92% with full PHASE-II RP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3014" name="Rectangle 6"/>
          <p:cNvSpPr>
            <a:spLocks/>
          </p:cNvSpPr>
          <p:nvPr/>
        </p:nvSpPr>
        <p:spPr bwMode="auto">
          <a:xfrm>
            <a:off x="6713860" y="3012995"/>
            <a:ext cx="1688300" cy="276999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Accepted in RP</a:t>
            </a:r>
          </a:p>
        </p:txBody>
      </p:sp>
      <p:sp>
        <p:nvSpPr>
          <p:cNvPr id="43015" name="Rectangle 7"/>
          <p:cNvSpPr>
            <a:spLocks/>
          </p:cNvSpPr>
          <p:nvPr/>
        </p:nvSpPr>
        <p:spPr bwMode="auto">
          <a:xfrm>
            <a:off x="3479900" y="3134468"/>
            <a:ext cx="2234837" cy="276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Passed DX aperture</a:t>
            </a:r>
          </a:p>
        </p:txBody>
      </p:sp>
      <p:sp>
        <p:nvSpPr>
          <p:cNvPr id="43016" name="Rectangle 8"/>
          <p:cNvSpPr>
            <a:spLocks/>
          </p:cNvSpPr>
          <p:nvPr/>
        </p:nvSpPr>
        <p:spPr bwMode="auto">
          <a:xfrm>
            <a:off x="1019151" y="3134468"/>
            <a:ext cx="1114037" cy="276999"/>
          </a:xfrm>
          <a:prstGeom prst="rect">
            <a:avLst/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generated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" y="638896"/>
            <a:ext cx="3660834" cy="242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788569" y="997069"/>
            <a:ext cx="3953351" cy="831732"/>
          </a:xfrm>
          <a:prstGeom prst="rect">
            <a:avLst/>
          </a:prstGeom>
          <a:ln/>
        </p:spPr>
        <p:txBody>
          <a:bodyPr lIns="64291" tIns="32146" rIns="64291" bIns="32146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rgbClr val="CC66FF"/>
              </a:buClr>
              <a:buSzPct val="95000"/>
              <a:buFont typeface="Wingdings" charset="2"/>
              <a:buChar char="q"/>
              <a:defRPr kumimoji="0" sz="20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rgbClr val="CC66FF"/>
              </a:buClr>
              <a:buSzPct val="90000"/>
              <a:buFont typeface="Wingdings" charset="2"/>
              <a:buChar char="u"/>
              <a:defRPr kumimoji="0" sz="18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rgbClr val="CC66FF"/>
              </a:buClr>
              <a:buSzPct val="150000"/>
              <a:buFont typeface="Wingdings" charset="2"/>
              <a:buChar char="§"/>
              <a:defRPr kumimoji="0" sz="16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rgbClr val="CC66FF"/>
              </a:buClr>
              <a:buFont typeface="Wingdings" charset="2"/>
              <a:buChar char="²"/>
              <a:defRPr kumimoji="0" sz="14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rgbClr val="CC66FF"/>
              </a:buClr>
              <a:buFont typeface="Wingdings" charset="2"/>
              <a:buChar char="ü"/>
              <a:defRPr kumimoji="0" sz="12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0FF"/>
              </a:buClr>
            </a:pPr>
            <a:r>
              <a:rPr lang="en-US" sz="1500" dirty="0" smtClean="0"/>
              <a:t> Momentum smearing mainly due </a:t>
            </a:r>
          </a:p>
          <a:p>
            <a:pPr marL="0" indent="0">
              <a:spcBef>
                <a:spcPts val="0"/>
              </a:spcBef>
              <a:buClr>
                <a:srgbClr val="0000FF"/>
              </a:buClr>
              <a:buNone/>
            </a:pPr>
            <a:r>
              <a:rPr lang="en-US" sz="1500" dirty="0"/>
              <a:t> </a:t>
            </a:r>
            <a:r>
              <a:rPr lang="en-US" sz="1500" dirty="0" smtClean="0"/>
              <a:t>  to Fermi motion + Lorentz boost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340468" y="1680141"/>
            <a:ext cx="92112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Angle [rad]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4711" y="2597835"/>
            <a:ext cx="1482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Study: JH Lee</a:t>
            </a:r>
            <a:endParaRPr lang="en-US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pp-pA-LoI f2f, January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4761" y="1395308"/>
            <a:ext cx="618630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Bold"/>
                <a:cs typeface="Comic Sans MS Bold"/>
              </a:rPr>
              <a:t>The Beauty of RHIC</a:t>
            </a:r>
          </a:p>
          <a:p>
            <a:endParaRPr lang="en-US" sz="3200" dirty="0">
              <a:solidFill>
                <a:srgbClr val="0000FF"/>
              </a:solidFill>
              <a:latin typeface="Comic Sans MS Bold"/>
              <a:cs typeface="Comic Sans MS Bold"/>
            </a:endParaRPr>
          </a:p>
          <a:p>
            <a:r>
              <a:rPr lang="en-US" sz="2400" b="1" dirty="0" smtClean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Bold"/>
                <a:cs typeface="Comic Sans MS Bold"/>
              </a:rPr>
              <a:t>mix and match beams as one likes</a:t>
            </a:r>
          </a:p>
          <a:p>
            <a:endParaRPr lang="en-US" sz="2400" b="1" dirty="0" smtClean="0">
              <a:solidFill>
                <a:srgbClr val="322F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 Bold"/>
              <a:cs typeface="Comic Sans MS Bold"/>
            </a:endParaRPr>
          </a:p>
          <a:p>
            <a:r>
              <a:rPr lang="en-US" sz="2000" dirty="0" err="1" smtClean="0">
                <a:solidFill>
                  <a:srgbClr val="0000FF"/>
                </a:solidFill>
                <a:latin typeface="Comic Sans MS Bold"/>
                <a:cs typeface="Comic Sans MS Bold"/>
              </a:rPr>
              <a:t>polarised</a:t>
            </a:r>
            <a:r>
              <a:rPr lang="en-US" sz="2000" dirty="0" smtClean="0">
                <a:solidFill>
                  <a:srgbClr val="0000FF"/>
                </a:solidFill>
                <a:latin typeface="Comic Sans MS Bold"/>
                <a:cs typeface="Comic Sans MS Bold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mic Sans MS Bold"/>
                <a:cs typeface="Comic Sans MS Bold"/>
              </a:rPr>
              <a:t>p↑A</a:t>
            </a:r>
            <a:endParaRPr lang="en-US" sz="2000" dirty="0" smtClean="0">
              <a:solidFill>
                <a:srgbClr val="0000FF"/>
              </a:solidFill>
              <a:latin typeface="Comic Sans MS Bold"/>
              <a:cs typeface="Comic Sans MS Bold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Bold"/>
                <a:cs typeface="Comic Sans MS Bold"/>
                <a:sym typeface="Wingdings"/>
              </a:rPr>
              <a:t> unravel the underlying sub-processes</a:t>
            </a:r>
            <a:r>
              <a:rPr lang="en-US" sz="2000" dirty="0" smtClean="0">
                <a:latin typeface="Comic Sans MS Bold"/>
                <a:cs typeface="Comic Sans MS Bold"/>
                <a:sym typeface="Wingdings"/>
              </a:rPr>
              <a:t> to A</a:t>
            </a:r>
            <a:r>
              <a:rPr lang="en-US" sz="2000" baseline="-25000" dirty="0" smtClean="0">
                <a:latin typeface="Comic Sans MS Bold"/>
                <a:cs typeface="Comic Sans MS Bold"/>
                <a:sym typeface="Wingdings"/>
              </a:rPr>
              <a:t>N</a:t>
            </a:r>
            <a:endParaRPr lang="en-US" sz="20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 Bold"/>
              <a:cs typeface="Comic Sans MS Bold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sz="2000" dirty="0" smtClean="0">
                <a:solidFill>
                  <a:srgbClr val="322F31"/>
                </a:solidFill>
                <a:latin typeface="Comic Sans MS Bold"/>
                <a:cs typeface="Comic Sans MS Bold"/>
                <a:sym typeface="Wingdings"/>
              </a:rPr>
              <a:t>getting </a:t>
            </a:r>
            <a:r>
              <a:rPr lang="en-US" sz="2000" dirty="0">
                <a:solidFill>
                  <a:srgbClr val="322F31"/>
                </a:solidFill>
                <a:latin typeface="Comic Sans MS Bold"/>
                <a:cs typeface="Comic Sans MS Bold"/>
                <a:sym typeface="Wingdings"/>
              </a:rPr>
              <a:t>the first glimpse of GPD E for gluons</a:t>
            </a:r>
          </a:p>
          <a:p>
            <a:pPr marL="800100" lvl="1" indent="-342900">
              <a:buFont typeface="Wingdings" charset="0"/>
              <a:buChar char="à"/>
            </a:pPr>
            <a:r>
              <a:rPr lang="en-US" sz="2000" dirty="0">
                <a:solidFill>
                  <a:srgbClr val="322F31"/>
                </a:solidFill>
                <a:latin typeface="Comic Sans MS Bold"/>
                <a:cs typeface="Comic Sans MS Bold"/>
                <a:sym typeface="Wingdings"/>
              </a:rPr>
              <a:t>A</a:t>
            </a:r>
            <a:r>
              <a:rPr lang="en-US" sz="2000" baseline="-25000" dirty="0">
                <a:solidFill>
                  <a:srgbClr val="322F31"/>
                </a:solidFill>
                <a:latin typeface="Comic Sans MS Bold"/>
                <a:cs typeface="Comic Sans MS Bold"/>
                <a:sym typeface="Wingdings"/>
              </a:rPr>
              <a:t>UT</a:t>
            </a:r>
            <a:r>
              <a:rPr lang="en-US" sz="2000" dirty="0">
                <a:solidFill>
                  <a:srgbClr val="322F31"/>
                </a:solidFill>
                <a:latin typeface="Comic Sans MS Bold"/>
                <a:cs typeface="Comic Sans MS Bold"/>
                <a:sym typeface="Wingdings"/>
              </a:rPr>
              <a:t>(J/</a:t>
            </a:r>
            <a:r>
              <a:rPr lang="en-US" sz="2000" dirty="0" err="1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2000" dirty="0" smtClean="0">
                <a:latin typeface="Comic Sans MS"/>
                <a:cs typeface="Comic Sans MS"/>
                <a:sym typeface="Wingdings"/>
              </a:rPr>
              <a:t>) in </a:t>
            </a:r>
            <a:r>
              <a:rPr lang="en-US" sz="2000" dirty="0" err="1" smtClean="0">
                <a:latin typeface="Comic Sans MS"/>
                <a:cs typeface="Comic Sans MS"/>
                <a:sym typeface="Wingdings"/>
              </a:rPr>
              <a:t>p↑A</a:t>
            </a:r>
            <a:endParaRPr lang="en-US" sz="2000" dirty="0" smtClean="0">
              <a:latin typeface="Comic Sans MS"/>
              <a:cs typeface="Comic Sans MS"/>
              <a:sym typeface="Wingding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pp-pA-LoI f2f, January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Parton Distributions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786927"/>
            <a:ext cx="9166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way to 3d imaging of the proton and the orbital angular momentum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q</a:t>
            </a:r>
            <a:r>
              <a:rPr lang="en-US" dirty="0" smtClean="0"/>
              <a:t> &amp;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g</a:t>
            </a:r>
            <a:endParaRPr lang="en-US" i="1" baseline="-25000" dirty="0"/>
          </a:p>
        </p:txBody>
      </p:sp>
      <p:grpSp>
        <p:nvGrpSpPr>
          <p:cNvPr id="7" name="Group 27"/>
          <p:cNvGrpSpPr/>
          <p:nvPr/>
        </p:nvGrpSpPr>
        <p:grpSpPr>
          <a:xfrm>
            <a:off x="244475" y="1344525"/>
            <a:ext cx="2514600" cy="3703638"/>
            <a:chOff x="3292475" y="1524000"/>
            <a:chExt cx="2514600" cy="3703638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3292475" y="1524000"/>
              <a:ext cx="2514600" cy="3703638"/>
            </a:xfrm>
            <a:prstGeom prst="rect">
              <a:avLst/>
            </a:prstGeom>
            <a:solidFill>
              <a:srgbClr val="F2FC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0" i="0"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9" name="Picture 15" descr="fig02-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9475" y="1743075"/>
              <a:ext cx="2252663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5198975"/>
            <a:ext cx="29598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GPDs: </a:t>
            </a:r>
          </a:p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Correlated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quark momentum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and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helicity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distributions in </a:t>
            </a:r>
          </a:p>
          <a:p>
            <a:pPr algn="ctr"/>
            <a:r>
              <a:rPr 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transverse </a:t>
            </a:r>
            <a: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space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018107" y="3935793"/>
            <a:ext cx="4697942" cy="2218112"/>
            <a:chOff x="1800225" y="3491443"/>
            <a:chExt cx="4697942" cy="2218112"/>
          </a:xfrm>
        </p:grpSpPr>
        <p:grpSp>
          <p:nvGrpSpPr>
            <p:cNvPr id="21" name="Group 25"/>
            <p:cNvGrpSpPr/>
            <p:nvPr/>
          </p:nvGrpSpPr>
          <p:grpSpPr>
            <a:xfrm>
              <a:off x="1800225" y="3491443"/>
              <a:ext cx="4697942" cy="2218112"/>
              <a:chOff x="178858" y="4405843"/>
              <a:chExt cx="4697942" cy="2218112"/>
            </a:xfrm>
          </p:grpSpPr>
          <p:sp>
            <p:nvSpPr>
              <p:cNvPr id="25" name="Rectangle 10"/>
              <p:cNvSpPr>
                <a:spLocks noChangeArrowheads="1"/>
              </p:cNvSpPr>
              <p:nvPr/>
            </p:nvSpPr>
            <p:spPr bwMode="auto">
              <a:xfrm>
                <a:off x="178858" y="4405843"/>
                <a:ext cx="4697942" cy="221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glow rad="101600">
                  <a:schemeClr val="tx1">
                    <a:lumMod val="85000"/>
                    <a:alpha val="75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aphicFrame>
            <p:nvGraphicFramePr>
              <p:cNvPr id="26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259945"/>
                  </p:ext>
                </p:extLst>
              </p:nvPr>
            </p:nvGraphicFramePr>
            <p:xfrm>
              <a:off x="415930" y="5664331"/>
              <a:ext cx="4292600" cy="787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6621" name="Equation" r:id="rId4" imgW="4292600" imgH="787400" progId="Equation.DSMT4">
                      <p:embed/>
                    </p:oleObj>
                  </mc:Choice>
                  <mc:Fallback>
                    <p:oleObj name="Equation" r:id="rId4" imgW="4292600" imgH="7874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930" y="5664331"/>
                            <a:ext cx="4292600" cy="787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7012592"/>
                  </p:ext>
                </p:extLst>
              </p:nvPr>
            </p:nvGraphicFramePr>
            <p:xfrm>
              <a:off x="468313" y="4929879"/>
              <a:ext cx="4064000" cy="863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6622" name="Equation" r:id="rId6" imgW="4064000" imgH="863600" progId="Equation.3">
                      <p:embed/>
                    </p:oleObj>
                  </mc:Choice>
                  <mc:Fallback>
                    <p:oleObj name="Equation" r:id="rId6" imgW="4064000" imgH="863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8313" y="4929879"/>
                            <a:ext cx="4064000" cy="863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2" name="TextBox 21"/>
            <p:cNvSpPr txBox="1"/>
            <p:nvPr/>
          </p:nvSpPr>
          <p:spPr>
            <a:xfrm>
              <a:off x="1821252" y="3532526"/>
              <a:ext cx="2751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Spin-Sum-Rule in PRF:</a:t>
              </a:r>
              <a:endParaRPr lang="en-US" dirty="0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828824" y="3692384"/>
              <a:ext cx="93620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f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rom </a:t>
              </a:r>
              <a:r>
                <a:rPr lang="en-US" sz="16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g</a:t>
              </a:r>
              <a:r>
                <a:rPr lang="en-US" sz="1600" baseline="-250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1</a:t>
              </a:r>
              <a:endParaRPr lang="en-US" sz="1600" b="1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endParaRPr>
            </a:p>
          </p:txBody>
        </p:sp>
        <p:sp>
          <p:nvSpPr>
            <p:cNvPr id="24" name="Bent Arrow 23"/>
            <p:cNvSpPr/>
            <p:nvPr/>
          </p:nvSpPr>
          <p:spPr>
            <a:xfrm>
              <a:off x="4429778" y="3793971"/>
              <a:ext cx="402199" cy="472016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gradFill flip="none" rotWithShape="1">
              <a:gsLst>
                <a:gs pos="1000">
                  <a:srgbClr val="CC66FF"/>
                </a:gs>
                <a:gs pos="96000">
                  <a:srgbClr val="FFFFFF"/>
                </a:gs>
                <a:gs pos="0">
                  <a:srgbClr val="CC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8000FF"/>
              </a:solidFill>
            </a:ln>
            <a:effectLst>
              <a:glow rad="63500">
                <a:srgbClr val="CC66FF">
                  <a:alpha val="45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00388" y="1889079"/>
            <a:ext cx="3640662" cy="1758227"/>
            <a:chOff x="4775200" y="609052"/>
            <a:chExt cx="4343097" cy="2467795"/>
          </a:xfrm>
        </p:grpSpPr>
        <p:grpSp>
          <p:nvGrpSpPr>
            <p:cNvPr id="30" name="Group 29"/>
            <p:cNvGrpSpPr/>
            <p:nvPr/>
          </p:nvGrpSpPr>
          <p:grpSpPr>
            <a:xfrm>
              <a:off x="4775200" y="609052"/>
              <a:ext cx="4343097" cy="2100616"/>
              <a:chOff x="158750" y="982320"/>
              <a:chExt cx="4343097" cy="2100616"/>
            </a:xfrm>
          </p:grpSpPr>
          <p:grpSp>
            <p:nvGrpSpPr>
              <p:cNvPr id="33" name="Group 159"/>
              <p:cNvGrpSpPr>
                <a:grpSpLocks noChangeAspect="1"/>
              </p:cNvGrpSpPr>
              <p:nvPr/>
            </p:nvGrpSpPr>
            <p:grpSpPr bwMode="auto">
              <a:xfrm rot="-2865258">
                <a:off x="1467654" y="1456538"/>
                <a:ext cx="128587" cy="546105"/>
                <a:chOff x="1324" y="1002"/>
                <a:chExt cx="146" cy="462"/>
              </a:xfrm>
            </p:grpSpPr>
            <p:sp>
              <p:nvSpPr>
                <p:cNvPr id="73" name="Freeform 160"/>
                <p:cNvSpPr>
                  <a:spLocks noChangeAspect="1"/>
                </p:cNvSpPr>
                <p:nvPr/>
              </p:nvSpPr>
              <p:spPr bwMode="auto">
                <a:xfrm>
                  <a:off x="1326" y="1002"/>
                  <a:ext cx="143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8" y="9"/>
                    </a:cxn>
                    <a:cxn ang="0">
                      <a:pos x="12" y="11"/>
                    </a:cxn>
                    <a:cxn ang="0">
                      <a:pos x="129" y="58"/>
                    </a:cxn>
                    <a:cxn ang="0">
                      <a:pos x="135" y="60"/>
                    </a:cxn>
                    <a:cxn ang="0">
                      <a:pos x="139" y="63"/>
                    </a:cxn>
                    <a:cxn ang="0">
                      <a:pos x="142" y="65"/>
                    </a:cxn>
                    <a:cxn ang="0">
                      <a:pos x="141" y="69"/>
                    </a:cxn>
                    <a:cxn ang="0">
                      <a:pos x="141" y="71"/>
                    </a:cxn>
                    <a:cxn ang="0">
                      <a:pos x="138" y="74"/>
                    </a:cxn>
                    <a:cxn ang="0">
                      <a:pos x="11" y="60"/>
                    </a:cxn>
                    <a:cxn ang="0">
                      <a:pos x="10" y="61"/>
                    </a:cxn>
                    <a:cxn ang="0">
                      <a:pos x="4" y="59"/>
                    </a:cxn>
                    <a:cxn ang="0">
                      <a:pos x="4" y="60"/>
                    </a:cxn>
                    <a:cxn ang="0">
                      <a:pos x="2" y="62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143" h="75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12" y="11"/>
                      </a:lnTo>
                      <a:lnTo>
                        <a:pt x="129" y="58"/>
                      </a:lnTo>
                      <a:lnTo>
                        <a:pt x="135" y="60"/>
                      </a:lnTo>
                      <a:lnTo>
                        <a:pt x="139" y="63"/>
                      </a:lnTo>
                      <a:lnTo>
                        <a:pt x="142" y="65"/>
                      </a:lnTo>
                      <a:lnTo>
                        <a:pt x="141" y="69"/>
                      </a:lnTo>
                      <a:lnTo>
                        <a:pt x="141" y="71"/>
                      </a:lnTo>
                      <a:lnTo>
                        <a:pt x="138" y="74"/>
                      </a:lnTo>
                      <a:lnTo>
                        <a:pt x="11" y="60"/>
                      </a:lnTo>
                      <a:lnTo>
                        <a:pt x="10" y="61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2" y="62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1"/>
                <p:cNvSpPr>
                  <a:spLocks noChangeAspect="1"/>
                </p:cNvSpPr>
                <p:nvPr/>
              </p:nvSpPr>
              <p:spPr bwMode="auto">
                <a:xfrm>
                  <a:off x="1324" y="1069"/>
                  <a:ext cx="143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4" y="4"/>
                    </a:cxn>
                    <a:cxn ang="0">
                      <a:pos x="6" y="6"/>
                    </a:cxn>
                    <a:cxn ang="0">
                      <a:pos x="10" y="7"/>
                    </a:cxn>
                    <a:cxn ang="0">
                      <a:pos x="133" y="57"/>
                    </a:cxn>
                    <a:cxn ang="0">
                      <a:pos x="137" y="61"/>
                    </a:cxn>
                    <a:cxn ang="0">
                      <a:pos x="140" y="61"/>
                    </a:cxn>
                    <a:cxn ang="0">
                      <a:pos x="141" y="65"/>
                    </a:cxn>
                    <a:cxn ang="0">
                      <a:pos x="141" y="66"/>
                    </a:cxn>
                    <a:cxn ang="0">
                      <a:pos x="142" y="71"/>
                    </a:cxn>
                    <a:cxn ang="0">
                      <a:pos x="137" y="71"/>
                    </a:cxn>
                    <a:cxn ang="0">
                      <a:pos x="12" y="59"/>
                    </a:cxn>
                    <a:cxn ang="0">
                      <a:pos x="7" y="59"/>
                    </a:cxn>
                    <a:cxn ang="0">
                      <a:pos x="6" y="59"/>
                    </a:cxn>
                    <a:cxn ang="0">
                      <a:pos x="4" y="59"/>
                    </a:cxn>
                    <a:cxn ang="0">
                      <a:pos x="1" y="59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143" h="7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0" y="7"/>
                      </a:lnTo>
                      <a:lnTo>
                        <a:pt x="133" y="57"/>
                      </a:lnTo>
                      <a:lnTo>
                        <a:pt x="137" y="61"/>
                      </a:lnTo>
                      <a:lnTo>
                        <a:pt x="140" y="61"/>
                      </a:lnTo>
                      <a:lnTo>
                        <a:pt x="141" y="65"/>
                      </a:lnTo>
                      <a:lnTo>
                        <a:pt x="141" y="66"/>
                      </a:lnTo>
                      <a:lnTo>
                        <a:pt x="142" y="71"/>
                      </a:lnTo>
                      <a:lnTo>
                        <a:pt x="137" y="71"/>
                      </a:lnTo>
                      <a:lnTo>
                        <a:pt x="12" y="59"/>
                      </a:lnTo>
                      <a:lnTo>
                        <a:pt x="7" y="59"/>
                      </a:lnTo>
                      <a:lnTo>
                        <a:pt x="6" y="59"/>
                      </a:lnTo>
                      <a:lnTo>
                        <a:pt x="4" y="59"/>
                      </a:lnTo>
                      <a:lnTo>
                        <a:pt x="1" y="59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62"/>
                <p:cNvSpPr>
                  <a:spLocks noChangeAspect="1"/>
                </p:cNvSpPr>
                <p:nvPr/>
              </p:nvSpPr>
              <p:spPr bwMode="auto">
                <a:xfrm>
                  <a:off x="1326" y="1131"/>
                  <a:ext cx="144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7"/>
                    </a:cxn>
                    <a:cxn ang="0">
                      <a:pos x="7" y="9"/>
                    </a:cxn>
                    <a:cxn ang="0">
                      <a:pos x="10" y="11"/>
                    </a:cxn>
                    <a:cxn ang="0">
                      <a:pos x="133" y="59"/>
                    </a:cxn>
                    <a:cxn ang="0">
                      <a:pos x="136" y="63"/>
                    </a:cxn>
                    <a:cxn ang="0">
                      <a:pos x="139" y="65"/>
                    </a:cxn>
                    <a:cxn ang="0">
                      <a:pos x="143" y="67"/>
                    </a:cxn>
                    <a:cxn ang="0">
                      <a:pos x="143" y="71"/>
                    </a:cxn>
                    <a:cxn ang="0">
                      <a:pos x="141" y="74"/>
                    </a:cxn>
                    <a:cxn ang="0">
                      <a:pos x="138" y="75"/>
                    </a:cxn>
                    <a:cxn ang="0">
                      <a:pos x="9" y="63"/>
                    </a:cxn>
                    <a:cxn ang="0">
                      <a:pos x="6" y="62"/>
                    </a:cxn>
                    <a:cxn ang="0">
                      <a:pos x="6" y="63"/>
                    </a:cxn>
                    <a:cxn ang="0">
                      <a:pos x="3" y="62"/>
                    </a:cxn>
                    <a:cxn ang="0">
                      <a:pos x="0" y="64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144" h="7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7" y="9"/>
                      </a:lnTo>
                      <a:lnTo>
                        <a:pt x="10" y="11"/>
                      </a:lnTo>
                      <a:lnTo>
                        <a:pt x="133" y="59"/>
                      </a:lnTo>
                      <a:lnTo>
                        <a:pt x="136" y="63"/>
                      </a:lnTo>
                      <a:lnTo>
                        <a:pt x="139" y="65"/>
                      </a:lnTo>
                      <a:lnTo>
                        <a:pt x="143" y="67"/>
                      </a:lnTo>
                      <a:lnTo>
                        <a:pt x="143" y="71"/>
                      </a:lnTo>
                      <a:lnTo>
                        <a:pt x="141" y="74"/>
                      </a:lnTo>
                      <a:lnTo>
                        <a:pt x="138" y="75"/>
                      </a:lnTo>
                      <a:lnTo>
                        <a:pt x="9" y="63"/>
                      </a:lnTo>
                      <a:lnTo>
                        <a:pt x="6" y="62"/>
                      </a:lnTo>
                      <a:lnTo>
                        <a:pt x="6" y="63"/>
                      </a:lnTo>
                      <a:lnTo>
                        <a:pt x="3" y="62"/>
                      </a:lnTo>
                      <a:lnTo>
                        <a:pt x="0" y="64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163"/>
                <p:cNvSpPr>
                  <a:spLocks noChangeAspect="1"/>
                </p:cNvSpPr>
                <p:nvPr/>
              </p:nvSpPr>
              <p:spPr bwMode="auto">
                <a:xfrm>
                  <a:off x="1325" y="1202"/>
                  <a:ext cx="144" cy="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" y="4"/>
                    </a:cxn>
                    <a:cxn ang="0">
                      <a:pos x="6" y="6"/>
                    </a:cxn>
                    <a:cxn ang="0">
                      <a:pos x="11" y="7"/>
                    </a:cxn>
                    <a:cxn ang="0">
                      <a:pos x="131" y="54"/>
                    </a:cxn>
                    <a:cxn ang="0">
                      <a:pos x="136" y="58"/>
                    </a:cxn>
                    <a:cxn ang="0">
                      <a:pos x="139" y="59"/>
                    </a:cxn>
                    <a:cxn ang="0">
                      <a:pos x="143" y="63"/>
                    </a:cxn>
                    <a:cxn ang="0">
                      <a:pos x="143" y="66"/>
                    </a:cxn>
                    <a:cxn ang="0">
                      <a:pos x="140" y="69"/>
                    </a:cxn>
                    <a:cxn ang="0">
                      <a:pos x="138" y="69"/>
                    </a:cxn>
                    <a:cxn ang="0">
                      <a:pos x="11" y="57"/>
                    </a:cxn>
                    <a:cxn ang="0">
                      <a:pos x="7" y="58"/>
                    </a:cxn>
                    <a:cxn ang="0">
                      <a:pos x="4" y="57"/>
                    </a:cxn>
                    <a:cxn ang="0">
                      <a:pos x="1" y="57"/>
                    </a:cxn>
                    <a:cxn ang="0">
                      <a:pos x="1" y="59"/>
                    </a:cxn>
                    <a:cxn ang="0">
                      <a:pos x="0" y="62"/>
                    </a:cxn>
                  </a:cxnLst>
                  <a:rect l="0" t="0" r="r" b="b"/>
                  <a:pathLst>
                    <a:path w="144" h="7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1" y="7"/>
                      </a:lnTo>
                      <a:lnTo>
                        <a:pt x="131" y="54"/>
                      </a:lnTo>
                      <a:lnTo>
                        <a:pt x="136" y="58"/>
                      </a:lnTo>
                      <a:lnTo>
                        <a:pt x="139" y="59"/>
                      </a:lnTo>
                      <a:lnTo>
                        <a:pt x="143" y="63"/>
                      </a:lnTo>
                      <a:lnTo>
                        <a:pt x="143" y="66"/>
                      </a:lnTo>
                      <a:lnTo>
                        <a:pt x="140" y="69"/>
                      </a:lnTo>
                      <a:lnTo>
                        <a:pt x="138" y="69"/>
                      </a:lnTo>
                      <a:lnTo>
                        <a:pt x="11" y="57"/>
                      </a:lnTo>
                      <a:lnTo>
                        <a:pt x="7" y="58"/>
                      </a:lnTo>
                      <a:lnTo>
                        <a:pt x="4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164"/>
                <p:cNvSpPr>
                  <a:spLocks noChangeAspect="1"/>
                </p:cNvSpPr>
                <p:nvPr/>
              </p:nvSpPr>
              <p:spPr bwMode="auto">
                <a:xfrm>
                  <a:off x="1327" y="1260"/>
                  <a:ext cx="142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3" y="7"/>
                    </a:cxn>
                    <a:cxn ang="0">
                      <a:pos x="6" y="8"/>
                    </a:cxn>
                    <a:cxn ang="0">
                      <a:pos x="11" y="11"/>
                    </a:cxn>
                    <a:cxn ang="0">
                      <a:pos x="132" y="61"/>
                    </a:cxn>
                    <a:cxn ang="0">
                      <a:pos x="137" y="64"/>
                    </a:cxn>
                    <a:cxn ang="0">
                      <a:pos x="137" y="65"/>
                    </a:cxn>
                    <a:cxn ang="0">
                      <a:pos x="140" y="68"/>
                    </a:cxn>
                    <a:cxn ang="0">
                      <a:pos x="141" y="71"/>
                    </a:cxn>
                    <a:cxn ang="0">
                      <a:pos x="139" y="74"/>
                    </a:cxn>
                    <a:cxn ang="0">
                      <a:pos x="136" y="75"/>
                    </a:cxn>
                    <a:cxn ang="0">
                      <a:pos x="11" y="62"/>
                    </a:cxn>
                    <a:cxn ang="0">
                      <a:pos x="8" y="62"/>
                    </a:cxn>
                    <a:cxn ang="0">
                      <a:pos x="6" y="62"/>
                    </a:cxn>
                    <a:cxn ang="0">
                      <a:pos x="4" y="62"/>
                    </a:cxn>
                    <a:cxn ang="0">
                      <a:pos x="2" y="63"/>
                    </a:cxn>
                    <a:cxn ang="0">
                      <a:pos x="2" y="66"/>
                    </a:cxn>
                  </a:cxnLst>
                  <a:rect l="0" t="0" r="r" b="b"/>
                  <a:pathLst>
                    <a:path w="142" h="76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11" y="11"/>
                      </a:lnTo>
                      <a:lnTo>
                        <a:pt x="132" y="61"/>
                      </a:lnTo>
                      <a:lnTo>
                        <a:pt x="137" y="64"/>
                      </a:lnTo>
                      <a:lnTo>
                        <a:pt x="137" y="65"/>
                      </a:lnTo>
                      <a:lnTo>
                        <a:pt x="140" y="68"/>
                      </a:lnTo>
                      <a:lnTo>
                        <a:pt x="141" y="71"/>
                      </a:lnTo>
                      <a:lnTo>
                        <a:pt x="139" y="74"/>
                      </a:lnTo>
                      <a:lnTo>
                        <a:pt x="136" y="75"/>
                      </a:lnTo>
                      <a:lnTo>
                        <a:pt x="11" y="62"/>
                      </a:lnTo>
                      <a:lnTo>
                        <a:pt x="8" y="62"/>
                      </a:lnTo>
                      <a:lnTo>
                        <a:pt x="6" y="62"/>
                      </a:lnTo>
                      <a:lnTo>
                        <a:pt x="4" y="62"/>
                      </a:lnTo>
                      <a:lnTo>
                        <a:pt x="2" y="63"/>
                      </a:lnTo>
                      <a:lnTo>
                        <a:pt x="2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165"/>
                <p:cNvSpPr>
                  <a:spLocks noChangeAspect="1"/>
                </p:cNvSpPr>
                <p:nvPr/>
              </p:nvSpPr>
              <p:spPr bwMode="auto">
                <a:xfrm>
                  <a:off x="1326" y="1328"/>
                  <a:ext cx="142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4" y="4"/>
                    </a:cxn>
                    <a:cxn ang="0">
                      <a:pos x="4" y="5"/>
                    </a:cxn>
                    <a:cxn ang="0">
                      <a:pos x="10" y="8"/>
                    </a:cxn>
                    <a:cxn ang="0">
                      <a:pos x="129" y="57"/>
                    </a:cxn>
                    <a:cxn ang="0">
                      <a:pos x="136" y="59"/>
                    </a:cxn>
                    <a:cxn ang="0">
                      <a:pos x="138" y="62"/>
                    </a:cxn>
                    <a:cxn ang="0">
                      <a:pos x="139" y="66"/>
                    </a:cxn>
                    <a:cxn ang="0">
                      <a:pos x="141" y="68"/>
                    </a:cxn>
                    <a:cxn ang="0">
                      <a:pos x="140" y="70"/>
                    </a:cxn>
                    <a:cxn ang="0">
                      <a:pos x="136" y="73"/>
                    </a:cxn>
                    <a:cxn ang="0">
                      <a:pos x="12" y="59"/>
                    </a:cxn>
                    <a:cxn ang="0">
                      <a:pos x="8" y="59"/>
                    </a:cxn>
                    <a:cxn ang="0">
                      <a:pos x="4" y="59"/>
                    </a:cxn>
                    <a:cxn ang="0">
                      <a:pos x="3" y="59"/>
                    </a:cxn>
                    <a:cxn ang="0">
                      <a:pos x="3" y="61"/>
                    </a:cxn>
                    <a:cxn ang="0">
                      <a:pos x="2" y="64"/>
                    </a:cxn>
                  </a:cxnLst>
                  <a:rect l="0" t="0" r="r" b="b"/>
                  <a:pathLst>
                    <a:path w="142" h="7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0" y="8"/>
                      </a:lnTo>
                      <a:lnTo>
                        <a:pt x="129" y="57"/>
                      </a:lnTo>
                      <a:lnTo>
                        <a:pt x="136" y="59"/>
                      </a:lnTo>
                      <a:lnTo>
                        <a:pt x="138" y="62"/>
                      </a:lnTo>
                      <a:lnTo>
                        <a:pt x="139" y="66"/>
                      </a:lnTo>
                      <a:lnTo>
                        <a:pt x="141" y="68"/>
                      </a:lnTo>
                      <a:lnTo>
                        <a:pt x="140" y="70"/>
                      </a:lnTo>
                      <a:lnTo>
                        <a:pt x="136" y="73"/>
                      </a:lnTo>
                      <a:lnTo>
                        <a:pt x="12" y="59"/>
                      </a:lnTo>
                      <a:lnTo>
                        <a:pt x="8" y="59"/>
                      </a:lnTo>
                      <a:lnTo>
                        <a:pt x="4" y="59"/>
                      </a:lnTo>
                      <a:lnTo>
                        <a:pt x="3" y="59"/>
                      </a:lnTo>
                      <a:lnTo>
                        <a:pt x="3" y="61"/>
                      </a:lnTo>
                      <a:lnTo>
                        <a:pt x="2" y="64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66"/>
                <p:cNvSpPr>
                  <a:spLocks noChangeAspect="1"/>
                </p:cNvSpPr>
                <p:nvPr/>
              </p:nvSpPr>
              <p:spPr bwMode="auto">
                <a:xfrm>
                  <a:off x="1326" y="1391"/>
                  <a:ext cx="142" cy="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7"/>
                    </a:cxn>
                    <a:cxn ang="0">
                      <a:pos x="5" y="9"/>
                    </a:cxn>
                    <a:cxn ang="0">
                      <a:pos x="11" y="10"/>
                    </a:cxn>
                    <a:cxn ang="0">
                      <a:pos x="129" y="59"/>
                    </a:cxn>
                    <a:cxn ang="0">
                      <a:pos x="137" y="61"/>
                    </a:cxn>
                    <a:cxn ang="0">
                      <a:pos x="138" y="63"/>
                    </a:cxn>
                    <a:cxn ang="0">
                      <a:pos x="141" y="67"/>
                    </a:cxn>
                    <a:cxn ang="0">
                      <a:pos x="141" y="69"/>
                    </a:cxn>
                    <a:cxn ang="0">
                      <a:pos x="140" y="72"/>
                    </a:cxn>
                    <a:cxn ang="0">
                      <a:pos x="135" y="72"/>
                    </a:cxn>
                    <a:cxn ang="0">
                      <a:pos x="73" y="65"/>
                    </a:cxn>
                  </a:cxnLst>
                  <a:rect l="0" t="0" r="r" b="b"/>
                  <a:pathLst>
                    <a:path w="142" h="7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5" y="9"/>
                      </a:lnTo>
                      <a:lnTo>
                        <a:pt x="11" y="10"/>
                      </a:lnTo>
                      <a:lnTo>
                        <a:pt x="129" y="59"/>
                      </a:lnTo>
                      <a:lnTo>
                        <a:pt x="137" y="61"/>
                      </a:lnTo>
                      <a:lnTo>
                        <a:pt x="138" y="63"/>
                      </a:lnTo>
                      <a:lnTo>
                        <a:pt x="141" y="67"/>
                      </a:lnTo>
                      <a:lnTo>
                        <a:pt x="141" y="69"/>
                      </a:lnTo>
                      <a:lnTo>
                        <a:pt x="140" y="72"/>
                      </a:lnTo>
                      <a:lnTo>
                        <a:pt x="135" y="72"/>
                      </a:lnTo>
                      <a:lnTo>
                        <a:pt x="73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4" name="Line 168"/>
              <p:cNvSpPr>
                <a:spLocks noChangeShapeType="1"/>
              </p:cNvSpPr>
              <p:nvPr/>
            </p:nvSpPr>
            <p:spPr bwMode="auto">
              <a:xfrm flipV="1">
                <a:off x="1477963" y="1919288"/>
                <a:ext cx="3048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169"/>
              <p:cNvSpPr>
                <a:spLocks noChangeShapeType="1"/>
              </p:cNvSpPr>
              <p:nvPr/>
            </p:nvSpPr>
            <p:spPr bwMode="auto">
              <a:xfrm rot="18742695" flipV="1">
                <a:off x="2767013" y="1912938"/>
                <a:ext cx="303212" cy="614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172"/>
              <p:cNvSpPr>
                <a:spLocks noChangeShapeType="1"/>
              </p:cNvSpPr>
              <p:nvPr/>
            </p:nvSpPr>
            <p:spPr bwMode="auto">
              <a:xfrm rot="12777622" flipV="1">
                <a:off x="3529013" y="2726816"/>
                <a:ext cx="685799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77"/>
              <p:cNvSpPr>
                <a:spLocks/>
              </p:cNvSpPr>
              <p:nvPr/>
            </p:nvSpPr>
            <p:spPr bwMode="auto">
              <a:xfrm>
                <a:off x="415925" y="1268413"/>
                <a:ext cx="1439863" cy="44132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432" y="96"/>
                  </a:cxn>
                  <a:cxn ang="0">
                    <a:pos x="672" y="0"/>
                  </a:cxn>
                </a:cxnLst>
                <a:rect l="0" t="0" r="r" b="b"/>
                <a:pathLst>
                  <a:path w="672" h="144">
                    <a:moveTo>
                      <a:pt x="0" y="144"/>
                    </a:moveTo>
                    <a:lnTo>
                      <a:pt x="432" y="96"/>
                    </a:lnTo>
                    <a:lnTo>
                      <a:pt x="67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 Box 179"/>
              <p:cNvSpPr txBox="1">
                <a:spLocks noChangeArrowheads="1"/>
              </p:cNvSpPr>
              <p:nvPr/>
            </p:nvSpPr>
            <p:spPr bwMode="auto">
              <a:xfrm>
                <a:off x="1379076" y="982320"/>
                <a:ext cx="381000" cy="396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latin typeface="Times New Roman" pitchFamily="-112" charset="0"/>
                  </a:rPr>
                  <a:t>e’</a:t>
                </a:r>
              </a:p>
            </p:txBody>
          </p:sp>
          <p:sp>
            <p:nvSpPr>
              <p:cNvPr id="39" name="Line 203"/>
              <p:cNvSpPr>
                <a:spLocks noChangeShapeType="1"/>
              </p:cNvSpPr>
              <p:nvPr/>
            </p:nvSpPr>
            <p:spPr bwMode="auto">
              <a:xfrm flipV="1">
                <a:off x="487363" y="2794000"/>
                <a:ext cx="6858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204"/>
              <p:cNvSpPr>
                <a:spLocks noChangeShapeType="1"/>
              </p:cNvSpPr>
              <p:nvPr/>
            </p:nvSpPr>
            <p:spPr bwMode="auto">
              <a:xfrm rot="12777622" flipV="1">
                <a:off x="3513138" y="2747238"/>
                <a:ext cx="685799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1" name="Group 344"/>
              <p:cNvGrpSpPr>
                <a:grpSpLocks/>
              </p:cNvGrpSpPr>
              <p:nvPr/>
            </p:nvGrpSpPr>
            <p:grpSpPr bwMode="auto">
              <a:xfrm>
                <a:off x="385763" y="1125541"/>
                <a:ext cx="3825887" cy="1957395"/>
                <a:chOff x="243" y="709"/>
                <a:chExt cx="2410" cy="1233"/>
              </a:xfrm>
            </p:grpSpPr>
            <p:sp>
              <p:nvSpPr>
                <p:cNvPr id="44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123" y="1207"/>
                  <a:ext cx="623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5" name="Group 184"/>
                <p:cNvGrpSpPr>
                  <a:grpSpLocks/>
                </p:cNvGrpSpPr>
                <p:nvPr/>
              </p:nvGrpSpPr>
              <p:grpSpPr bwMode="auto">
                <a:xfrm>
                  <a:off x="243" y="757"/>
                  <a:ext cx="2410" cy="1185"/>
                  <a:chOff x="100" y="699"/>
                  <a:chExt cx="2410" cy="1185"/>
                </a:xfrm>
              </p:grpSpPr>
              <p:sp>
                <p:nvSpPr>
                  <p:cNvPr id="55" name="Text Box 1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" y="961"/>
                    <a:ext cx="388" cy="2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 dirty="0">
                        <a:latin typeface="Times New Roman" pitchFamily="-112" charset="0"/>
                      </a:rPr>
                      <a:t>(Q</a:t>
                    </a:r>
                    <a:r>
                      <a:rPr lang="en-US" sz="1200" b="1" baseline="30000" dirty="0">
                        <a:latin typeface="Times New Roman" pitchFamily="-112" charset="0"/>
                      </a:rPr>
                      <a:t>2</a:t>
                    </a:r>
                    <a:r>
                      <a:rPr lang="en-US" sz="1200" b="1" dirty="0">
                        <a:latin typeface="Times New Roman" pitchFamily="-112" charset="0"/>
                      </a:rPr>
                      <a:t>)</a:t>
                    </a:r>
                  </a:p>
                </p:txBody>
              </p:sp>
              <p:sp>
                <p:nvSpPr>
                  <p:cNvPr id="56" name="Text Box 1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" y="699"/>
                    <a:ext cx="187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000" dirty="0">
                        <a:latin typeface="Times New Roman" pitchFamily="-112" charset="0"/>
                      </a:rPr>
                      <a:t>e</a:t>
                    </a:r>
                  </a:p>
                </p:txBody>
              </p:sp>
              <p:sp>
                <p:nvSpPr>
                  <p:cNvPr id="57" name="Text Box 1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" y="809"/>
                    <a:ext cx="322" cy="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 b="1" dirty="0" err="1">
                        <a:latin typeface="Symbol" pitchFamily="-112" charset="2"/>
                      </a:rPr>
                      <a:t>g</a:t>
                    </a:r>
                    <a:r>
                      <a:rPr lang="en-US" sz="1400" b="1" baseline="-25000" dirty="0" err="1">
                        <a:latin typeface="Times New Roman" pitchFamily="-112" charset="0"/>
                      </a:rPr>
                      <a:t>L</a:t>
                    </a:r>
                    <a:r>
                      <a:rPr lang="en-US" sz="1400" b="1" dirty="0">
                        <a:latin typeface="Times New Roman" pitchFamily="-112" charset="0"/>
                      </a:rPr>
                      <a:t>*</a:t>
                    </a:r>
                  </a:p>
                </p:txBody>
              </p:sp>
              <p:grpSp>
                <p:nvGrpSpPr>
                  <p:cNvPr id="58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59" y="1253"/>
                    <a:ext cx="2351" cy="631"/>
                    <a:chOff x="159" y="1253"/>
                    <a:chExt cx="2351" cy="631"/>
                  </a:xfrm>
                </p:grpSpPr>
                <p:sp>
                  <p:nvSpPr>
                    <p:cNvPr id="59" name="Text Box 1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" y="1253"/>
                      <a:ext cx="388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600" b="1" dirty="0" err="1">
                          <a:latin typeface="Times New Roman" pitchFamily="-112" charset="0"/>
                        </a:rPr>
                        <a:t>x+ξ</a:t>
                      </a:r>
                      <a:r>
                        <a:rPr lang="en-US" sz="1600" b="1" dirty="0">
                          <a:latin typeface="Times New Roman" pitchFamily="-112" charset="0"/>
                        </a:rPr>
                        <a:t> </a:t>
                      </a:r>
                    </a:p>
                  </p:txBody>
                </p:sp>
                <p:sp>
                  <p:nvSpPr>
                    <p:cNvPr id="60" name="Text Box 1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98" y="1260"/>
                      <a:ext cx="476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600" b="1">
                          <a:latin typeface="Times New Roman" pitchFamily="-112" charset="0"/>
                        </a:rPr>
                        <a:t>x-ξ </a:t>
                      </a:r>
                    </a:p>
                  </p:txBody>
                </p:sp>
                <p:sp>
                  <p:nvSpPr>
                    <p:cNvPr id="61" name="Line 191"/>
                    <p:cNvSpPr>
                      <a:spLocks noChangeShapeType="1"/>
                    </p:cNvSpPr>
                    <p:nvPr/>
                  </p:nvSpPr>
                  <p:spPr bwMode="auto">
                    <a:xfrm rot="12777622" flipV="1">
                      <a:off x="2078" y="1692"/>
                      <a:ext cx="432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298"/>
                      <a:ext cx="172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3" name="Group 1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" y="1417"/>
                      <a:ext cx="1927" cy="467"/>
                      <a:chOff x="159" y="1417"/>
                      <a:chExt cx="1927" cy="467"/>
                    </a:xfrm>
                  </p:grpSpPr>
                  <p:grpSp>
                    <p:nvGrpSpPr>
                      <p:cNvPr id="64" name="Group 1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9" y="1424"/>
                        <a:ext cx="1927" cy="460"/>
                        <a:chOff x="241" y="670"/>
                        <a:chExt cx="1927" cy="460"/>
                      </a:xfrm>
                    </p:grpSpPr>
                    <p:grpSp>
                      <p:nvGrpSpPr>
                        <p:cNvPr id="66" name="Group 1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1" y="670"/>
                          <a:ext cx="1927" cy="460"/>
                          <a:chOff x="241" y="670"/>
                          <a:chExt cx="1927" cy="460"/>
                        </a:xfrm>
                      </p:grpSpPr>
                      <p:grpSp>
                        <p:nvGrpSpPr>
                          <p:cNvPr id="68" name="Group 19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32" y="670"/>
                            <a:ext cx="1536" cy="460"/>
                            <a:chOff x="632" y="670"/>
                            <a:chExt cx="1536" cy="460"/>
                          </a:xfrm>
                        </p:grpSpPr>
                        <p:sp>
                          <p:nvSpPr>
                            <p:cNvPr id="70" name="Oval 19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72" y="746"/>
                              <a:ext cx="1492" cy="384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FF0000"/>
                                </a:gs>
                                <a:gs pos="100000">
                                  <a:srgbClr val="FF0000">
                                    <a:gamma/>
                                    <a:shade val="4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FF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1" name="Text Box 198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32" y="805"/>
                              <a:ext cx="1536" cy="24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1200" b="1" dirty="0">
                                  <a:solidFill>
                                    <a:schemeClr val="bg1"/>
                                  </a:solidFill>
                                  <a:latin typeface="Bookman Old Style" pitchFamily="-112" charset="0"/>
                                </a:rPr>
                                <a:t>H, H, E, E (</a:t>
                              </a:r>
                              <a:r>
                                <a:rPr lang="en-US" sz="1200" b="1" dirty="0" err="1">
                                  <a:solidFill>
                                    <a:schemeClr val="bg1"/>
                                  </a:solidFill>
                                  <a:latin typeface="Bookman Old Style" pitchFamily="-112" charset="0"/>
                                </a:rPr>
                                <a:t>x,ξ,t</a:t>
                              </a:r>
                              <a:r>
                                <a:rPr lang="en-US" sz="1200" b="1" dirty="0">
                                  <a:solidFill>
                                    <a:schemeClr val="bg1"/>
                                  </a:solidFill>
                                  <a:latin typeface="Bookman Old Style" pitchFamily="-112" charset="0"/>
                                </a:rPr>
                                <a:t>)</a:t>
                              </a:r>
                            </a:p>
                          </p:txBody>
                        </p:sp>
                        <p:sp>
                          <p:nvSpPr>
                            <p:cNvPr id="72" name="Text Box 19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20" y="670"/>
                              <a:ext cx="192" cy="231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b="1" dirty="0">
                                  <a:solidFill>
                                    <a:schemeClr val="bg1"/>
                                  </a:solidFill>
                                  <a:latin typeface="Times New Roman" pitchFamily="-112" charset="0"/>
                                </a:rPr>
                                <a:t>~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69" name="Line 2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41" y="936"/>
                            <a:ext cx="432" cy="14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67" name="Line 2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5" y="968"/>
                          <a:ext cx="43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65" name="Text Box 20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10" y="1417"/>
                        <a:ext cx="191" cy="2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b="1" dirty="0">
                            <a:solidFill>
                              <a:schemeClr val="bg1"/>
                            </a:solidFill>
                            <a:latin typeface="Times New Roman" pitchFamily="-112" charset="0"/>
                            <a:ea typeface="Times New Roman" pitchFamily="-112" charset="0"/>
                            <a:cs typeface="Times New Roman" pitchFamily="-112" charset="0"/>
                          </a:rPr>
                          <a:t>~</a:t>
                        </a:r>
                      </a:p>
                    </p:txBody>
                  </p:sp>
                </p:grpSp>
              </p:grpSp>
            </p:grpSp>
            <p:grpSp>
              <p:nvGrpSpPr>
                <p:cNvPr id="46" name="Group 205"/>
                <p:cNvGrpSpPr>
                  <a:grpSpLocks noChangeAspect="1"/>
                </p:cNvGrpSpPr>
                <p:nvPr/>
              </p:nvGrpSpPr>
              <p:grpSpPr bwMode="auto">
                <a:xfrm rot="2775006">
                  <a:off x="1826" y="897"/>
                  <a:ext cx="81" cy="345"/>
                  <a:chOff x="1324" y="1002"/>
                  <a:chExt cx="146" cy="462"/>
                </a:xfrm>
              </p:grpSpPr>
              <p:sp>
                <p:nvSpPr>
                  <p:cNvPr id="48" name="Freeform 206"/>
                  <p:cNvSpPr>
                    <a:spLocks noChangeAspect="1"/>
                  </p:cNvSpPr>
                  <p:nvPr/>
                </p:nvSpPr>
                <p:spPr bwMode="auto">
                  <a:xfrm>
                    <a:off x="1326" y="1002"/>
                    <a:ext cx="143" cy="7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4" y="7"/>
                      </a:cxn>
                      <a:cxn ang="0">
                        <a:pos x="8" y="9"/>
                      </a:cxn>
                      <a:cxn ang="0">
                        <a:pos x="12" y="11"/>
                      </a:cxn>
                      <a:cxn ang="0">
                        <a:pos x="129" y="58"/>
                      </a:cxn>
                      <a:cxn ang="0">
                        <a:pos x="135" y="60"/>
                      </a:cxn>
                      <a:cxn ang="0">
                        <a:pos x="139" y="63"/>
                      </a:cxn>
                      <a:cxn ang="0">
                        <a:pos x="142" y="65"/>
                      </a:cxn>
                      <a:cxn ang="0">
                        <a:pos x="141" y="69"/>
                      </a:cxn>
                      <a:cxn ang="0">
                        <a:pos x="141" y="71"/>
                      </a:cxn>
                      <a:cxn ang="0">
                        <a:pos x="138" y="74"/>
                      </a:cxn>
                      <a:cxn ang="0">
                        <a:pos x="11" y="60"/>
                      </a:cxn>
                      <a:cxn ang="0">
                        <a:pos x="10" y="61"/>
                      </a:cxn>
                      <a:cxn ang="0">
                        <a:pos x="4" y="59"/>
                      </a:cxn>
                      <a:cxn ang="0">
                        <a:pos x="4" y="60"/>
                      </a:cxn>
                      <a:cxn ang="0">
                        <a:pos x="2" y="62"/>
                      </a:cxn>
                      <a:cxn ang="0">
                        <a:pos x="0" y="65"/>
                      </a:cxn>
                    </a:cxnLst>
                    <a:rect l="0" t="0" r="r" b="b"/>
                    <a:pathLst>
                      <a:path w="143" h="75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7"/>
                        </a:lnTo>
                        <a:lnTo>
                          <a:pt x="8" y="9"/>
                        </a:lnTo>
                        <a:lnTo>
                          <a:pt x="12" y="11"/>
                        </a:lnTo>
                        <a:lnTo>
                          <a:pt x="129" y="58"/>
                        </a:lnTo>
                        <a:lnTo>
                          <a:pt x="135" y="60"/>
                        </a:lnTo>
                        <a:lnTo>
                          <a:pt x="139" y="63"/>
                        </a:lnTo>
                        <a:lnTo>
                          <a:pt x="142" y="65"/>
                        </a:lnTo>
                        <a:lnTo>
                          <a:pt x="141" y="69"/>
                        </a:lnTo>
                        <a:lnTo>
                          <a:pt x="141" y="71"/>
                        </a:lnTo>
                        <a:lnTo>
                          <a:pt x="138" y="74"/>
                        </a:lnTo>
                        <a:lnTo>
                          <a:pt x="11" y="60"/>
                        </a:lnTo>
                        <a:lnTo>
                          <a:pt x="10" y="61"/>
                        </a:lnTo>
                        <a:lnTo>
                          <a:pt x="4" y="59"/>
                        </a:lnTo>
                        <a:lnTo>
                          <a:pt x="4" y="60"/>
                        </a:lnTo>
                        <a:lnTo>
                          <a:pt x="2" y="62"/>
                        </a:lnTo>
                        <a:lnTo>
                          <a:pt x="0" y="65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207"/>
                  <p:cNvSpPr>
                    <a:spLocks noChangeAspect="1"/>
                  </p:cNvSpPr>
                  <p:nvPr/>
                </p:nvSpPr>
                <p:spPr bwMode="auto">
                  <a:xfrm>
                    <a:off x="1324" y="1069"/>
                    <a:ext cx="143" cy="7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2"/>
                      </a:cxn>
                      <a:cxn ang="0">
                        <a:pos x="4" y="4"/>
                      </a:cxn>
                      <a:cxn ang="0">
                        <a:pos x="6" y="6"/>
                      </a:cxn>
                      <a:cxn ang="0">
                        <a:pos x="10" y="7"/>
                      </a:cxn>
                      <a:cxn ang="0">
                        <a:pos x="133" y="57"/>
                      </a:cxn>
                      <a:cxn ang="0">
                        <a:pos x="137" y="61"/>
                      </a:cxn>
                      <a:cxn ang="0">
                        <a:pos x="140" y="61"/>
                      </a:cxn>
                      <a:cxn ang="0">
                        <a:pos x="141" y="65"/>
                      </a:cxn>
                      <a:cxn ang="0">
                        <a:pos x="141" y="66"/>
                      </a:cxn>
                      <a:cxn ang="0">
                        <a:pos x="142" y="71"/>
                      </a:cxn>
                      <a:cxn ang="0">
                        <a:pos x="137" y="71"/>
                      </a:cxn>
                      <a:cxn ang="0">
                        <a:pos x="12" y="59"/>
                      </a:cxn>
                      <a:cxn ang="0">
                        <a:pos x="7" y="59"/>
                      </a:cxn>
                      <a:cxn ang="0">
                        <a:pos x="6" y="59"/>
                      </a:cxn>
                      <a:cxn ang="0">
                        <a:pos x="4" y="59"/>
                      </a:cxn>
                      <a:cxn ang="0">
                        <a:pos x="1" y="59"/>
                      </a:cxn>
                      <a:cxn ang="0">
                        <a:pos x="0" y="61"/>
                      </a:cxn>
                    </a:cxnLst>
                    <a:rect l="0" t="0" r="r" b="b"/>
                    <a:pathLst>
                      <a:path w="143" h="72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4" y="4"/>
                        </a:lnTo>
                        <a:lnTo>
                          <a:pt x="6" y="6"/>
                        </a:lnTo>
                        <a:lnTo>
                          <a:pt x="10" y="7"/>
                        </a:lnTo>
                        <a:lnTo>
                          <a:pt x="133" y="57"/>
                        </a:lnTo>
                        <a:lnTo>
                          <a:pt x="137" y="61"/>
                        </a:lnTo>
                        <a:lnTo>
                          <a:pt x="140" y="61"/>
                        </a:lnTo>
                        <a:lnTo>
                          <a:pt x="141" y="65"/>
                        </a:lnTo>
                        <a:lnTo>
                          <a:pt x="141" y="66"/>
                        </a:lnTo>
                        <a:lnTo>
                          <a:pt x="142" y="71"/>
                        </a:lnTo>
                        <a:lnTo>
                          <a:pt x="137" y="71"/>
                        </a:lnTo>
                        <a:lnTo>
                          <a:pt x="12" y="59"/>
                        </a:lnTo>
                        <a:lnTo>
                          <a:pt x="7" y="59"/>
                        </a:lnTo>
                        <a:lnTo>
                          <a:pt x="6" y="59"/>
                        </a:lnTo>
                        <a:lnTo>
                          <a:pt x="4" y="59"/>
                        </a:lnTo>
                        <a:lnTo>
                          <a:pt x="1" y="59"/>
                        </a:lnTo>
                        <a:lnTo>
                          <a:pt x="0" y="61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208"/>
                  <p:cNvSpPr>
                    <a:spLocks noChangeAspect="1"/>
                  </p:cNvSpPr>
                  <p:nvPr/>
                </p:nvSpPr>
                <p:spPr bwMode="auto">
                  <a:xfrm>
                    <a:off x="1326" y="1131"/>
                    <a:ext cx="144" cy="7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2" y="7"/>
                      </a:cxn>
                      <a:cxn ang="0">
                        <a:pos x="7" y="9"/>
                      </a:cxn>
                      <a:cxn ang="0">
                        <a:pos x="10" y="11"/>
                      </a:cxn>
                      <a:cxn ang="0">
                        <a:pos x="133" y="59"/>
                      </a:cxn>
                      <a:cxn ang="0">
                        <a:pos x="136" y="63"/>
                      </a:cxn>
                      <a:cxn ang="0">
                        <a:pos x="139" y="65"/>
                      </a:cxn>
                      <a:cxn ang="0">
                        <a:pos x="143" y="67"/>
                      </a:cxn>
                      <a:cxn ang="0">
                        <a:pos x="143" y="71"/>
                      </a:cxn>
                      <a:cxn ang="0">
                        <a:pos x="141" y="74"/>
                      </a:cxn>
                      <a:cxn ang="0">
                        <a:pos x="138" y="75"/>
                      </a:cxn>
                      <a:cxn ang="0">
                        <a:pos x="9" y="63"/>
                      </a:cxn>
                      <a:cxn ang="0">
                        <a:pos x="6" y="62"/>
                      </a:cxn>
                      <a:cxn ang="0">
                        <a:pos x="6" y="63"/>
                      </a:cxn>
                      <a:cxn ang="0">
                        <a:pos x="3" y="62"/>
                      </a:cxn>
                      <a:cxn ang="0">
                        <a:pos x="0" y="64"/>
                      </a:cxn>
                      <a:cxn ang="0">
                        <a:pos x="0" y="66"/>
                      </a:cxn>
                    </a:cxnLst>
                    <a:rect l="0" t="0" r="r" b="b"/>
                    <a:pathLst>
                      <a:path w="144" h="76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2" y="7"/>
                        </a:lnTo>
                        <a:lnTo>
                          <a:pt x="7" y="9"/>
                        </a:lnTo>
                        <a:lnTo>
                          <a:pt x="10" y="11"/>
                        </a:lnTo>
                        <a:lnTo>
                          <a:pt x="133" y="59"/>
                        </a:lnTo>
                        <a:lnTo>
                          <a:pt x="136" y="63"/>
                        </a:lnTo>
                        <a:lnTo>
                          <a:pt x="139" y="65"/>
                        </a:lnTo>
                        <a:lnTo>
                          <a:pt x="143" y="67"/>
                        </a:lnTo>
                        <a:lnTo>
                          <a:pt x="143" y="71"/>
                        </a:lnTo>
                        <a:lnTo>
                          <a:pt x="141" y="74"/>
                        </a:lnTo>
                        <a:lnTo>
                          <a:pt x="138" y="75"/>
                        </a:lnTo>
                        <a:lnTo>
                          <a:pt x="9" y="63"/>
                        </a:lnTo>
                        <a:lnTo>
                          <a:pt x="6" y="62"/>
                        </a:lnTo>
                        <a:lnTo>
                          <a:pt x="6" y="63"/>
                        </a:lnTo>
                        <a:lnTo>
                          <a:pt x="3" y="62"/>
                        </a:lnTo>
                        <a:lnTo>
                          <a:pt x="0" y="64"/>
                        </a:lnTo>
                        <a:lnTo>
                          <a:pt x="0" y="66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209"/>
                  <p:cNvSpPr>
                    <a:spLocks noChangeAspect="1"/>
                  </p:cNvSpPr>
                  <p:nvPr/>
                </p:nvSpPr>
                <p:spPr bwMode="auto">
                  <a:xfrm>
                    <a:off x="1325" y="1202"/>
                    <a:ext cx="144" cy="7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" y="4"/>
                      </a:cxn>
                      <a:cxn ang="0">
                        <a:pos x="6" y="6"/>
                      </a:cxn>
                      <a:cxn ang="0">
                        <a:pos x="11" y="7"/>
                      </a:cxn>
                      <a:cxn ang="0">
                        <a:pos x="131" y="54"/>
                      </a:cxn>
                      <a:cxn ang="0">
                        <a:pos x="136" y="58"/>
                      </a:cxn>
                      <a:cxn ang="0">
                        <a:pos x="139" y="59"/>
                      </a:cxn>
                      <a:cxn ang="0">
                        <a:pos x="143" y="63"/>
                      </a:cxn>
                      <a:cxn ang="0">
                        <a:pos x="143" y="66"/>
                      </a:cxn>
                      <a:cxn ang="0">
                        <a:pos x="140" y="69"/>
                      </a:cxn>
                      <a:cxn ang="0">
                        <a:pos x="138" y="69"/>
                      </a:cxn>
                      <a:cxn ang="0">
                        <a:pos x="11" y="57"/>
                      </a:cxn>
                      <a:cxn ang="0">
                        <a:pos x="7" y="58"/>
                      </a:cxn>
                      <a:cxn ang="0">
                        <a:pos x="4" y="57"/>
                      </a:cxn>
                      <a:cxn ang="0">
                        <a:pos x="1" y="57"/>
                      </a:cxn>
                      <a:cxn ang="0">
                        <a:pos x="1" y="59"/>
                      </a:cxn>
                      <a:cxn ang="0">
                        <a:pos x="0" y="62"/>
                      </a:cxn>
                    </a:cxnLst>
                    <a:rect l="0" t="0" r="r" b="b"/>
                    <a:pathLst>
                      <a:path w="144" h="7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6" y="6"/>
                        </a:lnTo>
                        <a:lnTo>
                          <a:pt x="11" y="7"/>
                        </a:lnTo>
                        <a:lnTo>
                          <a:pt x="131" y="54"/>
                        </a:lnTo>
                        <a:lnTo>
                          <a:pt x="136" y="58"/>
                        </a:lnTo>
                        <a:lnTo>
                          <a:pt x="139" y="59"/>
                        </a:lnTo>
                        <a:lnTo>
                          <a:pt x="143" y="63"/>
                        </a:lnTo>
                        <a:lnTo>
                          <a:pt x="143" y="66"/>
                        </a:lnTo>
                        <a:lnTo>
                          <a:pt x="140" y="69"/>
                        </a:lnTo>
                        <a:lnTo>
                          <a:pt x="138" y="69"/>
                        </a:lnTo>
                        <a:lnTo>
                          <a:pt x="11" y="57"/>
                        </a:lnTo>
                        <a:lnTo>
                          <a:pt x="7" y="58"/>
                        </a:lnTo>
                        <a:lnTo>
                          <a:pt x="4" y="57"/>
                        </a:lnTo>
                        <a:lnTo>
                          <a:pt x="1" y="57"/>
                        </a:lnTo>
                        <a:lnTo>
                          <a:pt x="1" y="59"/>
                        </a:lnTo>
                        <a:lnTo>
                          <a:pt x="0" y="62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210"/>
                  <p:cNvSpPr>
                    <a:spLocks noChangeAspect="1"/>
                  </p:cNvSpPr>
                  <p:nvPr/>
                </p:nvSpPr>
                <p:spPr bwMode="auto">
                  <a:xfrm>
                    <a:off x="1327" y="1260"/>
                    <a:ext cx="142" cy="7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3" y="7"/>
                      </a:cxn>
                      <a:cxn ang="0">
                        <a:pos x="6" y="8"/>
                      </a:cxn>
                      <a:cxn ang="0">
                        <a:pos x="11" y="11"/>
                      </a:cxn>
                      <a:cxn ang="0">
                        <a:pos x="132" y="61"/>
                      </a:cxn>
                      <a:cxn ang="0">
                        <a:pos x="137" y="64"/>
                      </a:cxn>
                      <a:cxn ang="0">
                        <a:pos x="137" y="65"/>
                      </a:cxn>
                      <a:cxn ang="0">
                        <a:pos x="140" y="68"/>
                      </a:cxn>
                      <a:cxn ang="0">
                        <a:pos x="141" y="71"/>
                      </a:cxn>
                      <a:cxn ang="0">
                        <a:pos x="139" y="74"/>
                      </a:cxn>
                      <a:cxn ang="0">
                        <a:pos x="136" y="75"/>
                      </a:cxn>
                      <a:cxn ang="0">
                        <a:pos x="11" y="62"/>
                      </a:cxn>
                      <a:cxn ang="0">
                        <a:pos x="8" y="62"/>
                      </a:cxn>
                      <a:cxn ang="0">
                        <a:pos x="6" y="62"/>
                      </a:cxn>
                      <a:cxn ang="0">
                        <a:pos x="4" y="62"/>
                      </a:cxn>
                      <a:cxn ang="0">
                        <a:pos x="2" y="63"/>
                      </a:cxn>
                      <a:cxn ang="0">
                        <a:pos x="2" y="66"/>
                      </a:cxn>
                    </a:cxnLst>
                    <a:rect l="0" t="0" r="r" b="b"/>
                    <a:pathLst>
                      <a:path w="142" h="76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6" y="8"/>
                        </a:lnTo>
                        <a:lnTo>
                          <a:pt x="11" y="11"/>
                        </a:lnTo>
                        <a:lnTo>
                          <a:pt x="132" y="61"/>
                        </a:lnTo>
                        <a:lnTo>
                          <a:pt x="137" y="64"/>
                        </a:lnTo>
                        <a:lnTo>
                          <a:pt x="137" y="65"/>
                        </a:lnTo>
                        <a:lnTo>
                          <a:pt x="140" y="68"/>
                        </a:lnTo>
                        <a:lnTo>
                          <a:pt x="141" y="71"/>
                        </a:lnTo>
                        <a:lnTo>
                          <a:pt x="139" y="74"/>
                        </a:lnTo>
                        <a:lnTo>
                          <a:pt x="136" y="75"/>
                        </a:lnTo>
                        <a:lnTo>
                          <a:pt x="11" y="62"/>
                        </a:lnTo>
                        <a:lnTo>
                          <a:pt x="8" y="62"/>
                        </a:lnTo>
                        <a:lnTo>
                          <a:pt x="6" y="62"/>
                        </a:lnTo>
                        <a:lnTo>
                          <a:pt x="4" y="62"/>
                        </a:lnTo>
                        <a:lnTo>
                          <a:pt x="2" y="63"/>
                        </a:lnTo>
                        <a:lnTo>
                          <a:pt x="2" y="66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11"/>
                  <p:cNvSpPr>
                    <a:spLocks noChangeAspect="1"/>
                  </p:cNvSpPr>
                  <p:nvPr/>
                </p:nvSpPr>
                <p:spPr bwMode="auto">
                  <a:xfrm>
                    <a:off x="1326" y="1328"/>
                    <a:ext cx="142" cy="7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2"/>
                      </a:cxn>
                      <a:cxn ang="0">
                        <a:pos x="4" y="4"/>
                      </a:cxn>
                      <a:cxn ang="0">
                        <a:pos x="4" y="5"/>
                      </a:cxn>
                      <a:cxn ang="0">
                        <a:pos x="10" y="8"/>
                      </a:cxn>
                      <a:cxn ang="0">
                        <a:pos x="129" y="57"/>
                      </a:cxn>
                      <a:cxn ang="0">
                        <a:pos x="136" y="59"/>
                      </a:cxn>
                      <a:cxn ang="0">
                        <a:pos x="138" y="62"/>
                      </a:cxn>
                      <a:cxn ang="0">
                        <a:pos x="139" y="66"/>
                      </a:cxn>
                      <a:cxn ang="0">
                        <a:pos x="141" y="68"/>
                      </a:cxn>
                      <a:cxn ang="0">
                        <a:pos x="140" y="70"/>
                      </a:cxn>
                      <a:cxn ang="0">
                        <a:pos x="136" y="73"/>
                      </a:cxn>
                      <a:cxn ang="0">
                        <a:pos x="12" y="59"/>
                      </a:cxn>
                      <a:cxn ang="0">
                        <a:pos x="8" y="59"/>
                      </a:cxn>
                      <a:cxn ang="0">
                        <a:pos x="4" y="59"/>
                      </a:cxn>
                      <a:cxn ang="0">
                        <a:pos x="3" y="59"/>
                      </a:cxn>
                      <a:cxn ang="0">
                        <a:pos x="3" y="61"/>
                      </a:cxn>
                      <a:cxn ang="0">
                        <a:pos x="2" y="64"/>
                      </a:cxn>
                    </a:cxnLst>
                    <a:rect l="0" t="0" r="r" b="b"/>
                    <a:pathLst>
                      <a:path w="142" h="74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4" y="4"/>
                        </a:lnTo>
                        <a:lnTo>
                          <a:pt x="4" y="5"/>
                        </a:lnTo>
                        <a:lnTo>
                          <a:pt x="10" y="8"/>
                        </a:lnTo>
                        <a:lnTo>
                          <a:pt x="129" y="57"/>
                        </a:lnTo>
                        <a:lnTo>
                          <a:pt x="136" y="59"/>
                        </a:lnTo>
                        <a:lnTo>
                          <a:pt x="138" y="62"/>
                        </a:lnTo>
                        <a:lnTo>
                          <a:pt x="139" y="66"/>
                        </a:lnTo>
                        <a:lnTo>
                          <a:pt x="141" y="68"/>
                        </a:lnTo>
                        <a:lnTo>
                          <a:pt x="140" y="70"/>
                        </a:lnTo>
                        <a:lnTo>
                          <a:pt x="136" y="73"/>
                        </a:lnTo>
                        <a:lnTo>
                          <a:pt x="12" y="59"/>
                        </a:lnTo>
                        <a:lnTo>
                          <a:pt x="8" y="59"/>
                        </a:lnTo>
                        <a:lnTo>
                          <a:pt x="4" y="59"/>
                        </a:lnTo>
                        <a:lnTo>
                          <a:pt x="3" y="59"/>
                        </a:lnTo>
                        <a:lnTo>
                          <a:pt x="3" y="61"/>
                        </a:lnTo>
                        <a:lnTo>
                          <a:pt x="2" y="6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2"/>
                  <p:cNvSpPr>
                    <a:spLocks noChangeAspect="1"/>
                  </p:cNvSpPr>
                  <p:nvPr/>
                </p:nvSpPr>
                <p:spPr bwMode="auto">
                  <a:xfrm>
                    <a:off x="1326" y="1391"/>
                    <a:ext cx="142" cy="7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1" y="7"/>
                      </a:cxn>
                      <a:cxn ang="0">
                        <a:pos x="5" y="9"/>
                      </a:cxn>
                      <a:cxn ang="0">
                        <a:pos x="11" y="10"/>
                      </a:cxn>
                      <a:cxn ang="0">
                        <a:pos x="129" y="59"/>
                      </a:cxn>
                      <a:cxn ang="0">
                        <a:pos x="137" y="61"/>
                      </a:cxn>
                      <a:cxn ang="0">
                        <a:pos x="138" y="63"/>
                      </a:cxn>
                      <a:cxn ang="0">
                        <a:pos x="141" y="67"/>
                      </a:cxn>
                      <a:cxn ang="0">
                        <a:pos x="141" y="69"/>
                      </a:cxn>
                      <a:cxn ang="0">
                        <a:pos x="140" y="72"/>
                      </a:cxn>
                      <a:cxn ang="0">
                        <a:pos x="135" y="72"/>
                      </a:cxn>
                      <a:cxn ang="0">
                        <a:pos x="73" y="65"/>
                      </a:cxn>
                    </a:cxnLst>
                    <a:rect l="0" t="0" r="r" b="b"/>
                    <a:pathLst>
                      <a:path w="142" h="73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1" y="7"/>
                        </a:lnTo>
                        <a:lnTo>
                          <a:pt x="5" y="9"/>
                        </a:lnTo>
                        <a:lnTo>
                          <a:pt x="11" y="10"/>
                        </a:lnTo>
                        <a:lnTo>
                          <a:pt x="129" y="59"/>
                        </a:lnTo>
                        <a:lnTo>
                          <a:pt x="137" y="61"/>
                        </a:lnTo>
                        <a:lnTo>
                          <a:pt x="138" y="63"/>
                        </a:lnTo>
                        <a:lnTo>
                          <a:pt x="141" y="67"/>
                        </a:lnTo>
                        <a:lnTo>
                          <a:pt x="141" y="69"/>
                        </a:lnTo>
                        <a:lnTo>
                          <a:pt x="140" y="72"/>
                        </a:lnTo>
                        <a:lnTo>
                          <a:pt x="135" y="72"/>
                        </a:lnTo>
                        <a:lnTo>
                          <a:pt x="73" y="65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1922" y="709"/>
                  <a:ext cx="18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b="1" dirty="0">
                      <a:latin typeface="Symbol" pitchFamily="-112" charset="2"/>
                    </a:rPr>
                    <a:t>g</a:t>
                  </a:r>
                </a:p>
              </p:txBody>
            </p:sp>
          </p:grpSp>
          <p:sp>
            <p:nvSpPr>
              <p:cNvPr id="42" name="Text Box 214"/>
              <p:cNvSpPr txBox="1">
                <a:spLocks noChangeArrowheads="1"/>
              </p:cNvSpPr>
              <p:nvPr/>
            </p:nvSpPr>
            <p:spPr bwMode="auto">
              <a:xfrm>
                <a:off x="158750" y="2711569"/>
                <a:ext cx="3111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Times New Roman" pitchFamily="-112" charset="0"/>
                  </a:rPr>
                  <a:t>p</a:t>
                </a:r>
              </a:p>
            </p:txBody>
          </p:sp>
          <p:sp>
            <p:nvSpPr>
              <p:cNvPr id="43" name="Text Box 215"/>
              <p:cNvSpPr txBox="1">
                <a:spLocks noChangeArrowheads="1"/>
              </p:cNvSpPr>
              <p:nvPr/>
            </p:nvSpPr>
            <p:spPr bwMode="auto">
              <a:xfrm>
                <a:off x="4114496" y="2674490"/>
                <a:ext cx="387351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 dirty="0" err="1">
                    <a:latin typeface="Times New Roman" pitchFamily="-112" charset="0"/>
                  </a:rPr>
                  <a:t>p</a:t>
                </a:r>
                <a:r>
                  <a:rPr lang="en-US" b="1" dirty="0">
                    <a:latin typeface="Times New Roman" pitchFamily="-112" charset="0"/>
                  </a:rPr>
                  <a:t>’</a:t>
                </a:r>
              </a:p>
            </p:txBody>
          </p:sp>
        </p:grpSp>
        <p:sp>
          <p:nvSpPr>
            <p:cNvPr id="31" name="Freeform 174"/>
            <p:cNvSpPr>
              <a:spLocks/>
            </p:cNvSpPr>
            <p:nvPr/>
          </p:nvSpPr>
          <p:spPr bwMode="auto">
            <a:xfrm flipV="1">
              <a:off x="5299076" y="2656739"/>
              <a:ext cx="3381374" cy="21166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24" y="0"/>
                </a:cxn>
                <a:cxn ang="0">
                  <a:pos x="1200" y="48"/>
                </a:cxn>
              </a:cxnLst>
              <a:rect l="0" t="0" r="r" b="b"/>
              <a:pathLst>
                <a:path w="1200" h="48">
                  <a:moveTo>
                    <a:pt x="0" y="48"/>
                  </a:moveTo>
                  <a:cubicBezTo>
                    <a:pt x="212" y="24"/>
                    <a:pt x="424" y="0"/>
                    <a:pt x="624" y="0"/>
                  </a:cubicBezTo>
                  <a:cubicBezTo>
                    <a:pt x="824" y="0"/>
                    <a:pt x="1012" y="24"/>
                    <a:pt x="1200" y="48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 Box 175"/>
            <p:cNvSpPr txBox="1">
              <a:spLocks noChangeArrowheads="1"/>
            </p:cNvSpPr>
            <p:nvPr/>
          </p:nvSpPr>
          <p:spPr bwMode="auto">
            <a:xfrm>
              <a:off x="7013438" y="2740296"/>
              <a:ext cx="304801" cy="336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err="1">
                  <a:latin typeface="Times New Roman" pitchFamily="-112" charset="0"/>
                </a:rPr>
                <a:t>t</a:t>
              </a:r>
              <a:endParaRPr lang="en-US" sz="1600" b="1" dirty="0">
                <a:latin typeface="Times New Roman" pitchFamily="-112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3672412" y="1322917"/>
            <a:ext cx="491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Measure them through exclusive reactions</a:t>
            </a:r>
          </a:p>
          <a:p>
            <a:pPr algn="ctr"/>
            <a:r>
              <a:rPr lang="en-US" dirty="0" smtClean="0"/>
              <a:t>golden channel: </a:t>
            </a:r>
            <a:r>
              <a:rPr lang="en-US" dirty="0" smtClean="0">
                <a:solidFill>
                  <a:srgbClr val="FF00FF"/>
                </a:solidFill>
              </a:rPr>
              <a:t>DVCS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7306834" y="5316259"/>
            <a:ext cx="672999" cy="56669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82" name="Straight Arrow Connector 81"/>
          <p:cNvCxnSpPr/>
          <p:nvPr/>
        </p:nvCxnSpPr>
        <p:spPr bwMode="auto">
          <a:xfrm flipH="1">
            <a:off x="6752167" y="5834215"/>
            <a:ext cx="720894" cy="6322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508261" y="6297082"/>
            <a:ext cx="482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responsible for orbital angular momentum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0" grpId="0"/>
      <p:bldP spid="81" grpId="0" animBg="1"/>
      <p:bldP spid="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cap="none" dirty="0" err="1" smtClean="0"/>
              <a:t>ep</a:t>
            </a:r>
            <a:r>
              <a:rPr lang="en-US" dirty="0" smtClean="0"/>
              <a:t> </a:t>
            </a:r>
            <a:r>
              <a:rPr lang="en-US" dirty="0" err="1" smtClean="0"/>
              <a:t>tO</a:t>
            </a:r>
            <a:r>
              <a:rPr lang="en-US" dirty="0" smtClean="0"/>
              <a:t> </a:t>
            </a:r>
            <a:r>
              <a:rPr lang="en-US" cap="none" dirty="0" err="1" smtClean="0"/>
              <a:t>pp</a:t>
            </a:r>
            <a:r>
              <a:rPr lang="en-US" dirty="0" smtClean="0"/>
              <a:t> to </a:t>
            </a:r>
            <a:r>
              <a:rPr lang="en-US" cap="none" dirty="0" smtClean="0">
                <a:latin typeface="Symbol" charset="2"/>
                <a:cs typeface="Symbol" charset="2"/>
              </a:rPr>
              <a:t>g </a:t>
            </a:r>
            <a:r>
              <a:rPr lang="en-US" cap="none" dirty="0" smtClean="0"/>
              <a:t>p</a:t>
            </a:r>
            <a:r>
              <a:rPr lang="en-US" dirty="0" smtClean="0"/>
              <a:t>/A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1F1B-CFB1-C34C-B14F-6886EAB095E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81868" y="855980"/>
            <a:ext cx="60705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Get quasi-real photon from one proton/nuclei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Ensure dominance of </a:t>
            </a:r>
            <a:r>
              <a:rPr lang="en-US" sz="1600" dirty="0" smtClean="0">
                <a:latin typeface="Symbol" charset="2"/>
                <a:cs typeface="Symbol" charset="2"/>
              </a:rPr>
              <a:t>g</a:t>
            </a:r>
            <a:r>
              <a:rPr lang="en-US" sz="1600" dirty="0" smtClean="0">
                <a:latin typeface="Comic Sans MS"/>
                <a:cs typeface="Comic Sans MS"/>
              </a:rPr>
              <a:t> from one identified proton 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by selecting </a:t>
            </a:r>
            <a:r>
              <a:rPr lang="en-US" sz="1600" dirty="0" smtClean="0">
                <a:solidFill>
                  <a:srgbClr val="CC66FF"/>
                </a:solidFill>
                <a:latin typeface="Comic Sans MS"/>
                <a:cs typeface="Comic Sans MS"/>
              </a:rPr>
              <a:t>very</a:t>
            </a:r>
            <a:r>
              <a:rPr lang="en-US" sz="1600" dirty="0" smtClean="0">
                <a:latin typeface="Comic Sans MS"/>
                <a:cs typeface="Comic Sans MS"/>
              </a:rPr>
              <a:t> small t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, </a:t>
            </a:r>
            <a:r>
              <a:rPr lang="en-US" sz="1600" dirty="0">
                <a:latin typeface="Comic Sans MS"/>
                <a:cs typeface="Comic Sans MS"/>
              </a:rPr>
              <a:t>w</a:t>
            </a:r>
            <a:r>
              <a:rPr lang="en-US" sz="1600" dirty="0" smtClean="0">
                <a:latin typeface="Comic Sans MS"/>
                <a:cs typeface="Comic Sans MS"/>
              </a:rPr>
              <a:t>hile t</a:t>
            </a:r>
            <a:r>
              <a:rPr lang="en-US" sz="1600" baseline="-25000" dirty="0" smtClean="0"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Comic Sans MS"/>
                <a:cs typeface="Comic Sans MS"/>
              </a:rPr>
              <a:t> of “typical </a:t>
            </a:r>
            <a:r>
              <a:rPr lang="en-US" sz="1600" dirty="0" err="1" smtClean="0">
                <a:latin typeface="Comic Sans MS"/>
                <a:cs typeface="Comic Sans MS"/>
              </a:rPr>
              <a:t>hadronic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size”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small t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 large impact parameter b (UPC)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2875" y="2408771"/>
            <a:ext cx="5673348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  <a:sym typeface="Wingdings"/>
              </a:rPr>
              <a:t>Final state lepton pair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not from </a:t>
            </a:r>
            <a:r>
              <a:rPr lang="en-US" sz="16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* but from J/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</a:t>
            </a:r>
          </a:p>
          <a:p>
            <a:pPr marL="742950" lvl="1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Done already in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AuAu</a:t>
            </a:r>
            <a:endParaRPr lang="en-US" sz="1600" dirty="0" smtClean="0">
              <a:latin typeface="Comic Sans MS"/>
              <a:cs typeface="Comic Sans MS"/>
              <a:sym typeface="Wingdings"/>
            </a:endParaRPr>
          </a:p>
          <a:p>
            <a:pPr marL="742950" lvl="1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Estimates for </a:t>
            </a:r>
            <a:r>
              <a:rPr lang="en-US" sz="1600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1600" dirty="0" smtClean="0">
                <a:latin typeface="Lucida Grande"/>
                <a:ea typeface="Lucida Grande"/>
                <a:cs typeface="Lucida Grande"/>
                <a:sym typeface="Wingdings"/>
              </a:rPr>
              <a:t>     (</a:t>
            </a:r>
            <a:r>
              <a:rPr lang="en-US" sz="1600" dirty="0" err="1" smtClean="0">
                <a:latin typeface="Comic Sans MS"/>
                <a:cs typeface="Comic Sans MS"/>
              </a:rPr>
              <a:t>hep</a:t>
            </a:r>
            <a:r>
              <a:rPr lang="en-US" sz="1600" dirty="0" err="1">
                <a:latin typeface="Comic Sans MS"/>
                <a:cs typeface="Comic Sans MS"/>
              </a:rPr>
              <a:t>-ph</a:t>
            </a:r>
            <a:r>
              <a:rPr lang="en-US" sz="1600" dirty="0">
                <a:latin typeface="Comic Sans MS"/>
                <a:cs typeface="Comic Sans MS"/>
              </a:rPr>
              <a:t>/</a:t>
            </a:r>
            <a:r>
              <a:rPr lang="en-US" sz="1600" dirty="0" smtClean="0">
                <a:latin typeface="Comic Sans MS"/>
                <a:cs typeface="Comic Sans MS"/>
              </a:rPr>
              <a:t>0310223)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</a:rPr>
              <a:t>transverse target spin </a:t>
            </a:r>
            <a:r>
              <a:rPr lang="en-US" sz="1600" dirty="0" smtClean="0">
                <a:latin typeface="Comic Sans MS"/>
                <a:cs typeface="Comic Sans MS"/>
              </a:rPr>
              <a:t>asymmetry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 </a:t>
            </a:r>
            <a:r>
              <a:rPr lang="en-US" sz="1600" dirty="0" smtClean="0">
                <a:latin typeface="Comic Sans MS"/>
                <a:cs typeface="Comic Sans MS"/>
              </a:rPr>
              <a:t>calculable with 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GPDs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endParaRPr lang="en-US" sz="1600" dirty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endParaRPr lang="en-US" sz="1600" dirty="0" smtClean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endParaRPr lang="en-US" sz="1600" dirty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Ø"/>
            </a:pPr>
            <a:r>
              <a:rPr lang="en-US" sz="1600" dirty="0">
                <a:latin typeface="Comic Sans MS"/>
                <a:cs typeface="Comic Sans MS"/>
              </a:rPr>
              <a:t>information on </a:t>
            </a:r>
            <a:r>
              <a:rPr lang="en-US" sz="1600" dirty="0" err="1">
                <a:latin typeface="Comic Sans MS"/>
                <a:cs typeface="Comic Sans MS"/>
              </a:rPr>
              <a:t>helicity</a:t>
            </a:r>
            <a:r>
              <a:rPr lang="en-US" sz="1600" dirty="0" smtClean="0">
                <a:latin typeface="Comic Sans MS"/>
                <a:cs typeface="Comic Sans MS"/>
              </a:rPr>
              <a:t>-flip </a:t>
            </a:r>
            <a:r>
              <a:rPr lang="en-US" sz="1600" dirty="0">
                <a:latin typeface="Comic Sans MS"/>
                <a:cs typeface="Comic Sans MS"/>
              </a:rPr>
              <a:t>distribution </a:t>
            </a:r>
            <a:r>
              <a:rPr lang="en-US" sz="1600" dirty="0">
                <a:solidFill>
                  <a:srgbClr val="FF00FF"/>
                </a:solidFill>
                <a:latin typeface="Comic Sans MS"/>
                <a:cs typeface="Comic Sans MS"/>
              </a:rPr>
              <a:t>E</a:t>
            </a:r>
            <a:r>
              <a:rPr lang="en-US" sz="1600" dirty="0">
                <a:latin typeface="Comic Sans MS"/>
                <a:cs typeface="Comic Sans MS"/>
              </a:rPr>
              <a:t> for </a:t>
            </a:r>
            <a:r>
              <a:rPr lang="en-US" sz="1600" dirty="0" smtClean="0">
                <a:latin typeface="Comic Sans MS"/>
                <a:cs typeface="Comic Sans MS"/>
              </a:rPr>
              <a:t>gluons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golden measurement for </a:t>
            </a:r>
            <a:r>
              <a:rPr lang="en-US" sz="1600" dirty="0" err="1" smtClean="0">
                <a:latin typeface="Comic Sans MS"/>
                <a:cs typeface="Comic Sans MS"/>
              </a:rPr>
              <a:t>eRHIC</a:t>
            </a:r>
            <a:endParaRPr lang="en-US" sz="1600" dirty="0">
              <a:latin typeface="Comic Sans MS"/>
              <a:cs typeface="Comic Sans M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838260"/>
              </p:ext>
            </p:extLst>
          </p:nvPr>
        </p:nvGraphicFramePr>
        <p:xfrm>
          <a:off x="3913709" y="3751263"/>
          <a:ext cx="4483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9" name="Equation" r:id="rId3" imgW="4483100" imgH="774700" progId="Equation.3">
                  <p:embed/>
                </p:oleObj>
              </mc:Choice>
              <mc:Fallback>
                <p:oleObj name="Equation" r:id="rId3" imgW="44831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3709" y="3751263"/>
                        <a:ext cx="44831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57693" y="5250511"/>
            <a:ext cx="446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Gain in statistics doing polarized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p↑A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0655" y="863600"/>
            <a:ext cx="2919857" cy="2234692"/>
            <a:chOff x="88901" y="3276600"/>
            <a:chExt cx="2919857" cy="22346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01" y="3276600"/>
              <a:ext cx="2919857" cy="2234692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1737360" y="3921760"/>
              <a:ext cx="416560" cy="14224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glow rad="63500">
                <a:srgbClr val="3366FF">
                  <a:alpha val="4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153920" y="3737094"/>
              <a:ext cx="579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~Z</a:t>
              </a:r>
              <a:r>
                <a:rPr lang="en-US" b="1" baseline="30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  <a:endParaRPr lang="en-US" b="1" baseline="300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pp-pA-LoI f2f, January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cap="none" dirty="0" err="1"/>
              <a:t>ep</a:t>
            </a:r>
            <a:r>
              <a:rPr lang="en-US" dirty="0"/>
              <a:t> </a:t>
            </a:r>
            <a:r>
              <a:rPr lang="en-US" dirty="0" err="1"/>
              <a:t>tO</a:t>
            </a:r>
            <a:r>
              <a:rPr lang="en-US" dirty="0"/>
              <a:t> </a:t>
            </a:r>
            <a:r>
              <a:rPr lang="en-US" cap="none" dirty="0" err="1"/>
              <a:t>pp</a:t>
            </a:r>
            <a:r>
              <a:rPr lang="en-US" dirty="0"/>
              <a:t> to </a:t>
            </a:r>
            <a:r>
              <a:rPr lang="en-US" cap="none" dirty="0">
                <a:latin typeface="Symbol" charset="2"/>
                <a:cs typeface="Symbol" charset="2"/>
              </a:rPr>
              <a:t>g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804360"/>
              </p:ext>
            </p:extLst>
          </p:nvPr>
        </p:nvGraphicFramePr>
        <p:xfrm>
          <a:off x="1152952" y="1112631"/>
          <a:ext cx="56896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9" name="Document" r:id="rId3" imgW="5689600" imgH="1651000" progId="Word.Document.12">
                  <p:embed/>
                </p:oleObj>
              </mc:Choice>
              <mc:Fallback>
                <p:oleObj name="Document" r:id="rId3" imgW="5689600" imgH="165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2952" y="1112631"/>
                        <a:ext cx="56896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062081"/>
              </p:ext>
            </p:extLst>
          </p:nvPr>
        </p:nvGraphicFramePr>
        <p:xfrm>
          <a:off x="4962939" y="1185241"/>
          <a:ext cx="56896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0" name="Document" r:id="rId5" imgW="5689600" imgH="1638300" progId="Word.Document.12">
                  <p:embed/>
                </p:oleObj>
              </mc:Choice>
              <mc:Fallback>
                <p:oleObj name="Document" r:id="rId5" imgW="5689600" imgH="163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2939" y="1185241"/>
                        <a:ext cx="5689600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t="6461" r="8087"/>
          <a:stretch>
            <a:fillRect/>
          </a:stretch>
        </p:blipFill>
        <p:spPr bwMode="auto">
          <a:xfrm>
            <a:off x="212753" y="3612763"/>
            <a:ext cx="3795685" cy="28035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477570" y="762000"/>
            <a:ext cx="111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45088" y="762000"/>
            <a:ext cx="179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BACKGROUND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108" y="3036962"/>
            <a:ext cx="399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spectrum for beam generating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81656" y="1148521"/>
            <a:ext cx="2109304" cy="530089"/>
          </a:xfrm>
          <a:prstGeom prst="ellipse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168404" y="2096052"/>
            <a:ext cx="2109304" cy="530089"/>
          </a:xfrm>
          <a:prstGeom prst="ellipse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978404" y="1201530"/>
            <a:ext cx="2109304" cy="5300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020369" y="2182191"/>
            <a:ext cx="2109304" cy="5300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6534" r="8856"/>
          <a:stretch>
            <a:fillRect/>
          </a:stretch>
        </p:blipFill>
        <p:spPr bwMode="auto">
          <a:xfrm>
            <a:off x="4588559" y="3628878"/>
            <a:ext cx="3839395" cy="280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4923193" y="3211449"/>
            <a:ext cx="332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spectrum for target beam</a:t>
            </a:r>
            <a:endParaRPr lang="en-US" dirty="0">
              <a:latin typeface="Symbol" charset="2"/>
              <a:cs typeface="Symbol" charset="2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629478" y="1535043"/>
            <a:ext cx="651565" cy="34455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277705" y="2372139"/>
            <a:ext cx="3756991" cy="35140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3180522" y="3721652"/>
            <a:ext cx="22087" cy="23743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Left Arrow 25"/>
          <p:cNvSpPr/>
          <p:nvPr/>
        </p:nvSpPr>
        <p:spPr bwMode="auto">
          <a:xfrm>
            <a:off x="2716696" y="4097129"/>
            <a:ext cx="463826" cy="276087"/>
          </a:xfrm>
          <a:prstGeom prst="left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57123" y="4064009"/>
            <a:ext cx="111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RP-Veto 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 bwMode="auto">
          <a:xfrm flipH="1" flipV="1">
            <a:off x="7639879" y="3730487"/>
            <a:ext cx="22087" cy="23743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Left Arrow 29"/>
          <p:cNvSpPr/>
          <p:nvPr/>
        </p:nvSpPr>
        <p:spPr bwMode="auto">
          <a:xfrm>
            <a:off x="7176053" y="4105964"/>
            <a:ext cx="463826" cy="276087"/>
          </a:xfrm>
          <a:prstGeom prst="left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39792" y="4061801"/>
            <a:ext cx="142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RP 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3666435" y="1532835"/>
            <a:ext cx="1345096" cy="33815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129670" y="2469322"/>
            <a:ext cx="887895" cy="18376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 rot="21000000">
            <a:off x="1103550" y="2986563"/>
            <a:ext cx="5763116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rgbClr val="0000FF"/>
            </a:solidFill>
          </a:ln>
          <a:effectLst>
            <a:glow rad="101600">
              <a:srgbClr val="0000FF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22F31"/>
                </a:solidFill>
                <a:latin typeface="Comic Sans MS"/>
                <a:cs typeface="Comic Sans MS"/>
              </a:rPr>
              <a:t>Simulation: planned 2015 </a:t>
            </a:r>
            <a:r>
              <a:rPr lang="en-US" sz="1600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p↑A</a:t>
            </a:r>
            <a:r>
              <a:rPr lang="en-US" sz="1600" dirty="0" smtClean="0">
                <a:solidFill>
                  <a:srgbClr val="322F31"/>
                </a:solidFill>
                <a:latin typeface="Comic Sans MS"/>
                <a:cs typeface="Comic Sans MS"/>
              </a:rPr>
              <a:t> run will give</a:t>
            </a:r>
          </a:p>
          <a:p>
            <a:pPr algn="ctr"/>
            <a:r>
              <a:rPr lang="en-US" sz="1600" dirty="0" smtClean="0">
                <a:solidFill>
                  <a:srgbClr val="322F31"/>
                </a:solidFill>
                <a:latin typeface="Comic Sans MS"/>
                <a:cs typeface="Comic Sans MS"/>
              </a:rPr>
              <a:t>1000 exclusive J/</a:t>
            </a:r>
            <a:r>
              <a:rPr lang="en-US" sz="1600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Ψs</a:t>
            </a:r>
            <a:endParaRPr lang="en-US" sz="1600" dirty="0" smtClean="0">
              <a:solidFill>
                <a:srgbClr val="322F31"/>
              </a:solidFill>
              <a:latin typeface="Comic Sans MS"/>
              <a:cs typeface="Comic Sans MS"/>
            </a:endParaRPr>
          </a:p>
          <a:p>
            <a:pPr algn="ctr"/>
            <a:r>
              <a:rPr lang="en-US" sz="1600" dirty="0" smtClean="0">
                <a:solidFill>
                  <a:srgbClr val="322F31"/>
                </a:solidFill>
                <a:latin typeface="Comic Sans MS"/>
                <a:cs typeface="Comic Sans MS"/>
              </a:rPr>
              <a:t>enough to measure A</a:t>
            </a:r>
            <a:r>
              <a:rPr lang="en-US" sz="1600" baseline="-25000" dirty="0" smtClean="0">
                <a:solidFill>
                  <a:srgbClr val="322F31"/>
                </a:solidFill>
                <a:latin typeface="Comic Sans MS"/>
                <a:cs typeface="Comic Sans MS"/>
              </a:rPr>
              <a:t>UT</a:t>
            </a:r>
            <a:r>
              <a:rPr lang="en-US" sz="1600" dirty="0" smtClean="0">
                <a:solidFill>
                  <a:srgbClr val="322F31"/>
                </a:solidFill>
                <a:latin typeface="Comic Sans MS"/>
                <a:cs typeface="Comic Sans MS"/>
              </a:rPr>
              <a:t> to see it is different from zero</a:t>
            </a:r>
            <a:endParaRPr lang="en-US" sz="1600" baseline="-25000" dirty="0" smtClean="0">
              <a:solidFill>
                <a:srgbClr val="322F3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549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6" grpId="0" animBg="1"/>
      <p:bldP spid="28" grpId="0"/>
      <p:bldP spid="30" grpId="0" animBg="1"/>
      <p:bldP spid="31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5" name="TextBox 1"/>
          <p:cNvSpPr txBox="1">
            <a:spLocks noChangeArrowheads="1"/>
          </p:cNvSpPr>
          <p:nvPr/>
        </p:nvSpPr>
        <p:spPr bwMode="auto">
          <a:xfrm>
            <a:off x="2482454" y="0"/>
            <a:ext cx="4212580" cy="3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700">
                <a:solidFill>
                  <a:srgbClr val="0000FF"/>
                </a:solidFill>
                <a:latin typeface="Comic Sans MS" charset="0"/>
                <a:cs typeface="Comic Sans MS" charset="0"/>
              </a:rPr>
              <a:t>Key measurements for p↑A scattering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536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304275"/>
              </p:ext>
            </p:extLst>
          </p:nvPr>
        </p:nvGraphicFramePr>
        <p:xfrm>
          <a:off x="71438" y="375047"/>
          <a:ext cx="9027914" cy="6520903"/>
        </p:xfrm>
        <a:graphic>
          <a:graphicData uri="http://schemas.openxmlformats.org/drawingml/2006/table">
            <a:tbl>
              <a:tblPr/>
              <a:tblGrid>
                <a:gridCol w="1852178"/>
                <a:gridCol w="1740196"/>
                <a:gridCol w="1675840"/>
                <a:gridCol w="1829008"/>
                <a:gridCol w="1930692"/>
              </a:tblGrid>
              <a:tr h="390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deliverables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observables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what we learn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requirements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comments/competition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969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DM8 (2012)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determine low-x gluon densities via p(d) A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direct photon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potentially correlations, i.e. photon-jet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initial state g(x) for AA-collisions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A-scan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LHC and inclusive DIS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: clean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parton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kinematics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LHC wider/different kinematic reach; NA61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928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impact parameter dependent g(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x,b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c.s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. as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fct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. of t for VM production in UPC (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or AA)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initial state g(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x,b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) for AA-collisions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high luminosity,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clean UPC trigger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LHC and exclusive VM production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: clean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parton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kinematics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LHC wider/different kinematic reach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376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“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saturation physics</a:t>
                      </a:r>
                      <a:r>
                        <a:rPr kumimoji="0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”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di-hadron correlations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Helvetica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-jet, h-jet &amp; NLO DY,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diffraction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pT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broadening for J/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Ψ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&amp; DY -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&gt;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Q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</a:t>
                      </a:r>
                      <a:endParaRPr kumimoji="0" lang="en-US" sz="11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is the initial state for AA collisions saturated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measurement of the different gluon distributions CNM vs. WW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capability to measure many observables precisely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large rapidity coverage to very forward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rapidities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polarized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A scan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complementary to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tests universality between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and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eA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CNM effects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for many different final states K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p, K, D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J/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Ψ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,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.. as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fct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of rapidity and collision geometry</a:t>
                      </a:r>
                      <a:endParaRPr kumimoji="0" lang="en-US" sz="11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is fragmentation modified in CNM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heavy quarks vs. light quarks in CNM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 scan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to tag charm in forward direction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Wingdings"/>
                        </a:rPr>
                        <a:t>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Wingdings"/>
                        </a:rPr>
                        <a:t>m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Wingdings"/>
                        </a:rPr>
                        <a:t>-vertex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separation of initial and final state effects only possible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eA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9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long range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rapidty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correlations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“ridge”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two-particle correlation  at large pseudo-rapidity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+mn-ea"/>
                          <a:cs typeface="Symbol" charset="2"/>
                        </a:rPr>
                        <a:t>Dh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do these correlations also exist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as in AA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tracking and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calorimetry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to very high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rapidities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interesting to see the √s dependence of this effect compared to LHC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9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is GPD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different from zero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UT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J/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Ψ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through UPC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Ap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↑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GPD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E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is responsible for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L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Wingdings"/>
                        </a:rPr>
                        <a:t> first glimpse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unique to RHIC till EIC turns on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99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underlying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subprocess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for 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p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)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p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and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g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ヒラギノ角ゴ ProN W3" charset="0"/>
                        <a:cs typeface="Symbol" charset="2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underlying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subprocess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for 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p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sensitivity to Q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s</a:t>
                      </a:r>
                      <a:endParaRPr kumimoji="0" lang="en-US" sz="11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good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p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and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reconstruction at forward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rapidities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resolving a legacy in transversely polarized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collisions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0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</a:t>
            </a:r>
            <a:r>
              <a:rPr lang="en-US" dirty="0" smtClean="0"/>
              <a:t>diffraction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1" y="1244072"/>
            <a:ext cx="2173605" cy="268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/>
          </p:cNvSpPr>
          <p:nvPr/>
        </p:nvSpPr>
        <p:spPr bwMode="auto">
          <a:xfrm>
            <a:off x="0" y="4006850"/>
            <a:ext cx="491066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1275" bIns="0"/>
          <a:lstStyle/>
          <a:p>
            <a:pPr marL="285750" indent="-285750">
              <a:spcBef>
                <a:spcPts val="450"/>
              </a:spcBef>
              <a:buClr>
                <a:srgbClr val="0000FF"/>
              </a:buClr>
              <a:buSzPct val="100000"/>
              <a:buFont typeface="Wingdings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Diffraction in </a:t>
            </a:r>
            <a:r>
              <a:rPr lang="en-US" sz="1600" dirty="0" err="1">
                <a:latin typeface="Comic Sans MS"/>
                <a:ea typeface="ＭＳ Ｐゴシック" charset="0"/>
                <a:cs typeface="Comic Sans MS"/>
                <a:sym typeface="Arial" charset="0"/>
              </a:rPr>
              <a:t>p</a:t>
            </a:r>
            <a:r>
              <a:rPr lang="en-US" sz="1600" dirty="0" err="1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+</a:t>
            </a:r>
            <a:r>
              <a:rPr lang="en-US" sz="1600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A</a:t>
            </a:r>
            <a:r>
              <a:rPr lang="en-US" sz="1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:</a:t>
            </a:r>
          </a:p>
          <a:p>
            <a:pPr marL="539750" lvl="1" indent="-285750">
              <a:spcBef>
                <a:spcPts val="413"/>
              </a:spcBef>
              <a:buClr>
                <a:srgbClr val="0000FF"/>
              </a:buClr>
              <a:buSzPct val="100000"/>
              <a:buFont typeface="Wingdings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coherent diffraction </a:t>
            </a:r>
            <a:endParaRPr lang="en-US" sz="1600" dirty="0" smtClean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  <a:sym typeface="Arial" charset="0"/>
            </a:endParaRPr>
          </a:p>
          <a:p>
            <a:pPr marL="254000" lvl="1">
              <a:spcBef>
                <a:spcPts val="413"/>
              </a:spcBef>
              <a:buClr>
                <a:srgbClr val="0000FF"/>
              </a:buClr>
              <a:buSzPct val="100000"/>
            </a:pPr>
            <a:r>
              <a:rPr lang="en-US" sz="1600" dirty="0">
                <a:latin typeface="Comic Sans MS"/>
                <a:ea typeface="ＭＳ Ｐゴシック" charset="0"/>
                <a:cs typeface="Comic Sans MS"/>
                <a:sym typeface="Arial" charset="0"/>
              </a:rPr>
              <a:t> </a:t>
            </a:r>
            <a:r>
              <a:rPr lang="en-US" sz="1600" dirty="0" smtClean="0">
                <a:latin typeface="Comic Sans MS"/>
                <a:ea typeface="ＭＳ Ｐゴシック" charset="0"/>
                <a:cs typeface="Comic Sans MS"/>
                <a:sym typeface="Arial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nuclei intact)</a:t>
            </a:r>
          </a:p>
          <a:p>
            <a:pPr marL="539750" lvl="1" indent="-285750">
              <a:spcBef>
                <a:spcPts val="213"/>
              </a:spcBef>
              <a:buClr>
                <a:srgbClr val="0000FF"/>
              </a:buClr>
              <a:buSzPct val="100000"/>
              <a:buFont typeface="Wingdings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breakup into nucleons </a:t>
            </a:r>
            <a:endParaRPr lang="en-US" sz="1600" dirty="0" smtClean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  <a:sym typeface="Arial" charset="0"/>
            </a:endParaRPr>
          </a:p>
          <a:p>
            <a:pPr marL="254000" lvl="1">
              <a:spcBef>
                <a:spcPts val="213"/>
              </a:spcBef>
              <a:buClr>
                <a:srgbClr val="0000FF"/>
              </a:buClr>
              <a:buSzPct val="100000"/>
            </a:pPr>
            <a:r>
              <a:rPr lang="en-US" sz="1600" dirty="0">
                <a:latin typeface="Comic Sans MS"/>
                <a:ea typeface="ＭＳ Ｐゴシック" charset="0"/>
                <a:cs typeface="Comic Sans MS"/>
                <a:sym typeface="Arial" charset="0"/>
              </a:rPr>
              <a:t> </a:t>
            </a:r>
            <a:r>
              <a:rPr lang="en-US" sz="1600" dirty="0" smtClean="0">
                <a:latin typeface="Comic Sans MS"/>
                <a:ea typeface="ＭＳ Ｐゴシック" charset="0"/>
                <a:cs typeface="Comic Sans MS"/>
                <a:sym typeface="Arial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nucleons intact)</a:t>
            </a:r>
          </a:p>
          <a:p>
            <a:pPr marL="539750" lvl="1" indent="-285750">
              <a:spcBef>
                <a:spcPts val="213"/>
              </a:spcBef>
              <a:buClr>
                <a:srgbClr val="0000FF"/>
              </a:buClr>
              <a:buSzPct val="100000"/>
              <a:buFont typeface="Wingdings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incoherent </a:t>
            </a:r>
            <a:r>
              <a:rPr lang="en-US" sz="16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diffraction</a:t>
            </a:r>
          </a:p>
          <a:p>
            <a:pPr marL="254000" lvl="1">
              <a:spcBef>
                <a:spcPts val="213"/>
              </a:spcBef>
              <a:buClr>
                <a:srgbClr val="0000FF"/>
              </a:buClr>
              <a:buSzPct val="100000"/>
            </a:pPr>
            <a:r>
              <a:rPr lang="en-US" sz="1600" dirty="0" smtClean="0">
                <a:solidFill>
                  <a:srgbClr val="FF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Predictions: </a:t>
            </a:r>
            <a:r>
              <a:rPr lang="en-US" sz="1600" dirty="0" err="1" smtClean="0">
                <a:solidFill>
                  <a:srgbClr val="FF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σ</a:t>
            </a:r>
            <a:r>
              <a:rPr lang="en-US" sz="1600" baseline="-6000" dirty="0" err="1" smtClean="0">
                <a:solidFill>
                  <a:srgbClr val="FF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diff</a:t>
            </a:r>
            <a:r>
              <a:rPr lang="en-US" sz="1600" dirty="0" smtClean="0">
                <a:solidFill>
                  <a:srgbClr val="FF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/</a:t>
            </a:r>
            <a:r>
              <a:rPr lang="en-US" sz="1600" dirty="0" err="1" smtClean="0">
                <a:solidFill>
                  <a:srgbClr val="FF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σ</a:t>
            </a:r>
            <a:r>
              <a:rPr lang="en-US" sz="1600" baseline="-6000" dirty="0" err="1" smtClean="0">
                <a:solidFill>
                  <a:srgbClr val="FF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tot</a:t>
            </a:r>
            <a:r>
              <a:rPr lang="en-US" sz="1600" dirty="0" smtClean="0">
                <a:solidFill>
                  <a:srgbClr val="FF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in </a:t>
            </a:r>
            <a:r>
              <a:rPr lang="en-US" sz="1600" dirty="0" err="1" smtClean="0">
                <a:solidFill>
                  <a:srgbClr val="FF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e+A</a:t>
            </a:r>
            <a:r>
              <a:rPr lang="en-US" sz="1600" dirty="0" smtClean="0">
                <a:solidFill>
                  <a:srgbClr val="FF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~25-40%</a:t>
            </a:r>
          </a:p>
          <a:p>
            <a:pPr marL="254000" lvl="1">
              <a:spcBef>
                <a:spcPts val="213"/>
              </a:spcBef>
              <a:buClr>
                <a:srgbClr val="0000FF"/>
              </a:buClr>
              <a:buSzPct val="100000"/>
            </a:pPr>
            <a:r>
              <a:rPr lang="en-US" sz="16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HERA: 15% of all events are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hard diffractive</a:t>
            </a:r>
            <a:endParaRPr lang="en-US" sz="1600" dirty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  <a:sym typeface="Arial" charset="0"/>
            </a:endParaRPr>
          </a:p>
          <a:p>
            <a:pPr marL="254000" lvl="1">
              <a:spcBef>
                <a:spcPts val="213"/>
              </a:spcBef>
              <a:buClr>
                <a:srgbClr val="0000FF"/>
              </a:buClr>
              <a:buSzPct val="100000"/>
            </a:pPr>
            <a:r>
              <a:rPr lang="en-US" sz="1600" dirty="0" smtClean="0">
                <a:solidFill>
                  <a:srgbClr val="FF00FF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mic Sans MS"/>
                <a:ea typeface="ヒラギノ角ゴ ProN W3" charset="0"/>
                <a:cs typeface="Comic Sans MS"/>
                <a:sym typeface="Arial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Comic Sans MS"/>
                <a:ea typeface="ヒラギノ角ゴ ProN W3" charset="0"/>
                <a:cs typeface="Comic Sans MS"/>
                <a:sym typeface="Arial" charset="0"/>
              </a:rPr>
            </a:br>
            <a:endParaRPr lang="en-US" sz="1600" dirty="0">
              <a:solidFill>
                <a:schemeClr val="tx1"/>
              </a:solidFill>
              <a:latin typeface="Comic Sans MS"/>
              <a:ea typeface="ヒラギノ角ゴ ProN W3" charset="0"/>
              <a:cs typeface="Comic Sans MS"/>
              <a:sym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56185" y="368299"/>
            <a:ext cx="2299228" cy="2041525"/>
            <a:chOff x="5490105" y="537633"/>
            <a:chExt cx="2299228" cy="204152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428"/>
            <a:stretch/>
          </p:blipFill>
          <p:spPr bwMode="auto">
            <a:xfrm>
              <a:off x="5490105" y="537633"/>
              <a:ext cx="2267478" cy="204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7355417" y="2201333"/>
              <a:ext cx="433916" cy="2010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43365" y="2413015"/>
            <a:ext cx="57246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dirty="0" smtClean="0">
                <a:solidFill>
                  <a:srgbClr val="0000FF"/>
                </a:solidFill>
              </a:rPr>
              <a:t>Why is diffraction so important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Sensitive to </a:t>
            </a:r>
            <a:r>
              <a:rPr lang="en-US" dirty="0" smtClean="0">
                <a:solidFill>
                  <a:srgbClr val="0000FF"/>
                </a:solidFill>
              </a:rPr>
              <a:t>spatial</a:t>
            </a:r>
            <a:r>
              <a:rPr lang="en-US" dirty="0" smtClean="0"/>
              <a:t> gluon distribution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742950" lvl="1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Hot topic:</a:t>
            </a:r>
          </a:p>
          <a:p>
            <a:pPr marL="1200150" lvl="2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Lumpiness?</a:t>
            </a:r>
          </a:p>
          <a:p>
            <a:pPr marL="1200150" lvl="2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Just </a:t>
            </a:r>
            <a:r>
              <a:rPr lang="en-US" dirty="0" err="1" smtClean="0"/>
              <a:t>Wood-Saxon+nucleon</a:t>
            </a:r>
            <a:r>
              <a:rPr lang="en-US" dirty="0" smtClean="0"/>
              <a:t> g(b)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Incoherent case: </a:t>
            </a:r>
          </a:p>
          <a:p>
            <a:pPr lvl="1">
              <a:buClr>
                <a:srgbClr val="0000FF"/>
              </a:buClr>
            </a:pPr>
            <a:r>
              <a:rPr lang="en-US" dirty="0"/>
              <a:t> </a:t>
            </a:r>
            <a:r>
              <a:rPr lang="en-US" dirty="0" smtClean="0"/>
              <a:t>  measure fluctuations/lumpiness in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A</a:t>
            </a:r>
            <a:r>
              <a:rPr lang="en-US" dirty="0" smtClean="0"/>
              <a:t>(b)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VM: Sensitive </a:t>
            </a:r>
            <a:r>
              <a:rPr lang="en-US" dirty="0"/>
              <a:t>to gluon momentum distributions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/>
              <a:t> ~ g(x,Q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30000" dirty="0">
                <a:solidFill>
                  <a:srgbClr val="FF29FE"/>
                </a:solidFill>
              </a:rPr>
              <a:t>2</a:t>
            </a:r>
            <a:r>
              <a:rPr lang="en-US" dirty="0"/>
              <a:t>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835883"/>
              </p:ext>
            </p:extLst>
          </p:nvPr>
        </p:nvGraphicFramePr>
        <p:xfrm>
          <a:off x="3841829" y="3081343"/>
          <a:ext cx="3581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6" name="Equation" r:id="rId5" imgW="3581400" imgH="723900" progId="Equation.3">
                  <p:embed/>
                </p:oleObj>
              </mc:Choice>
              <mc:Fallback>
                <p:oleObj name="Equation" r:id="rId5" imgW="35814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41829" y="3081343"/>
                        <a:ext cx="3581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1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Diffractive Physics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7" y="762000"/>
            <a:ext cx="8246745" cy="5654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8640" y="894080"/>
            <a:ext cx="1695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Adrian </a:t>
            </a:r>
            <a:r>
              <a:rPr lang="en-US" sz="1600" b="1" dirty="0" err="1">
                <a:solidFill>
                  <a:srgbClr val="000000"/>
                </a:solidFill>
                <a:latin typeface="Comic Sans MS"/>
                <a:cs typeface="Comic Sans MS"/>
              </a:rPr>
              <a:t>Dumitru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feld 20"/>
          <p:cNvSpPr txBox="1"/>
          <p:nvPr/>
        </p:nvSpPr>
        <p:spPr>
          <a:xfrm rot="21000000">
            <a:off x="1804954" y="1625945"/>
            <a:ext cx="5449286" cy="36317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To be sure it was diffraction need to make sure p and/or A are intact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 RP and ZDC</a:t>
            </a:r>
            <a:endParaRPr lang="en-US" sz="20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need to look seriously into 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rapidity gap triggers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Big Question: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Does the diffractive cross section increase in </a:t>
            </a:r>
            <a:r>
              <a:rPr lang="en-US" sz="2000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pA</a:t>
            </a:r>
            <a:r>
              <a:rPr lang="en-US" sz="20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if we are saturated regime like in </a:t>
            </a:r>
            <a:r>
              <a:rPr lang="en-US" sz="2000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eA</a:t>
            </a:r>
            <a:r>
              <a:rPr lang="en-US" sz="20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?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Current answer is YES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0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245" y="0"/>
            <a:ext cx="5342860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1943597" y="3059043"/>
            <a:ext cx="113747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43566" y="419653"/>
            <a:ext cx="304933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NSAC performance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milestones 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for </a:t>
            </a:r>
            <a:r>
              <a:rPr lang="en-US" sz="2400" dirty="0" err="1" smtClean="0">
                <a:solidFill>
                  <a:srgbClr val="0000FF"/>
                </a:solidFill>
              </a:rPr>
              <a:t>pA</a:t>
            </a:r>
            <a:r>
              <a:rPr lang="en-US" sz="2400" dirty="0" smtClean="0">
                <a:solidFill>
                  <a:srgbClr val="0000FF"/>
                </a:solidFill>
              </a:rPr>
              <a:t> / AA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479" y="1968076"/>
            <a:ext cx="1989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/>
              <a:t>p</a:t>
            </a:r>
            <a:r>
              <a:rPr lang="en-US" baseline="-25000" dirty="0" err="1" smtClean="0"/>
              <a:t>A</a:t>
            </a:r>
            <a:r>
              <a:rPr lang="en-US" dirty="0" smtClean="0"/>
              <a:t> for photons</a:t>
            </a:r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pA</a:t>
            </a:r>
            <a:r>
              <a:rPr lang="en-US" dirty="0" smtClean="0"/>
              <a:t> for J/</a:t>
            </a:r>
            <a:r>
              <a:rPr lang="en-US" dirty="0" err="1" smtClean="0"/>
              <a:t>Ψ</a:t>
            </a:r>
            <a:endParaRPr lang="en-US" dirty="0" smtClean="0"/>
          </a:p>
          <a:p>
            <a:r>
              <a:rPr lang="en-US" dirty="0"/>
              <a:t>will do </a:t>
            </a:r>
            <a:r>
              <a:rPr lang="en-US" dirty="0" smtClean="0"/>
              <a:t>the trick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313043"/>
            <a:ext cx="3114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Can UPC in </a:t>
            </a:r>
            <a:r>
              <a:rPr lang="en-US" dirty="0" err="1">
                <a:solidFill>
                  <a:srgbClr val="0000FF"/>
                </a:solidFill>
              </a:rPr>
              <a:t>pA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gives us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x,b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3350"/>
          <a:lstStyle/>
          <a:p>
            <a:r>
              <a:rPr lang="en-US"/>
              <a:t>Exclusive Vector Meson Production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2BE-07F8-3C45-9798-BCCC9AB16A2C}" type="slidenum">
              <a:rPr lang="en-US"/>
              <a:pPr/>
              <a:t>33</a:t>
            </a:fld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3" y="674688"/>
            <a:ext cx="9101137" cy="1114425"/>
          </a:xfrm>
          <a:ln/>
        </p:spPr>
        <p:txBody>
          <a:bodyPr rIns="133350"/>
          <a:lstStyle/>
          <a:p>
            <a:pPr marL="508000" lvl="1"/>
            <a:r>
              <a:rPr lang="en-US" dirty="0"/>
              <a:t>Unique probe - allows to measure momentum transfer t in </a:t>
            </a:r>
            <a:r>
              <a:rPr lang="en-US" dirty="0" err="1"/>
              <a:t>p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diffraction</a:t>
            </a:r>
          </a:p>
          <a:p>
            <a:pPr marL="555625" lvl="1" indent="0">
              <a:buNone/>
            </a:pPr>
            <a:r>
              <a:rPr lang="en-US" sz="1800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1800" dirty="0" smtClean="0"/>
              <a:t>in general, one cannot detect the outgoing nucleus and its momentum</a:t>
            </a:r>
            <a:endParaRPr lang="en-US" sz="1800" dirty="0"/>
          </a:p>
        </p:txBody>
      </p:sp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5314950" y="2048419"/>
            <a:ext cx="3668713" cy="4183062"/>
            <a:chOff x="0" y="0"/>
            <a:chExt cx="2310" cy="2634"/>
          </a:xfrm>
        </p:grpSpPr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0"/>
              <a:ext cx="2180" cy="1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0965" name="Rectangle 5"/>
            <p:cNvSpPr>
              <a:spLocks/>
            </p:cNvSpPr>
            <p:nvPr/>
          </p:nvSpPr>
          <p:spPr bwMode="auto">
            <a:xfrm>
              <a:off x="221" y="0"/>
              <a:ext cx="2089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1900" dirty="0">
                  <a:solidFill>
                    <a:srgbClr val="0000FF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Dipole Cross-Section:</a:t>
              </a:r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 rot="10800000" flipH="1">
              <a:off x="320" y="2334"/>
              <a:ext cx="611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 rot="10800000" flipH="1">
              <a:off x="311" y="2624"/>
              <a:ext cx="1183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8" name="Rectangle 8"/>
            <p:cNvSpPr>
              <a:spLocks/>
            </p:cNvSpPr>
            <p:nvPr/>
          </p:nvSpPr>
          <p:spPr bwMode="auto">
            <a:xfrm>
              <a:off x="414" y="2104"/>
              <a:ext cx="355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J/</a:t>
              </a:r>
              <a:r>
                <a:rPr lang="en-US" sz="2000">
                  <a:solidFill>
                    <a:schemeClr val="tx1"/>
                  </a:solidFill>
                  <a:latin typeface="Symbol" charset="0"/>
                  <a:ea typeface="ＭＳ Ｐゴシック" charset="0"/>
                  <a:cs typeface="Symbol" charset="0"/>
                  <a:sym typeface="Symbol" charset="0"/>
                </a:rPr>
                <a:t>ψ</a:t>
              </a:r>
            </a:p>
          </p:txBody>
        </p:sp>
        <p:sp>
          <p:nvSpPr>
            <p:cNvPr id="40969" name="Rectangle 9"/>
            <p:cNvSpPr>
              <a:spLocks/>
            </p:cNvSpPr>
            <p:nvPr/>
          </p:nvSpPr>
          <p:spPr bwMode="auto">
            <a:xfrm>
              <a:off x="739" y="2361"/>
              <a:ext cx="228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Symbol" charset="0"/>
                  <a:ea typeface="ＭＳ Ｐゴシック" charset="0"/>
                  <a:cs typeface="Symbol" charset="0"/>
                  <a:sym typeface="Symbol" charset="0"/>
                </a:rPr>
                <a:t>ϕ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3664" y="1898661"/>
            <a:ext cx="5562600" cy="4125383"/>
            <a:chOff x="93664" y="2237317"/>
            <a:chExt cx="5562600" cy="4125383"/>
          </a:xfrm>
        </p:grpSpPr>
        <p:sp>
          <p:nvSpPr>
            <p:cNvPr id="40973" name="Rectangle 13"/>
            <p:cNvSpPr>
              <a:spLocks/>
            </p:cNvSpPr>
            <p:nvPr/>
          </p:nvSpPr>
          <p:spPr bwMode="auto">
            <a:xfrm>
              <a:off x="93664" y="5499100"/>
              <a:ext cx="5562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marL="285750" indent="-285750">
                <a:buClr>
                  <a:srgbClr val="0000FF"/>
                </a:buClr>
                <a:buSzPct val="100000"/>
                <a:buFont typeface="Wingdings" charset="2"/>
                <a:buChar char="q"/>
              </a:pPr>
              <a:r>
                <a:rPr lang="en-US" sz="18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 Bold" charset="0"/>
                </a:rPr>
                <a:t>small size (J/</a:t>
              </a:r>
              <a:r>
                <a:rPr lang="en-US" sz="1800" dirty="0" err="1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 Bold" charset="0"/>
                </a:rPr>
                <a:t>Ψ</a:t>
              </a:r>
              <a:r>
                <a:rPr lang="en-US" sz="18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 Bold" charset="0"/>
                </a:rPr>
                <a:t>)</a:t>
              </a:r>
              <a:r>
                <a:rPr lang="en-US" sz="18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: cuts off saturation region</a:t>
              </a:r>
            </a:p>
            <a:p>
              <a:pPr marL="285750" indent="-285750">
                <a:buClr>
                  <a:srgbClr val="0000FF"/>
                </a:buClr>
                <a:buSzPct val="100000"/>
                <a:buFont typeface="Wingdings" charset="2"/>
                <a:buChar char="q"/>
              </a:pPr>
              <a:r>
                <a:rPr lang="en-US" sz="18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 Bold" charset="0"/>
                </a:rPr>
                <a:t>large size (</a:t>
              </a:r>
              <a:r>
                <a:rPr lang="en-US" sz="1800" dirty="0" err="1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 Bold" charset="0"/>
                </a:rPr>
                <a:t>φ,ρ</a:t>
              </a:r>
              <a:r>
                <a:rPr lang="en-US" sz="18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 Bold" charset="0"/>
                </a:rPr>
                <a:t>, ...)</a:t>
              </a:r>
              <a:r>
                <a:rPr lang="en-US" sz="18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: </a:t>
              </a:r>
              <a:r>
                <a:rPr lang="ja-JP" altLang="en-US" sz="18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“</a:t>
              </a:r>
              <a:r>
                <a:rPr lang="en-US" sz="18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sees more of dipole amplitude</a:t>
              </a:r>
              <a:r>
                <a:rPr lang="ja-JP" altLang="en-US" sz="18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”</a:t>
              </a:r>
              <a:r>
                <a:rPr lang="en-US" sz="18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 → more sensitive to saturation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515" y="2861733"/>
              <a:ext cx="4809067" cy="2516462"/>
            </a:xfrm>
            <a:prstGeom prst="rect">
              <a:avLst/>
            </a:prstGeom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4778340"/>
                </p:ext>
              </p:extLst>
            </p:nvPr>
          </p:nvGraphicFramePr>
          <p:xfrm>
            <a:off x="1043518" y="2237317"/>
            <a:ext cx="26416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0" name="Equation" r:id="rId5" imgW="2641600" imgH="419100" progId="Equation.3">
                    <p:embed/>
                  </p:oleObj>
                </mc:Choice>
                <mc:Fallback>
                  <p:oleObj name="Equation" r:id="rId5" imgW="2641600" imgH="419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43518" y="2237317"/>
                          <a:ext cx="264160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10459" y="2332523"/>
            <a:ext cx="5273018" cy="3608832"/>
            <a:chOff x="2339205" y="172447"/>
            <a:chExt cx="5273178" cy="3608493"/>
          </a:xfrm>
        </p:grpSpPr>
        <p:pic>
          <p:nvPicPr>
            <p:cNvPr id="24" name="Picture 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00" b="8466"/>
            <a:stretch>
              <a:fillRect/>
            </a:stretch>
          </p:blipFill>
          <p:spPr bwMode="auto">
            <a:xfrm rot="16200000">
              <a:off x="3171547" y="-659895"/>
              <a:ext cx="3608493" cy="527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16"/>
            <p:cNvSpPr txBox="1">
              <a:spLocks noChangeArrowheads="1"/>
            </p:cNvSpPr>
            <p:nvPr/>
          </p:nvSpPr>
          <p:spPr bwMode="auto">
            <a:xfrm>
              <a:off x="4546221" y="313601"/>
              <a:ext cx="2793551" cy="30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0000CC"/>
                  </a:solidFill>
                </a:rPr>
                <a:t>STAR Preliminary  </a:t>
              </a:r>
              <a:r>
                <a:rPr lang="en-US" sz="1400" dirty="0" err="1">
                  <a:solidFill>
                    <a:srgbClr val="0000CC"/>
                  </a:solidFill>
                </a:rPr>
                <a:t>Au+Au</a:t>
              </a:r>
              <a:r>
                <a:rPr lang="en-US" sz="1400" dirty="0">
                  <a:solidFill>
                    <a:srgbClr val="0000CC"/>
                  </a:solidFill>
                </a:rPr>
                <a:t> UPC</a:t>
              </a:r>
            </a:p>
          </p:txBody>
        </p:sp>
        <p:sp>
          <p:nvSpPr>
            <p:cNvPr id="26" name="TextBox 17"/>
            <p:cNvSpPr txBox="1">
              <a:spLocks noChangeArrowheads="1"/>
            </p:cNvSpPr>
            <p:nvPr/>
          </p:nvSpPr>
          <p:spPr bwMode="auto">
            <a:xfrm>
              <a:off x="4927927" y="1167110"/>
              <a:ext cx="1787848" cy="400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000" dirty="0">
                  <a:sym typeface="Symbol" charset="0"/>
                </a:rPr>
                <a:t></a:t>
              </a:r>
              <a:r>
                <a:rPr lang="en-US" sz="2000" dirty="0"/>
                <a:t>*+</a:t>
              </a:r>
              <a:r>
                <a:rPr lang="en-US" sz="2000" dirty="0" err="1"/>
                <a:t>Au</a:t>
              </a:r>
              <a:r>
                <a:rPr lang="en-US" sz="2000" dirty="0" err="1">
                  <a:sym typeface="Wingdings" charset="0"/>
                </a:rPr>
                <a:t>Au</a:t>
              </a:r>
              <a:r>
                <a:rPr lang="en-US" sz="2000" dirty="0">
                  <a:sym typeface="Wingdings" charset="0"/>
                </a:rPr>
                <a:t>+</a:t>
              </a:r>
              <a:r>
                <a:rPr lang="en-US" sz="2000" dirty="0">
                  <a:sym typeface="Symbol" charset="0"/>
                </a:rPr>
                <a:t>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179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3350"/>
          <a:lstStyle/>
          <a:p>
            <a:r>
              <a:rPr lang="en-US" sz="2400" dirty="0"/>
              <a:t>Spatial Gluon Distribution Through Diffraction 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43CA-1B35-FE40-B89B-4BFA3269DA5C}" type="slidenum">
              <a:rPr lang="en-US"/>
              <a:pPr/>
              <a:t>34</a:t>
            </a:fld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8763000" cy="1417638"/>
          </a:xfrm>
          <a:ln/>
        </p:spPr>
        <p:txBody>
          <a:bodyPr rIns="133350"/>
          <a:lstStyle/>
          <a:p>
            <a:pPr marL="254000" lvl="1">
              <a:spcBef>
                <a:spcPct val="0"/>
              </a:spcBef>
            </a:pPr>
            <a:r>
              <a:rPr lang="en-US" dirty="0">
                <a:latin typeface="Comic Sans MS"/>
                <a:cs typeface="Comic Sans MS"/>
                <a:sym typeface="Arial Bold" charset="0"/>
              </a:rPr>
              <a:t>Idea</a:t>
            </a:r>
            <a:r>
              <a:rPr lang="en-US" dirty="0">
                <a:latin typeface="Comic Sans MS"/>
                <a:cs typeface="Comic Sans MS"/>
              </a:rPr>
              <a:t>: momentum transfer </a:t>
            </a:r>
            <a:r>
              <a:rPr lang="en-US" dirty="0">
                <a:latin typeface="Comic Sans MS"/>
                <a:cs typeface="Comic Sans MS"/>
                <a:sym typeface="Arial Italic" charset="0"/>
              </a:rPr>
              <a:t>t</a:t>
            </a:r>
            <a:r>
              <a:rPr lang="en-US" dirty="0">
                <a:latin typeface="Comic Sans MS"/>
                <a:cs typeface="Comic Sans MS"/>
              </a:rPr>
              <a:t> conjugate to transverse position (</a:t>
            </a:r>
            <a:r>
              <a:rPr lang="en-US" dirty="0" err="1" smtClean="0">
                <a:latin typeface="Comic Sans MS"/>
                <a:cs typeface="Comic Sans MS"/>
                <a:sym typeface="Arial Italic" charset="0"/>
              </a:rPr>
              <a:t>b</a:t>
            </a:r>
            <a:r>
              <a:rPr lang="en-US" baseline="-25000" dirty="0" err="1" smtClean="0">
                <a:latin typeface="Comic Sans MS"/>
                <a:cs typeface="Comic Sans MS"/>
                <a:sym typeface="Arial Italic" charset="0"/>
              </a:rPr>
              <a:t>T</a:t>
            </a:r>
            <a:r>
              <a:rPr lang="en-US" dirty="0" smtClean="0">
                <a:latin typeface="Comic Sans MS"/>
                <a:cs typeface="Comic Sans MS"/>
              </a:rPr>
              <a:t>)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561975" lvl="2">
              <a:spcBef>
                <a:spcPts val="900"/>
              </a:spcBef>
            </a:pPr>
            <a:r>
              <a:rPr lang="en-US" sz="2000" dirty="0">
                <a:latin typeface="Comic Sans MS"/>
                <a:cs typeface="Comic Sans MS"/>
              </a:rPr>
              <a:t>coherent part probes </a:t>
            </a:r>
            <a:r>
              <a:rPr lang="ja-JP" altLang="en-US" sz="2000" dirty="0">
                <a:latin typeface="Comic Sans MS"/>
                <a:cs typeface="Comic Sans MS"/>
              </a:rPr>
              <a:t>“</a:t>
            </a:r>
            <a:r>
              <a:rPr lang="en-US" sz="2000" dirty="0">
                <a:latin typeface="Comic Sans MS"/>
                <a:cs typeface="Comic Sans MS"/>
              </a:rPr>
              <a:t>shape of black disc</a:t>
            </a:r>
            <a:r>
              <a:rPr lang="ja-JP" altLang="en-US" sz="2000" dirty="0">
                <a:latin typeface="Comic Sans MS"/>
                <a:cs typeface="Comic Sans MS"/>
              </a:rPr>
              <a:t>”</a:t>
            </a:r>
            <a:endParaRPr lang="en-US" sz="2000" dirty="0">
              <a:latin typeface="Comic Sans MS"/>
              <a:cs typeface="Comic Sans MS"/>
            </a:endParaRPr>
          </a:p>
          <a:p>
            <a:pPr marL="561975" lvl="2">
              <a:spcBef>
                <a:spcPts val="900"/>
              </a:spcBef>
            </a:pPr>
            <a:r>
              <a:rPr lang="en-US" sz="2000" dirty="0">
                <a:latin typeface="Comic Sans MS"/>
                <a:cs typeface="Comic Sans MS"/>
              </a:rPr>
              <a:t>incoherent part (dominant at large </a:t>
            </a:r>
            <a:r>
              <a:rPr lang="en-US" sz="2000" dirty="0">
                <a:latin typeface="Comic Sans MS"/>
                <a:cs typeface="Comic Sans MS"/>
                <a:sym typeface="Arial Italic" charset="0"/>
              </a:rPr>
              <a:t>t</a:t>
            </a:r>
            <a:r>
              <a:rPr lang="en-US" sz="2000" dirty="0">
                <a:latin typeface="Comic Sans MS"/>
                <a:cs typeface="Comic Sans MS"/>
              </a:rPr>
              <a:t>) sensitive to                     </a:t>
            </a:r>
            <a:r>
              <a:rPr lang="ja-JP" altLang="en-US" sz="2000" dirty="0">
                <a:latin typeface="Comic Sans MS"/>
                <a:cs typeface="Comic Sans MS"/>
              </a:rPr>
              <a:t>“</a:t>
            </a:r>
            <a:r>
              <a:rPr lang="en-US" sz="2000" dirty="0">
                <a:latin typeface="Comic Sans MS"/>
                <a:cs typeface="Comic Sans MS"/>
              </a:rPr>
              <a:t>lumpiness</a:t>
            </a:r>
            <a:r>
              <a:rPr lang="ja-JP" altLang="en-US" sz="2000" dirty="0">
                <a:latin typeface="Comic Sans MS"/>
                <a:cs typeface="Comic Sans MS"/>
              </a:rPr>
              <a:t>”</a:t>
            </a:r>
            <a:r>
              <a:rPr lang="en-US" sz="2000" dirty="0">
                <a:latin typeface="Comic Sans MS"/>
                <a:cs typeface="Comic Sans MS"/>
              </a:rPr>
              <a:t> of the source (fluctuations, hot spots, ...) </a:t>
            </a:r>
          </a:p>
        </p:txBody>
      </p:sp>
      <p:sp>
        <p:nvSpPr>
          <p:cNvPr id="43015" name="Rectangle 7"/>
          <p:cNvSpPr>
            <a:spLocks/>
          </p:cNvSpPr>
          <p:nvPr/>
        </p:nvSpPr>
        <p:spPr bwMode="auto">
          <a:xfrm>
            <a:off x="165100" y="2548474"/>
            <a:ext cx="3780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1275" bIns="0">
            <a:spAutoFit/>
          </a:bodyPr>
          <a:lstStyle/>
          <a:p>
            <a:pPr marL="41275">
              <a:spcBef>
                <a:spcPts val="450"/>
              </a:spcBef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Spatial source distribution:</a:t>
            </a:r>
          </a:p>
        </p:txBody>
      </p:sp>
      <p:sp>
        <p:nvSpPr>
          <p:cNvPr id="43016" name="Rectangle 8"/>
          <p:cNvSpPr>
            <a:spLocks/>
          </p:cNvSpPr>
          <p:nvPr/>
        </p:nvSpPr>
        <p:spPr bwMode="auto">
          <a:xfrm>
            <a:off x="5295013" y="3096683"/>
            <a:ext cx="367965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7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t =  Δ</a:t>
            </a:r>
            <a:r>
              <a:rPr lang="en-US" sz="1700" baseline="3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2</a:t>
            </a:r>
            <a:r>
              <a:rPr lang="en-US" sz="17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/(1-x) ≈ Δ</a:t>
            </a:r>
            <a:r>
              <a:rPr lang="en-US" sz="1700" baseline="3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2</a:t>
            </a:r>
            <a:r>
              <a:rPr lang="en-US" sz="17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  (for small x) </a:t>
            </a:r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 t="5267" r="52502" b="50645"/>
          <a:stretch>
            <a:fillRect/>
          </a:stretch>
        </p:blipFill>
        <p:spPr bwMode="auto">
          <a:xfrm>
            <a:off x="285750" y="3416300"/>
            <a:ext cx="36068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949700"/>
            <a:ext cx="4445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949700"/>
            <a:ext cx="4445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949700"/>
            <a:ext cx="4445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949700"/>
            <a:ext cx="4445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2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949700"/>
            <a:ext cx="4445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949700"/>
            <a:ext cx="4445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24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949700"/>
            <a:ext cx="4445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2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949700"/>
            <a:ext cx="4445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26" name="Rectangle 18"/>
          <p:cNvSpPr>
            <a:spLocks/>
          </p:cNvSpPr>
          <p:nvPr/>
        </p:nvSpPr>
        <p:spPr bwMode="auto">
          <a:xfrm>
            <a:off x="635000" y="3467100"/>
            <a:ext cx="190500" cy="2971800"/>
          </a:xfrm>
          <a:prstGeom prst="rect">
            <a:avLst/>
          </a:prstGeom>
          <a:solidFill>
            <a:srgbClr val="D90B00">
              <a:alpha val="29999"/>
            </a:srgbClr>
          </a:solidFill>
          <a:ln w="12700" cap="flat">
            <a:solidFill>
              <a:schemeClr val="tx1">
                <a:alpha val="29999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635000" y="3467100"/>
            <a:ext cx="393700" cy="2971800"/>
          </a:xfrm>
          <a:prstGeom prst="rect">
            <a:avLst/>
          </a:prstGeom>
          <a:solidFill>
            <a:srgbClr val="D90B00">
              <a:alpha val="29999"/>
            </a:srgbClr>
          </a:solidFill>
          <a:ln w="12700" cap="flat">
            <a:solidFill>
              <a:schemeClr val="tx1">
                <a:alpha val="29999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8" name="Rectangle 20"/>
          <p:cNvSpPr>
            <a:spLocks/>
          </p:cNvSpPr>
          <p:nvPr/>
        </p:nvSpPr>
        <p:spPr bwMode="auto">
          <a:xfrm>
            <a:off x="635000" y="3467100"/>
            <a:ext cx="825500" cy="2971800"/>
          </a:xfrm>
          <a:prstGeom prst="rect">
            <a:avLst/>
          </a:prstGeom>
          <a:solidFill>
            <a:srgbClr val="D90B00">
              <a:alpha val="29999"/>
            </a:srgbClr>
          </a:solidFill>
          <a:ln w="12700" cap="flat">
            <a:solidFill>
              <a:schemeClr val="tx1">
                <a:alpha val="29999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635000" y="3467100"/>
            <a:ext cx="1231900" cy="2971800"/>
          </a:xfrm>
          <a:prstGeom prst="rect">
            <a:avLst/>
          </a:prstGeom>
          <a:solidFill>
            <a:srgbClr val="D90B00">
              <a:alpha val="29999"/>
            </a:srgbClr>
          </a:solidFill>
          <a:ln w="12700" cap="flat">
            <a:solidFill>
              <a:schemeClr val="tx1">
                <a:alpha val="29999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0" name="Rectangle 22"/>
          <p:cNvSpPr>
            <a:spLocks/>
          </p:cNvSpPr>
          <p:nvPr/>
        </p:nvSpPr>
        <p:spPr bwMode="auto">
          <a:xfrm>
            <a:off x="635000" y="3467100"/>
            <a:ext cx="1663700" cy="2971800"/>
          </a:xfrm>
          <a:prstGeom prst="rect">
            <a:avLst/>
          </a:prstGeom>
          <a:solidFill>
            <a:srgbClr val="D90B00">
              <a:alpha val="29999"/>
            </a:srgbClr>
          </a:solidFill>
          <a:ln w="12700" cap="flat">
            <a:solidFill>
              <a:schemeClr val="tx1">
                <a:alpha val="29999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635000" y="3467100"/>
            <a:ext cx="2057400" cy="2971800"/>
          </a:xfrm>
          <a:prstGeom prst="rect">
            <a:avLst/>
          </a:prstGeom>
          <a:solidFill>
            <a:srgbClr val="D90B00">
              <a:alpha val="29999"/>
            </a:srgbClr>
          </a:solidFill>
          <a:ln w="12700" cap="flat">
            <a:solidFill>
              <a:schemeClr val="tx1">
                <a:alpha val="29999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2" name="Rectangle 24"/>
          <p:cNvSpPr>
            <a:spLocks/>
          </p:cNvSpPr>
          <p:nvPr/>
        </p:nvSpPr>
        <p:spPr bwMode="auto">
          <a:xfrm>
            <a:off x="635000" y="3467100"/>
            <a:ext cx="2984500" cy="2971800"/>
          </a:xfrm>
          <a:prstGeom prst="rect">
            <a:avLst/>
          </a:prstGeom>
          <a:solidFill>
            <a:srgbClr val="D90B00">
              <a:alpha val="29999"/>
            </a:srgbClr>
          </a:solidFill>
          <a:ln w="12700" cap="flat">
            <a:solidFill>
              <a:schemeClr val="tx1">
                <a:alpha val="29999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3" name="Rectangle 25"/>
          <p:cNvSpPr>
            <a:spLocks/>
          </p:cNvSpPr>
          <p:nvPr/>
        </p:nvSpPr>
        <p:spPr bwMode="auto">
          <a:xfrm>
            <a:off x="6030913" y="5219700"/>
            <a:ext cx="12414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ϕ, nosat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122054"/>
              </p:ext>
            </p:extLst>
          </p:nvPr>
        </p:nvGraphicFramePr>
        <p:xfrm>
          <a:off x="4150784" y="2482850"/>
          <a:ext cx="2882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0" name="Equation" r:id="rId12" imgW="2882900" imgH="520700" progId="Equation.DSMT4">
                  <p:embed/>
                </p:oleObj>
              </mc:Choice>
              <mc:Fallback>
                <p:oleObj name="Equation" r:id="rId12" imgW="28829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50784" y="2482850"/>
                        <a:ext cx="28829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23192"/>
              </p:ext>
            </p:extLst>
          </p:nvPr>
        </p:nvGraphicFramePr>
        <p:xfrm>
          <a:off x="5092700" y="3721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1" name="Equation" r:id="rId14" imgW="114300" imgH="165100" progId="Equation.DSMT4">
                  <p:embed/>
                </p:oleObj>
              </mc:Choice>
              <mc:Fallback>
                <p:oleObj name="Equation" r:id="rId1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92700" y="3721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238822"/>
              </p:ext>
            </p:extLst>
          </p:nvPr>
        </p:nvGraphicFramePr>
        <p:xfrm>
          <a:off x="5092700" y="3721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2" name="Equation" r:id="rId16" imgW="114300" imgH="165100" progId="Equation.DSMT4">
                  <p:embed/>
                </p:oleObj>
              </mc:Choice>
              <mc:Fallback>
                <p:oleObj name="Equation" r:id="rId1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92700" y="3721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474489"/>
              </p:ext>
            </p:extLst>
          </p:nvPr>
        </p:nvGraphicFramePr>
        <p:xfrm>
          <a:off x="5092700" y="3721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3" name="Equation" r:id="rId17" imgW="114300" imgH="165100" progId="Equation.DSMT4">
                  <p:embed/>
                </p:oleObj>
              </mc:Choice>
              <mc:Fallback>
                <p:oleObj name="Equation" r:id="rId1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92700" y="3721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733782"/>
              </p:ext>
            </p:extLst>
          </p:nvPr>
        </p:nvGraphicFramePr>
        <p:xfrm>
          <a:off x="5092700" y="3721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4" name="Equation" r:id="rId18" imgW="114300" imgH="165100" progId="Equation.3">
                  <p:embed/>
                </p:oleObj>
              </mc:Choice>
              <mc:Fallback>
                <p:oleObj name="Equation" r:id="rId18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92700" y="3721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2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6" grpId="0" animBg="1"/>
      <p:bldP spid="43026" grpId="1" animBg="1"/>
      <p:bldP spid="43027" grpId="0" animBg="1"/>
      <p:bldP spid="43027" grpId="1" animBg="1"/>
      <p:bldP spid="43028" grpId="0" animBg="1"/>
      <p:bldP spid="43028" grpId="1" animBg="1"/>
      <p:bldP spid="43029" grpId="0" animBg="1"/>
      <p:bldP spid="43029" grpId="1" animBg="1"/>
      <p:bldP spid="43030" grpId="0" animBg="1"/>
      <p:bldP spid="43030" grpId="1" animBg="1"/>
      <p:bldP spid="43031" grpId="0" animBg="1"/>
      <p:bldP spid="43031" grpId="1" animBg="1"/>
      <p:bldP spid="430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Objectives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5410200"/>
          </a:xfrm>
        </p:spPr>
        <p:txBody>
          <a:bodyPr/>
          <a:lstStyle/>
          <a:p>
            <a:r>
              <a:rPr lang="en-US" dirty="0" smtClean="0"/>
              <a:t>Improve lepton-photon-hadron separation in the FMS to do</a:t>
            </a:r>
          </a:p>
          <a:p>
            <a:r>
              <a:rPr lang="en-US" dirty="0" smtClean="0"/>
              <a:t>Some examples</a:t>
            </a:r>
          </a:p>
          <a:p>
            <a:pPr lvl="1"/>
            <a:r>
              <a:rPr lang="en-US" dirty="0" smtClean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physics in </a:t>
            </a:r>
            <a:r>
              <a:rPr lang="en-US" dirty="0" err="1"/>
              <a:t>p</a:t>
            </a:r>
            <a:r>
              <a:rPr lang="en-US" dirty="0" err="1" smtClean="0"/>
              <a:t>Au</a:t>
            </a:r>
            <a:r>
              <a:rPr lang="en-US" dirty="0" smtClean="0"/>
              <a:t> and </a:t>
            </a:r>
            <a:r>
              <a:rPr lang="en-US" dirty="0" err="1" smtClean="0"/>
              <a:t>pp</a:t>
            </a:r>
            <a:r>
              <a:rPr lang="en-US" dirty="0" smtClean="0"/>
              <a:t> at forward </a:t>
            </a:r>
            <a:r>
              <a:rPr lang="en-US" dirty="0" err="1" smtClean="0"/>
              <a:t>rapidities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R</a:t>
            </a:r>
            <a:r>
              <a:rPr lang="en-US" baseline="-25000" dirty="0" err="1" smtClean="0">
                <a:sym typeface="Wingdings"/>
              </a:rPr>
              <a:t>dA</a:t>
            </a:r>
            <a:endParaRPr lang="en-US" baseline="-25000" dirty="0" smtClean="0"/>
          </a:p>
          <a:p>
            <a:pPr lvl="1"/>
            <a:r>
              <a:rPr lang="en-US" dirty="0" smtClean="0"/>
              <a:t>current status from </a:t>
            </a:r>
            <a:r>
              <a:rPr lang="en-US" dirty="0" err="1" smtClean="0"/>
              <a:t>chris</a:t>
            </a:r>
            <a:r>
              <a:rPr lang="en-US" dirty="0" smtClean="0"/>
              <a:t> </a:t>
            </a:r>
            <a:r>
              <a:rPr lang="en-US" dirty="0" err="1" smtClean="0"/>
              <a:t>perkins</a:t>
            </a:r>
            <a:r>
              <a:rPr lang="en-US" dirty="0" smtClean="0"/>
              <a:t> from run-08</a:t>
            </a:r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2306"/>
            <a:ext cx="9144000" cy="40529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940000">
            <a:off x="768850" y="2319648"/>
            <a:ext cx="7606319" cy="954107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chemeClr val="bg1"/>
            </a:solidFill>
          </a:ln>
          <a:effectLst>
            <a:glow rad="101600">
              <a:schemeClr val="tx1">
                <a:lumMod val="50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need to simulate J/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Ψ</a:t>
            </a: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 signal to background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dirty="0" smtClean="0">
                <a:solidFill>
                  <a:schemeClr val="bg1"/>
                </a:solidFill>
                <a:latin typeface="Comic Sans MS"/>
                <a:cs typeface="Comic Sans MS"/>
              </a:rPr>
              <a:t>with the FMS </a:t>
            </a:r>
            <a:r>
              <a:rPr lang="en-US" sz="28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preshower</a:t>
            </a:r>
            <a:r>
              <a:rPr lang="en-US" sz="2800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endParaRPr lang="en-US" sz="28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329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67" y="355600"/>
            <a:ext cx="4064000" cy="6858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3350"/>
          <a:lstStyle/>
          <a:p>
            <a:r>
              <a:rPr lang="en-US" dirty="0" smtClean="0"/>
              <a:t>Do Gluons Saturate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158C-1560-FF45-8038-095B29591694}" type="slidenum">
              <a:rPr lang="en-US"/>
              <a:pPr/>
              <a:t>36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1020674"/>
            <a:ext cx="4304573" cy="4405787"/>
            <a:chOff x="0" y="1020674"/>
            <a:chExt cx="4304573" cy="4405787"/>
          </a:xfrm>
        </p:grpSpPr>
        <p:pic>
          <p:nvPicPr>
            <p:cNvPr id="18" name="Picture 3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4" r="8799"/>
            <a:stretch/>
          </p:blipFill>
          <p:spPr bwMode="auto">
            <a:xfrm>
              <a:off x="0" y="1050302"/>
              <a:ext cx="4268740" cy="43761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21"/>
            <p:cNvGrpSpPr/>
            <p:nvPr/>
          </p:nvGrpSpPr>
          <p:grpSpPr>
            <a:xfrm>
              <a:off x="556093" y="1020674"/>
              <a:ext cx="760310" cy="524928"/>
              <a:chOff x="-801961" y="1778007"/>
              <a:chExt cx="760310" cy="52492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742691" y="1883835"/>
                <a:ext cx="701040" cy="41910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-801961" y="1778007"/>
                <a:ext cx="7065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small </a:t>
                </a:r>
                <a:r>
                  <a:rPr lang="en-US" sz="1200" dirty="0" err="1" smtClean="0"/>
                  <a:t>x</a:t>
                </a:r>
                <a:endParaRPr lang="en-US" sz="1200" dirty="0"/>
              </a:p>
            </p:txBody>
          </p:sp>
        </p:grpSp>
        <p:grpSp>
          <p:nvGrpSpPr>
            <p:cNvPr id="3" name="Group 24"/>
            <p:cNvGrpSpPr/>
            <p:nvPr/>
          </p:nvGrpSpPr>
          <p:grpSpPr>
            <a:xfrm>
              <a:off x="530860" y="4348068"/>
              <a:ext cx="840743" cy="551181"/>
              <a:chOff x="-86363" y="5489786"/>
              <a:chExt cx="840743" cy="551181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5564717"/>
                <a:ext cx="754380" cy="47625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-86363" y="5489786"/>
                <a:ext cx="7115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large </a:t>
                </a:r>
                <a:r>
                  <a:rPr lang="en-US" sz="1200" dirty="0" err="1" smtClean="0"/>
                  <a:t>x</a:t>
                </a:r>
                <a:endParaRPr lang="en-US" sz="1200" dirty="0"/>
              </a:p>
            </p:txBody>
          </p:sp>
        </p:grpSp>
        <p:cxnSp>
          <p:nvCxnSpPr>
            <p:cNvPr id="50" name="Straight Arrow Connector 49"/>
            <p:cNvCxnSpPr/>
            <p:nvPr/>
          </p:nvCxnSpPr>
          <p:spPr bwMode="auto">
            <a:xfrm flipH="1" flipV="1">
              <a:off x="4033520" y="1537983"/>
              <a:ext cx="10160" cy="3200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3794760" y="4652023"/>
              <a:ext cx="5098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x</a:t>
              </a:r>
              <a:r>
                <a:rPr lang="en-US" sz="1400" dirty="0" smtClean="0"/>
                <a:t>=1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28060" y="1245883"/>
              <a:ext cx="765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x</a:t>
              </a:r>
              <a:r>
                <a:rPr lang="en-US" sz="1400" dirty="0" smtClean="0"/>
                <a:t>=10</a:t>
              </a:r>
              <a:r>
                <a:rPr lang="en-US" sz="1400" baseline="30000" dirty="0" smtClean="0"/>
                <a:t>-5</a:t>
              </a:r>
              <a:endParaRPr lang="en-US" sz="1400" baseline="30000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132911" y="960967"/>
            <a:ext cx="3962631" cy="369332"/>
          </a:xfrm>
          <a:prstGeom prst="rect">
            <a:avLst/>
          </a:prstGeom>
          <a:gradFill flip="none" rotWithShape="1">
            <a:gsLst>
              <a:gs pos="10000">
                <a:srgbClr val="FFFF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Gluon density dominates at x&lt;0.1</a:t>
            </a:r>
            <a:endParaRPr lang="en-US" dirty="0"/>
          </a:p>
        </p:txBody>
      </p:sp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5709" y="1457960"/>
            <a:ext cx="3960495" cy="359029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38" name="Group 37"/>
          <p:cNvGrpSpPr/>
          <p:nvPr/>
        </p:nvGrpSpPr>
        <p:grpSpPr>
          <a:xfrm>
            <a:off x="4186959" y="2628030"/>
            <a:ext cx="1235755" cy="729533"/>
            <a:chOff x="6341534" y="2032718"/>
            <a:chExt cx="1235755" cy="729533"/>
          </a:xfrm>
        </p:grpSpPr>
        <p:sp>
          <p:nvSpPr>
            <p:cNvPr id="39" name="AutoShape 49"/>
            <p:cNvSpPr>
              <a:spLocks noChangeArrowheads="1"/>
            </p:cNvSpPr>
            <p:nvPr/>
          </p:nvSpPr>
          <p:spPr bwMode="auto">
            <a:xfrm>
              <a:off x="6341534" y="2032718"/>
              <a:ext cx="1193799" cy="729533"/>
            </a:xfrm>
            <a:prstGeom prst="curvedRightArrow">
              <a:avLst>
                <a:gd name="adj1" fmla="val 24848"/>
                <a:gd name="adj2" fmla="val 49697"/>
                <a:gd name="adj3" fmla="val 33333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66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rmAutofit/>
              <a:scene3d>
                <a:camera prst="orthographicFront">
                  <a:rot lat="0" lon="60000" rev="0"/>
                </a:camera>
                <a:lightRig rig="threePt" dir="t"/>
              </a:scene3d>
            </a:bodyPr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95530" y="2137828"/>
              <a:ext cx="981759" cy="369332"/>
            </a:xfrm>
            <a:prstGeom prst="rect">
              <a:avLst/>
            </a:prstGeom>
            <a:noFill/>
          </p:spPr>
          <p:txBody>
            <a:bodyPr vert="horz" wrap="none" rtlCol="0">
              <a:prstTxWarp prst="textArchUp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QCD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540000">
              <a:off x="6504510" y="2258484"/>
              <a:ext cx="981759" cy="369332"/>
            </a:xfrm>
            <a:prstGeom prst="rect">
              <a:avLst/>
            </a:prstGeom>
            <a:noFill/>
          </p:spPr>
          <p:txBody>
            <a:bodyPr vert="horz" wrap="none" rtlCol="0">
              <a:prstTxWarp prst="textArchDown">
                <a:avLst>
                  <a:gd name="adj" fmla="val 961505"/>
                </a:avLst>
              </a:prstTxWarp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FIT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42" y="1081193"/>
            <a:ext cx="3960495" cy="359029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152395" y="626533"/>
            <a:ext cx="3962631" cy="369332"/>
          </a:xfrm>
          <a:prstGeom prst="rect">
            <a:avLst/>
          </a:prstGeom>
          <a:gradFill flip="none" rotWithShape="1">
            <a:gsLst>
              <a:gs pos="10000">
                <a:srgbClr val="FFFF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Gluon density dominates at x&lt;0.1</a:t>
            </a:r>
            <a:endParaRPr lang="en-US" dirty="0"/>
          </a:p>
        </p:txBody>
      </p:sp>
      <p:pic>
        <p:nvPicPr>
          <p:cNvPr id="5" name="Picture 4" descr="RegionsOfWaveFunction_xQ2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1344099"/>
            <a:ext cx="4693920" cy="3556000"/>
          </a:xfrm>
          <a:prstGeom prst="rect">
            <a:avLst/>
          </a:prstGeom>
        </p:spPr>
      </p:pic>
      <p:pic>
        <p:nvPicPr>
          <p:cNvPr id="6" name="Picture 5" descr="recomb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96" y="5979571"/>
            <a:ext cx="5143500" cy="77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4923762"/>
            <a:ext cx="900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b="0" dirty="0"/>
              <a:t>Rapid rise in gluons described naturally by linear </a:t>
            </a:r>
            <a:r>
              <a:rPr lang="en-US" sz="1600" b="0" dirty="0" err="1"/>
              <a:t>pQCD</a:t>
            </a:r>
            <a:r>
              <a:rPr lang="en-US" sz="1600" b="0" dirty="0"/>
              <a:t> evolution equations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b="0" dirty="0" smtClean="0"/>
              <a:t>This </a:t>
            </a:r>
            <a:r>
              <a:rPr lang="en-US" sz="1600" b="0" dirty="0"/>
              <a:t>rise cannot increase forever - limits on the cross-</a:t>
            </a:r>
            <a:r>
              <a:rPr lang="en-US" sz="1600" b="0" dirty="0" smtClean="0"/>
              <a:t>section</a:t>
            </a:r>
          </a:p>
          <a:p>
            <a:pPr lvl="1">
              <a:buClr>
                <a:srgbClr val="0000FF"/>
              </a:buClr>
            </a:pPr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1600" b="0" dirty="0" smtClean="0"/>
              <a:t>non</a:t>
            </a:r>
            <a:r>
              <a:rPr lang="en-US" sz="1600" b="0" dirty="0"/>
              <a:t>-linear </a:t>
            </a:r>
            <a:r>
              <a:rPr lang="en-US" sz="1600" b="0" dirty="0" err="1"/>
              <a:t>pQCD</a:t>
            </a:r>
            <a:r>
              <a:rPr lang="en-US" sz="1600" b="0" dirty="0"/>
              <a:t> evolution equations provide a natural way to tame </a:t>
            </a:r>
            <a:r>
              <a:rPr lang="en-US" sz="1600" b="0" dirty="0" smtClean="0"/>
              <a:t>this growth </a:t>
            </a:r>
            <a:r>
              <a:rPr lang="en-US" sz="1600" b="0" dirty="0"/>
              <a:t>and lead to a saturation of gluons, </a:t>
            </a:r>
            <a:r>
              <a:rPr lang="en-US" sz="1600" b="0" dirty="0" err="1"/>
              <a:t>characterised</a:t>
            </a:r>
            <a:r>
              <a:rPr lang="en-US" sz="1600" b="0" dirty="0"/>
              <a:t> by the </a:t>
            </a:r>
            <a:r>
              <a:rPr lang="en-US" sz="1600" b="0" dirty="0" smtClean="0"/>
              <a:t>saturation scale Q</a:t>
            </a:r>
            <a:r>
              <a:rPr lang="en-US" sz="1600" b="0" baseline="30000" dirty="0" smtClean="0"/>
              <a:t>2</a:t>
            </a:r>
            <a:r>
              <a:rPr lang="en-US" sz="1600" b="0" baseline="-25000" dirty="0" smtClean="0"/>
              <a:t>s</a:t>
            </a:r>
            <a:r>
              <a:rPr lang="en-US" sz="1600" b="0" dirty="0" smtClean="0"/>
              <a:t>(</a:t>
            </a:r>
            <a:r>
              <a:rPr lang="en-US" sz="1600" b="0" dirty="0"/>
              <a:t>x)</a:t>
            </a:r>
            <a:endParaRPr lang="en-US" sz="1600" dirty="0"/>
          </a:p>
        </p:txBody>
      </p:sp>
      <p:pic>
        <p:nvPicPr>
          <p:cNvPr id="9" name="Picture 8" descr="xQ2data_schematic_combo.eps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/>
          <a:stretch/>
        </p:blipFill>
        <p:spPr>
          <a:xfrm>
            <a:off x="0" y="1517399"/>
            <a:ext cx="4402667" cy="3640733"/>
          </a:xfrm>
          <a:prstGeom prst="rect">
            <a:avLst/>
          </a:prstGeom>
        </p:spPr>
      </p:pic>
      <p:pic>
        <p:nvPicPr>
          <p:cNvPr id="30" name="Picture 29" descr="sat.xQ2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2795" r="2524" b="2185"/>
          <a:stretch/>
        </p:blipFill>
        <p:spPr>
          <a:xfrm>
            <a:off x="5027083" y="1418166"/>
            <a:ext cx="3788833" cy="356596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51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p</a:t>
            </a:r>
            <a:r>
              <a:rPr lang="en-US" dirty="0" err="1" smtClean="0"/>
              <a:t>A</a:t>
            </a:r>
            <a:r>
              <a:rPr lang="en-US" dirty="0" smtClean="0"/>
              <a:t> vs. </a:t>
            </a:r>
            <a:r>
              <a:rPr lang="en-US" cap="none" dirty="0" err="1" smtClean="0"/>
              <a:t>d</a:t>
            </a:r>
            <a:r>
              <a:rPr lang="en-US" dirty="0" err="1" smtClean="0"/>
              <a:t>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533"/>
            <a:ext cx="536448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050" y="673667"/>
            <a:ext cx="946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</a:t>
            </a:r>
            <a:r>
              <a:rPr lang="en-US" dirty="0" smtClean="0"/>
              <a:t> will resolve the question the double interaction mechanism plays a role in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AutoShape 49"/>
          <p:cNvSpPr>
            <a:spLocks noChangeArrowheads="1"/>
          </p:cNvSpPr>
          <p:nvPr/>
        </p:nvSpPr>
        <p:spPr bwMode="auto">
          <a:xfrm>
            <a:off x="79007" y="2054864"/>
            <a:ext cx="731308" cy="407843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40" y="2588594"/>
            <a:ext cx="5374640" cy="18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839314" y="2208709"/>
            <a:ext cx="640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Hopefully get this time a result which will be published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72087" y="2827148"/>
            <a:ext cx="247089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2008: </a:t>
            </a:r>
            <a:r>
              <a:rPr lang="en-US" dirty="0">
                <a:effectLst/>
              </a:rPr>
              <a:t>44 nb</a:t>
            </a:r>
            <a:r>
              <a:rPr lang="en-US" baseline="30000" dirty="0">
                <a:effectLst/>
              </a:rPr>
              <a:t>-</a:t>
            </a:r>
            <a:r>
              <a:rPr lang="en-US" baseline="30000" dirty="0" smtClean="0">
                <a:effectLst/>
              </a:rPr>
              <a:t>1</a:t>
            </a:r>
          </a:p>
          <a:p>
            <a:endParaRPr lang="en-US" baseline="30000" dirty="0">
              <a:effectLst/>
            </a:endParaRPr>
          </a:p>
          <a:p>
            <a:r>
              <a:rPr lang="en-US" dirty="0" smtClean="0">
                <a:effectLst/>
              </a:rPr>
              <a:t>2015:</a:t>
            </a:r>
            <a:r>
              <a:rPr lang="en-US" dirty="0" smtClean="0"/>
              <a:t> 300 nb</a:t>
            </a:r>
            <a:r>
              <a:rPr lang="en-US" baseline="30000" dirty="0" smtClean="0"/>
              <a:t>-1</a:t>
            </a:r>
          </a:p>
          <a:p>
            <a:endParaRPr lang="en-US" baseline="30000" dirty="0"/>
          </a:p>
          <a:p>
            <a:r>
              <a:rPr lang="en-US" dirty="0" smtClean="0">
                <a:sym typeface="Wingdings"/>
              </a:rPr>
              <a:t> factor 6 increase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11035" y="4395322"/>
            <a:ext cx="69945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inclusive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) ~ </a:t>
            </a:r>
            <a:r>
              <a:rPr lang="en-US" dirty="0">
                <a:effectLst/>
              </a:rPr>
              <a:t>1/p</a:t>
            </a:r>
            <a:r>
              <a:rPr lang="en-US" baseline="-25000" dirty="0">
                <a:effectLst/>
              </a:rPr>
              <a:t>T</a:t>
            </a:r>
            <a:r>
              <a:rPr lang="en-US" baseline="30000" dirty="0">
                <a:effectLst/>
              </a:rPr>
              <a:t>6 </a:t>
            </a:r>
            <a:r>
              <a:rPr lang="en-US" baseline="30000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going to </a:t>
            </a:r>
            <a:r>
              <a:rPr lang="en-US" dirty="0" err="1">
                <a:effectLst/>
              </a:rPr>
              <a:t>p</a:t>
            </a:r>
            <a:r>
              <a:rPr lang="en-US" baseline="-25000" dirty="0" err="1">
                <a:effectLst/>
              </a:rPr>
              <a:t>T</a:t>
            </a:r>
            <a:r>
              <a:rPr lang="en-US" baseline="30000" dirty="0" err="1">
                <a:effectLst/>
              </a:rPr>
              <a:t>trig</a:t>
            </a:r>
            <a:r>
              <a:rPr lang="en-US" dirty="0">
                <a:effectLst/>
              </a:rPr>
              <a:t>&gt;3 </a:t>
            </a:r>
            <a:r>
              <a:rPr lang="en-US" dirty="0" err="1">
                <a:effectLst/>
              </a:rPr>
              <a:t>GeV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luminosity needs to be increased by 11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effectLst/>
                <a:sym typeface="Wingdings"/>
              </a:rPr>
              <a:t>increased FMS + STAR triggering performance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effectLst/>
                <a:sym typeface="Wingdings"/>
              </a:rPr>
              <a:t>should be able to go in and out of saturation regime</a:t>
            </a:r>
            <a:endParaRPr lang="en-US" dirty="0"/>
          </a:p>
        </p:txBody>
      </p:sp>
      <p:pic>
        <p:nvPicPr>
          <p:cNvPr id="14" name="Picture 13" descr="sat.xQ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2795" r="2524" b="2185"/>
          <a:stretch/>
        </p:blipFill>
        <p:spPr>
          <a:xfrm>
            <a:off x="6795188" y="4616175"/>
            <a:ext cx="2381941" cy="22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3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1667" cy="609600"/>
          </a:xfrm>
        </p:spPr>
        <p:txBody>
          <a:bodyPr/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in </a:t>
            </a:r>
            <a:r>
              <a:rPr lang="en-US" sz="2400" cap="none" dirty="0" err="1" smtClean="0"/>
              <a:t>p↑</a:t>
            </a:r>
            <a:r>
              <a:rPr lang="en-US" sz="2400" dirty="0" err="1" smtClean="0"/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or</a:t>
            </a:r>
            <a:r>
              <a:rPr lang="en-US" sz="2400" dirty="0" smtClean="0"/>
              <a:t> </a:t>
            </a:r>
            <a:r>
              <a:rPr lang="en-US" sz="2400" dirty="0"/>
              <a:t>Shooting Spin Through CGC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pp-pA-LoI f2f,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24345" y="1040343"/>
            <a:ext cx="1643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Y. </a:t>
            </a:r>
            <a:r>
              <a:rPr lang="en-US" sz="1200" dirty="0" err="1" smtClean="0"/>
              <a:t>Kovchegov</a:t>
            </a:r>
            <a:r>
              <a:rPr lang="en-US" sz="1200" dirty="0" smtClean="0"/>
              <a:t> et al.</a:t>
            </a:r>
          </a:p>
          <a:p>
            <a:r>
              <a:rPr lang="en-US" sz="1200" dirty="0" smtClean="0"/>
              <a:t>arXiv:1201.5890</a:t>
            </a:r>
            <a:endParaRPr lang="en-US" sz="12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215557" y="708555"/>
            <a:ext cx="4964686" cy="2704350"/>
            <a:chOff x="-228929" y="708555"/>
            <a:chExt cx="4964686" cy="2704350"/>
          </a:xfrm>
        </p:grpSpPr>
        <p:grpSp>
          <p:nvGrpSpPr>
            <p:cNvPr id="24" name="Group 23"/>
            <p:cNvGrpSpPr/>
            <p:nvPr/>
          </p:nvGrpSpPr>
          <p:grpSpPr>
            <a:xfrm>
              <a:off x="-228929" y="708555"/>
              <a:ext cx="4964686" cy="2704350"/>
              <a:chOff x="-239512" y="708555"/>
              <a:chExt cx="4964686" cy="2704350"/>
            </a:xfrm>
          </p:grpSpPr>
          <p:pic>
            <p:nvPicPr>
              <p:cNvPr id="6" name="Content Placeholder 3" descr="ANrad.eps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065" r="-6065"/>
              <a:stretch>
                <a:fillRect/>
              </a:stretch>
            </p:blipFill>
            <p:spPr>
              <a:xfrm>
                <a:off x="-239512" y="708555"/>
                <a:ext cx="4917345" cy="2704350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1274234" y="2465916"/>
                <a:ext cx="419099" cy="20531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1591730" y="2216152"/>
                <a:ext cx="10116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r=1.4fm</a:t>
                </a:r>
                <a:endParaRPr lang="en-US" sz="1600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 bwMode="auto">
              <a:xfrm flipV="1">
                <a:off x="1511301" y="2772834"/>
                <a:ext cx="838199" cy="3259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2273297" y="2516720"/>
                <a:ext cx="7974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r=2fm</a:t>
                </a:r>
                <a:endParaRPr lang="en-US" sz="16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85775" y="751417"/>
                <a:ext cx="42393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strong suppression of </a:t>
                </a:r>
                <a:r>
                  <a:rPr lang="en-US" sz="1400" dirty="0" err="1"/>
                  <a:t>odderon</a:t>
                </a:r>
                <a:r>
                  <a:rPr lang="en-US" sz="1400" dirty="0"/>
                  <a:t> STSA </a:t>
                </a:r>
                <a:r>
                  <a:rPr lang="en-US" sz="1400" dirty="0" smtClean="0"/>
                  <a:t>in </a:t>
                </a:r>
                <a:r>
                  <a:rPr lang="en-US" sz="1400" dirty="0"/>
                  <a:t>nuclei.</a:t>
                </a: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 bwMode="auto">
            <a:xfrm flipV="1">
              <a:off x="1284817" y="1676401"/>
              <a:ext cx="285750" cy="2010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475317" y="1422404"/>
              <a:ext cx="7974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r=1fm</a:t>
              </a:r>
              <a:endParaRPr lang="en-US" sz="16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747000" y="83608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</a:t>
            </a:r>
            <a:r>
              <a:rPr lang="en-US" baseline="-25000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=1GeV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08504" y="1227676"/>
            <a:ext cx="438946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Very unique RHIC possibility </a:t>
            </a:r>
            <a:r>
              <a:rPr lang="en-US" dirty="0" err="1" smtClean="0"/>
              <a:t>p↑A</a:t>
            </a:r>
            <a:endParaRPr lang="en-US" dirty="0" smtClean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Synergy between CGC based</a:t>
            </a:r>
          </a:p>
          <a:p>
            <a:pPr>
              <a:buClr>
                <a:srgbClr val="0000FF"/>
              </a:buClr>
            </a:pPr>
            <a:r>
              <a:rPr lang="en-US" dirty="0"/>
              <a:t> </a:t>
            </a:r>
            <a:r>
              <a:rPr lang="en-US" dirty="0" smtClean="0"/>
              <a:t>  theory and transverse spin physics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(direct photon) = 0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/>
              <a:t>The asymmetry is larger for </a:t>
            </a:r>
            <a:endParaRPr lang="en-US" dirty="0" smtClean="0"/>
          </a:p>
          <a:p>
            <a:pPr>
              <a:buClr>
                <a:srgbClr val="0000FF"/>
              </a:buClr>
            </a:pPr>
            <a:r>
              <a:rPr lang="en-US" dirty="0"/>
              <a:t> </a:t>
            </a:r>
            <a:r>
              <a:rPr lang="en-US" dirty="0" smtClean="0"/>
              <a:t>  peripheral </a:t>
            </a:r>
            <a:r>
              <a:rPr lang="en-US" dirty="0"/>
              <a:t>collisions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2666" y="3958166"/>
            <a:ext cx="4499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STAR: projection for upcoming </a:t>
            </a:r>
            <a:r>
              <a:rPr lang="en-US" dirty="0" err="1" smtClean="0">
                <a:solidFill>
                  <a:srgbClr val="0000FF"/>
                </a:solidFill>
              </a:rPr>
              <a:t>pA</a:t>
            </a:r>
            <a:r>
              <a:rPr lang="en-US" dirty="0" smtClean="0">
                <a:solidFill>
                  <a:srgbClr val="0000FF"/>
                </a:solidFill>
              </a:rPr>
              <a:t> run</a:t>
            </a:r>
          </a:p>
          <a:p>
            <a:r>
              <a:rPr lang="en-US" dirty="0" smtClean="0"/>
              <a:t>Curves: </a:t>
            </a:r>
            <a:r>
              <a:rPr lang="en-US" dirty="0" err="1" smtClean="0"/>
              <a:t>Feng</a:t>
            </a:r>
            <a:r>
              <a:rPr lang="en-US" dirty="0" smtClean="0"/>
              <a:t> &amp; </a:t>
            </a:r>
            <a:r>
              <a:rPr lang="en-US" dirty="0"/>
              <a:t>Kang </a:t>
            </a:r>
            <a:r>
              <a:rPr lang="en-US" dirty="0" smtClean="0"/>
              <a:t>arXiv:1106.1375</a:t>
            </a:r>
          </a:p>
          <a:p>
            <a:r>
              <a:rPr lang="en-US" dirty="0" smtClean="0"/>
              <a:t>solid: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s</a:t>
            </a:r>
            <a:r>
              <a:rPr lang="en-US" baseline="30000" dirty="0" err="1" smtClean="0"/>
              <a:t>p</a:t>
            </a:r>
            <a:r>
              <a:rPr lang="en-US" dirty="0" smtClean="0"/>
              <a:t> = 1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dashed: </a:t>
            </a:r>
            <a:r>
              <a:rPr lang="en-US" dirty="0" err="1"/>
              <a:t>Q</a:t>
            </a:r>
            <a:r>
              <a:rPr lang="en-US" baseline="-25000" dirty="0" err="1"/>
              <a:t>s</a:t>
            </a:r>
            <a:r>
              <a:rPr lang="en-US" baseline="30000" dirty="0" err="1"/>
              <a:t>p</a:t>
            </a:r>
            <a:r>
              <a:rPr lang="en-US" dirty="0"/>
              <a:t> = </a:t>
            </a:r>
            <a:r>
              <a:rPr lang="en-US" dirty="0" smtClean="0"/>
              <a:t>0.5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368830" y="3735330"/>
            <a:ext cx="4043680" cy="2397760"/>
            <a:chOff x="368830" y="3735330"/>
            <a:chExt cx="4043680" cy="239776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30" y="3735330"/>
              <a:ext cx="4043680" cy="239776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646551" y="4064001"/>
              <a:ext cx="405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p</a:t>
              </a:r>
              <a:r>
                <a:rPr lang="en-US" baseline="30000" dirty="0" smtClean="0"/>
                <a:t>0</a:t>
              </a:r>
              <a:endParaRPr lang="en-US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902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09" y="762000"/>
            <a:ext cx="7239000" cy="55340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5422348" y="662606"/>
            <a:ext cx="552174" cy="5963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400264" y="337453"/>
            <a:ext cx="99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Carl’s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1135" y="1632597"/>
            <a:ext cx="38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3712"/>
                  </a:solidFill>
                </a:ln>
                <a:solidFill>
                  <a:srgbClr val="0000FF"/>
                </a:solidFill>
              </a:rPr>
              <a:t>✔</a:t>
            </a:r>
            <a:endParaRPr lang="en-US" sz="2400" dirty="0">
              <a:ln>
                <a:solidFill>
                  <a:srgbClr val="FF3712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7448" y="2480736"/>
            <a:ext cx="38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3712"/>
                  </a:solidFill>
                </a:ln>
                <a:solidFill>
                  <a:srgbClr val="0000FF"/>
                </a:solidFill>
              </a:rPr>
              <a:t>✔</a:t>
            </a:r>
            <a:endParaRPr lang="en-US" sz="2400" dirty="0">
              <a:ln>
                <a:solidFill>
                  <a:srgbClr val="FF3712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51883" y="3187518"/>
            <a:ext cx="38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3712"/>
                  </a:solidFill>
                </a:ln>
                <a:solidFill>
                  <a:srgbClr val="0000FF"/>
                </a:solidFill>
              </a:rPr>
              <a:t>✔</a:t>
            </a:r>
            <a:endParaRPr lang="en-US" sz="2400" dirty="0">
              <a:ln>
                <a:solidFill>
                  <a:srgbClr val="FF3712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8753" y="3816997"/>
            <a:ext cx="38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3712"/>
                  </a:solidFill>
                </a:ln>
                <a:solidFill>
                  <a:srgbClr val="0000FF"/>
                </a:solidFill>
              </a:rPr>
              <a:t>✔</a:t>
            </a:r>
            <a:endParaRPr lang="en-US" sz="2400" dirty="0">
              <a:ln>
                <a:solidFill>
                  <a:srgbClr val="FF3712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2838" y="3452562"/>
            <a:ext cx="191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3712"/>
                  </a:solidFill>
                </a:ln>
                <a:solidFill>
                  <a:srgbClr val="0000FF"/>
                </a:solidFill>
              </a:rPr>
              <a:t>✔  may be</a:t>
            </a:r>
            <a:endParaRPr lang="en-US" sz="2400" dirty="0">
              <a:ln>
                <a:solidFill>
                  <a:srgbClr val="FF3712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940000">
            <a:off x="1278332" y="2612204"/>
            <a:ext cx="6079384" cy="1384995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chemeClr val="bg1"/>
            </a:solidFill>
          </a:ln>
          <a:effectLst>
            <a:glow rad="101600">
              <a:schemeClr val="tx1">
                <a:lumMod val="50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2015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pp</a:t>
            </a: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/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pA</a:t>
            </a: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 run gets us started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dirty="0" smtClean="0">
                <a:solidFill>
                  <a:schemeClr val="bg1"/>
                </a:solidFill>
                <a:latin typeface="Comic Sans MS"/>
                <a:cs typeface="Comic Sans MS"/>
              </a:rPr>
              <a:t>on many physics topics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to be discussed in the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pp-pA-LoI</a:t>
            </a:r>
            <a:endParaRPr lang="en-US" sz="28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8305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in 2013 BUR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790281"/>
              </p:ext>
            </p:extLst>
          </p:nvPr>
        </p:nvGraphicFramePr>
        <p:xfrm>
          <a:off x="924330" y="762000"/>
          <a:ext cx="7560233" cy="579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9" name="Document" r:id="rId3" imgW="5829300" imgH="4470400" progId="Word.Document.12">
                  <p:embed/>
                </p:oleObj>
              </mc:Choice>
              <mc:Fallback>
                <p:oleObj name="Document" r:id="rId3" imgW="5829300" imgH="447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4330" y="762000"/>
                        <a:ext cx="7560233" cy="5797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1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89437" y="3079820"/>
            <a:ext cx="2165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BACKUP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0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ln/>
        </p:spPr>
        <p:txBody>
          <a:bodyPr/>
          <a:lstStyle/>
          <a:p>
            <a:r>
              <a:rPr lang="en-US" sz="2400" dirty="0" smtClean="0"/>
              <a:t>Study BY Len on IMPACT ON FMS photon reconstruction</a:t>
            </a:r>
            <a:endParaRPr lang="en-US" sz="24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C15B-2C24-C24D-8E99-B0DF30A58261}" type="slidenum">
              <a:rPr lang="en-US"/>
              <a:pPr/>
              <a:t>41</a:t>
            </a:fld>
            <a:endParaRPr lang="en-US"/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387201" y="1586966"/>
            <a:ext cx="7358063" cy="26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>
                <a:ea typeface="ＭＳ Ｐゴシック" charset="0"/>
                <a:cs typeface="Palatino" charset="0"/>
              </a:rPr>
              <a:t>Use FCS simulation using only the clusters and tracks within the FMS geometry at 200 </a:t>
            </a:r>
            <a:r>
              <a:rPr lang="en-US" sz="1700" dirty="0" err="1">
                <a:ea typeface="ＭＳ Ｐゴシック" charset="0"/>
                <a:cs typeface="Palatino" charset="0"/>
              </a:rPr>
              <a:t>GeV</a:t>
            </a:r>
            <a:r>
              <a:rPr lang="en-US" sz="1700" dirty="0">
                <a:ea typeface="ＭＳ Ｐゴシック" charset="0"/>
                <a:cs typeface="Palatino" charset="0"/>
              </a:rPr>
              <a:t>. </a:t>
            </a:r>
          </a:p>
          <a:p>
            <a:endParaRPr lang="en-US" sz="1700" dirty="0">
              <a:ea typeface="ＭＳ Ｐゴシック" charset="0"/>
              <a:cs typeface="Palatino" charset="0"/>
            </a:endParaRPr>
          </a:p>
          <a:p>
            <a:r>
              <a:rPr lang="en-US" sz="1700" dirty="0">
                <a:ea typeface="ＭＳ Ｐゴシック" charset="0"/>
                <a:cs typeface="Palatino" charset="0"/>
              </a:rPr>
              <a:t>Photon reconstruction efficiency (~100%) and π</a:t>
            </a:r>
            <a:r>
              <a:rPr lang="en-US" sz="1700" baseline="32000" dirty="0">
                <a:ea typeface="ＭＳ Ｐゴシック" charset="0"/>
                <a:cs typeface="Palatino" charset="0"/>
              </a:rPr>
              <a:t>0</a:t>
            </a:r>
            <a:r>
              <a:rPr lang="en-US" sz="1700" dirty="0">
                <a:ea typeface="ＭＳ Ｐゴシック" charset="0"/>
                <a:cs typeface="Symbol" charset="0"/>
              </a:rPr>
              <a:t>-ϒ separation are comparable under 80 </a:t>
            </a:r>
            <a:r>
              <a:rPr lang="en-US" sz="1700" dirty="0" err="1">
                <a:ea typeface="ＭＳ Ｐゴシック" charset="0"/>
                <a:cs typeface="Symbol" charset="0"/>
              </a:rPr>
              <a:t>GeV</a:t>
            </a:r>
            <a:r>
              <a:rPr lang="en-US" sz="1700" dirty="0">
                <a:ea typeface="ＭＳ Ｐゴシック" charset="0"/>
                <a:cs typeface="Symbol" charset="0"/>
              </a:rPr>
              <a:t> for the FMS and the FCS </a:t>
            </a:r>
            <a:r>
              <a:rPr lang="en-US" sz="1700" dirty="0" err="1">
                <a:ea typeface="ＭＳ Ｐゴシック" charset="0"/>
                <a:cs typeface="Symbol" charset="0"/>
              </a:rPr>
              <a:t>EMCal</a:t>
            </a:r>
            <a:r>
              <a:rPr lang="en-US" sz="1700" dirty="0">
                <a:ea typeface="ＭＳ Ｐゴシック" charset="0"/>
                <a:cs typeface="Symbol" charset="0"/>
              </a:rPr>
              <a:t>. </a:t>
            </a:r>
          </a:p>
          <a:p>
            <a:endParaRPr lang="en-US" sz="1700" dirty="0">
              <a:ea typeface="ＭＳ Ｐゴシック" charset="0"/>
              <a:cs typeface="Symbol" charset="0"/>
            </a:endParaRPr>
          </a:p>
          <a:p>
            <a:r>
              <a:rPr lang="en-US" sz="1700" dirty="0">
                <a:ea typeface="ＭＳ Ｐゴシック" charset="0"/>
                <a:cs typeface="Symbol" charset="0"/>
              </a:rPr>
              <a:t>Energy resolution is better for the FCS. This has not been adjusted for the current estimate because the A</a:t>
            </a:r>
            <a:r>
              <a:rPr lang="en-US" sz="1700" baseline="-6000" dirty="0">
                <a:ea typeface="ＭＳ Ｐゴシック" charset="0"/>
                <a:cs typeface="Palatino" charset="0"/>
              </a:rPr>
              <a:t>N</a:t>
            </a:r>
            <a:r>
              <a:rPr lang="en-US" sz="1700" dirty="0">
                <a:ea typeface="ＭＳ Ｐゴシック" charset="0"/>
                <a:cs typeface="Palatino" charset="0"/>
              </a:rPr>
              <a:t> measurement is not very sensitive to the smearing in energy scale.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24" y="4070488"/>
            <a:ext cx="2091779" cy="2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/>
          </p:cNvSpPr>
          <p:nvPr/>
        </p:nvSpPr>
        <p:spPr bwMode="auto">
          <a:xfrm>
            <a:off x="448279" y="4404243"/>
            <a:ext cx="475952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>
                <a:ea typeface="ＭＳ Ｐゴシック" charset="0"/>
                <a:cs typeface="Palatino" charset="0"/>
              </a:rPr>
              <a:t>The charged track detection efficiency is set at 86%, per Akio</a:t>
            </a:r>
            <a:r>
              <a:rPr lang="ja-JP" altLang="en-US" sz="1700" dirty="0">
                <a:latin typeface="Arial"/>
                <a:ea typeface="ＭＳ Ｐゴシック" charset="0"/>
                <a:cs typeface="Palatino" charset="0"/>
              </a:rPr>
              <a:t>’</a:t>
            </a:r>
            <a:r>
              <a:rPr lang="en-US" sz="1700" dirty="0">
                <a:ea typeface="ＭＳ Ｐゴシック" charset="0"/>
                <a:cs typeface="Palatino" charset="0"/>
              </a:rPr>
              <a:t>s study of the FMS pre-shower model, which showed that the first layer can be used to accept 98% of the photons and reject 86% of the charged hadrons.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0998" y="1006231"/>
            <a:ext cx="1957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SET-UP used: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 smtClean="0"/>
              <a:t>pAu</a:t>
            </a:r>
            <a:r>
              <a:rPr lang="en-US" dirty="0" smtClean="0"/>
              <a:t>: </a:t>
            </a:r>
            <a:r>
              <a:rPr lang="en-US" dirty="0"/>
              <a:t>UPC </a:t>
            </a:r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1" y="762637"/>
            <a:ext cx="4419600" cy="299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83" y="3419475"/>
            <a:ext cx="4419600" cy="299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0" y="4076700"/>
            <a:ext cx="9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22F31"/>
                </a:solidFill>
                <a:latin typeface="Comic Sans MS"/>
                <a:cs typeface="Comic Sans MS"/>
              </a:rPr>
              <a:t>all cuts</a:t>
            </a:r>
            <a:endParaRPr lang="en-US" b="1" dirty="0">
              <a:solidFill>
                <a:srgbClr val="322F31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231" y="1220232"/>
            <a:ext cx="98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22F31"/>
                </a:solidFill>
                <a:latin typeface="Comic Sans MS"/>
                <a:cs typeface="Comic Sans MS"/>
              </a:rPr>
              <a:t>no cuts</a:t>
            </a:r>
            <a:endParaRPr lang="en-US" b="1" dirty="0">
              <a:solidFill>
                <a:srgbClr val="322F31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" y="4025900"/>
            <a:ext cx="40062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leptons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1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&gt;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-0.016 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and -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0.2&lt;t</a:t>
            </a:r>
            <a:r>
              <a:rPr lang="en-US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&lt;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-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0.016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15283" y="638896"/>
            <a:ext cx="2119757" cy="1622341"/>
            <a:chOff x="6715283" y="638896"/>
            <a:chExt cx="2119757" cy="16223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283" y="638896"/>
              <a:ext cx="2119757" cy="162234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878320" y="762637"/>
              <a:ext cx="409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01251" y="75609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59600" y="1589564"/>
              <a:ext cx="280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00152" y="1655626"/>
              <a:ext cx="313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pAu</a:t>
            </a:r>
            <a:r>
              <a:rPr lang="en-US" dirty="0" smtClean="0"/>
              <a:t>: Decay kinematics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8896"/>
            <a:ext cx="4419600" cy="299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" y="4025900"/>
            <a:ext cx="40062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leptons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m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>
                <a:solidFill>
                  <a:srgbClr val="80FF00"/>
                </a:solidFill>
                <a:latin typeface="Comic Sans MS"/>
                <a:cs typeface="Comic Sans MS"/>
              </a:rPr>
              <a:t>1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&gt;-0.016 and -0.2&lt;t</a:t>
            </a:r>
            <a:r>
              <a:rPr lang="en-US" b="1" baseline="-25000" dirty="0">
                <a:solidFill>
                  <a:srgbClr val="80FF00"/>
                </a:solidFill>
                <a:latin typeface="Comic Sans MS"/>
                <a:cs typeface="Comic Sans MS"/>
              </a:rPr>
              <a:t>2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&lt;-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0.016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  <a:p>
            <a:pPr>
              <a:buClr>
                <a:srgbClr val="0000FF"/>
              </a:buClr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J/</a:t>
            </a: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Ψ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 reconstructed through </a:t>
            </a:r>
          </a:p>
          <a:p>
            <a:pPr>
              <a:buClr>
                <a:srgbClr val="0000FF"/>
              </a:buClr>
            </a:pP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e+e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 and/or </a:t>
            </a:r>
            <a:r>
              <a:rPr lang="en-US" b="1" dirty="0" err="1" smtClean="0">
                <a:solidFill>
                  <a:srgbClr val="80FF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+</a:t>
            </a:r>
            <a:r>
              <a:rPr lang="en-US" b="1" dirty="0" err="1" smtClean="0">
                <a:solidFill>
                  <a:srgbClr val="80FF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 channels</a:t>
            </a: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67683" y="791296"/>
            <a:ext cx="2119757" cy="1622341"/>
            <a:chOff x="6715283" y="638896"/>
            <a:chExt cx="2119757" cy="16223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5283" y="638896"/>
              <a:ext cx="2119757" cy="162234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78320" y="762637"/>
              <a:ext cx="409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322F31"/>
                  </a:solidFill>
                  <a:latin typeface="Comic Sans MS Bold"/>
                  <a:cs typeface="Comic Sans MS Bold"/>
                </a:rPr>
                <a:t>Au</a:t>
              </a:r>
              <a:endParaRPr lang="en-US" sz="1400" dirty="0">
                <a:solidFill>
                  <a:srgbClr val="322F3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01251" y="75609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322F31"/>
                  </a:solidFill>
                  <a:latin typeface="Comic Sans MS Bold"/>
                  <a:cs typeface="Comic Sans MS Bold"/>
                </a:rPr>
                <a:t>Au’</a:t>
              </a:r>
              <a:endParaRPr lang="en-US" sz="1400" dirty="0">
                <a:solidFill>
                  <a:srgbClr val="322F3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59600" y="1589564"/>
              <a:ext cx="280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22F31"/>
                  </a:solidFill>
                  <a:latin typeface="Comic Sans MS Bold"/>
                  <a:cs typeface="Comic Sans MS Bold"/>
                </a:rPr>
                <a:t>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00152" y="1655626"/>
              <a:ext cx="3212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22F31"/>
                  </a:solidFill>
                  <a:latin typeface="Comic Sans MS Bold"/>
                  <a:cs typeface="Comic Sans MS Bold"/>
                </a:rPr>
                <a:t>p</a:t>
              </a:r>
              <a:r>
                <a:rPr lang="en-US" sz="1400" dirty="0" smtClean="0">
                  <a:solidFill>
                    <a:srgbClr val="322F31"/>
                  </a:solidFill>
                  <a:latin typeface="Comic Sans MS Bold"/>
                  <a:cs typeface="Comic Sans MS Bold"/>
                </a:rPr>
                <a:t>’</a:t>
              </a:r>
              <a:endParaRPr lang="en-US" sz="1400" dirty="0">
                <a:solidFill>
                  <a:srgbClr val="322F31"/>
                </a:solidFill>
                <a:latin typeface="Comic Sans MS Bold"/>
                <a:cs typeface="Comic Sans MS Bold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867683" y="2044305"/>
            <a:ext cx="746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 Bold"/>
                <a:cs typeface="Comic Sans MS Bold"/>
              </a:rPr>
              <a:t>black</a:t>
            </a:r>
            <a:endParaRPr lang="en-US" dirty="0">
              <a:solidFill>
                <a:srgbClr val="000000"/>
              </a:solidFill>
              <a:latin typeface="Comic Sans MS Bold"/>
              <a:cs typeface="Comic Sans MS Bold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79414" y="1304632"/>
            <a:ext cx="2119757" cy="1622341"/>
            <a:chOff x="6715283" y="638896"/>
            <a:chExt cx="2119757" cy="162234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5283" y="638896"/>
              <a:ext cx="2119757" cy="162234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8320" y="762637"/>
              <a:ext cx="280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22F31"/>
                  </a:solidFill>
                  <a:latin typeface="Comic Sans MS Bold"/>
                  <a:cs typeface="Comic Sans MS Bold"/>
                </a:rPr>
                <a:t>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01251" y="756091"/>
              <a:ext cx="3212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22F31"/>
                  </a:solidFill>
                  <a:latin typeface="Comic Sans MS Bold"/>
                  <a:cs typeface="Comic Sans MS Bold"/>
                </a:rPr>
                <a:t>p</a:t>
              </a:r>
              <a:r>
                <a:rPr lang="en-US" sz="1400" dirty="0" smtClean="0">
                  <a:solidFill>
                    <a:srgbClr val="322F31"/>
                  </a:solidFill>
                  <a:latin typeface="Comic Sans MS Bold"/>
                  <a:cs typeface="Comic Sans MS Bold"/>
                </a:rPr>
                <a:t>’</a:t>
              </a:r>
              <a:endParaRPr lang="en-US" sz="1400" dirty="0">
                <a:solidFill>
                  <a:srgbClr val="322F3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59600" y="1589564"/>
              <a:ext cx="409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322F31"/>
                  </a:solidFill>
                  <a:latin typeface="Comic Sans MS Bold"/>
                  <a:cs typeface="Comic Sans MS Bold"/>
                </a:rPr>
                <a:t>Au</a:t>
              </a:r>
              <a:endParaRPr lang="en-US" sz="1400" dirty="0">
                <a:solidFill>
                  <a:srgbClr val="322F3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00152" y="1655626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322F31"/>
                  </a:solidFill>
                  <a:latin typeface="Comic Sans MS Bold"/>
                  <a:cs typeface="Comic Sans MS Bold"/>
                </a:rPr>
                <a:t>Au’</a:t>
              </a:r>
              <a:endParaRPr lang="en-US" sz="1400" dirty="0">
                <a:solidFill>
                  <a:srgbClr val="322F31"/>
                </a:solidFill>
                <a:latin typeface="Comic Sans MS Bold"/>
                <a:cs typeface="Comic Sans MS Bold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04814" y="180135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  <a:latin typeface="Comic Sans MS Bold"/>
                <a:cs typeface="Comic Sans MS Bold"/>
              </a:rPr>
              <a:t>magenta</a:t>
            </a:r>
            <a:endParaRPr lang="en-US" dirty="0">
              <a:solidFill>
                <a:srgbClr val="FF00FF"/>
              </a:solidFill>
              <a:latin typeface="Comic Sans MS Bold"/>
              <a:cs typeface="Comic Sans MS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68320" y="998220"/>
            <a:ext cx="9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22F31"/>
                </a:solidFill>
                <a:latin typeface="Comic Sans MS"/>
                <a:cs typeface="Comic Sans MS"/>
              </a:rPr>
              <a:t>all cuts</a:t>
            </a:r>
            <a:endParaRPr lang="en-US" b="1" dirty="0">
              <a:solidFill>
                <a:srgbClr val="322F31"/>
              </a:solidFill>
              <a:latin typeface="Comic Sans MS"/>
              <a:cs typeface="Comic Sans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cap="none" dirty="0" smtClean="0"/>
              <a:t>p</a:t>
            </a:r>
            <a:r>
              <a:rPr lang="en-US" dirty="0" smtClean="0"/>
              <a:t>H</a:t>
            </a:r>
            <a:r>
              <a:rPr lang="en-US" cap="none" dirty="0" smtClean="0"/>
              <a:t>e</a:t>
            </a:r>
            <a:r>
              <a:rPr lang="en-US" baseline="30000" dirty="0" smtClean="0"/>
              <a:t>3</a:t>
            </a:r>
            <a:r>
              <a:rPr lang="en-US" dirty="0" smtClean="0"/>
              <a:t> can teach 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5278" y="567457"/>
            <a:ext cx="8712522" cy="895583"/>
          </a:xfrm>
        </p:spPr>
        <p:txBody>
          <a:bodyPr/>
          <a:lstStyle/>
          <a:p>
            <a:r>
              <a:rPr lang="en-US" dirty="0" smtClean="0"/>
              <a:t>Polarized He</a:t>
            </a:r>
            <a:r>
              <a:rPr lang="en-US" baseline="30000" dirty="0" smtClean="0"/>
              <a:t>3</a:t>
            </a:r>
            <a:r>
              <a:rPr lang="en-US" dirty="0" smtClean="0"/>
              <a:t> is an effective neutron target </a:t>
            </a:r>
            <a:r>
              <a:rPr lang="en-US" dirty="0" smtClean="0">
                <a:sym typeface="Wingdings"/>
              </a:rPr>
              <a:t> d-quark target</a:t>
            </a:r>
          </a:p>
          <a:p>
            <a:pPr lvl="1"/>
            <a:r>
              <a:rPr lang="en-US" dirty="0" smtClean="0">
                <a:sym typeface="Wingdings"/>
              </a:rPr>
              <a:t>Polarized protons are an effective u-quark target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379243" y="1635760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8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01600">
              <a:srgbClr val="FF66FF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2361" y="1615196"/>
            <a:ext cx="630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omic Sans MS"/>
                <a:cs typeface="Comic Sans MS"/>
              </a:rPr>
              <a:t>Therefore combining </a:t>
            </a:r>
            <a:r>
              <a:rPr lang="en-US" b="1" dirty="0" err="1" smtClean="0">
                <a:latin typeface="Comic Sans MS"/>
                <a:cs typeface="Comic Sans MS"/>
              </a:rPr>
              <a:t>pp</a:t>
            </a:r>
            <a:r>
              <a:rPr lang="en-US" b="1" dirty="0" smtClean="0">
                <a:latin typeface="Comic Sans MS"/>
                <a:cs typeface="Comic Sans MS"/>
              </a:rPr>
              <a:t> and pHe</a:t>
            </a:r>
            <a:r>
              <a:rPr lang="en-US" b="1" baseline="30000" dirty="0" smtClean="0">
                <a:latin typeface="Comic Sans MS"/>
                <a:cs typeface="Comic Sans MS"/>
              </a:rPr>
              <a:t>3</a:t>
            </a:r>
            <a:r>
              <a:rPr lang="en-US" b="1" dirty="0" smtClean="0">
                <a:latin typeface="Comic Sans MS"/>
                <a:cs typeface="Comic Sans MS"/>
              </a:rPr>
              <a:t> data will allow a full </a:t>
            </a:r>
          </a:p>
          <a:p>
            <a:pPr algn="ctr"/>
            <a:r>
              <a:rPr lang="en-US" b="1" dirty="0" smtClean="0">
                <a:latin typeface="Comic Sans MS"/>
                <a:cs typeface="Comic Sans MS"/>
              </a:rPr>
              <a:t>quark flavor separation u, d, </a:t>
            </a:r>
            <a:r>
              <a:rPr lang="en-US" b="1" dirty="0" err="1" smtClean="0">
                <a:latin typeface="Comic Sans MS"/>
                <a:cs typeface="Comic Sans MS"/>
              </a:rPr>
              <a:t>ubar</a:t>
            </a:r>
            <a:r>
              <a:rPr lang="en-US" b="1" dirty="0" smtClean="0">
                <a:latin typeface="Comic Sans MS"/>
                <a:cs typeface="Comic Sans MS"/>
              </a:rPr>
              <a:t>, </a:t>
            </a:r>
            <a:r>
              <a:rPr lang="en-US" b="1" dirty="0" err="1" smtClean="0">
                <a:latin typeface="Comic Sans MS"/>
                <a:cs typeface="Comic Sans MS"/>
              </a:rPr>
              <a:t>dbar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23" y="2211308"/>
            <a:ext cx="90588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Two physics trusts for a polarized pHe3 program: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Measuring the sea quark </a:t>
            </a:r>
            <a:r>
              <a:rPr lang="en-US" b="1" dirty="0" err="1" smtClean="0">
                <a:latin typeface="Comic Sans MS"/>
                <a:cs typeface="Comic Sans MS"/>
              </a:rPr>
              <a:t>helicity</a:t>
            </a:r>
            <a:r>
              <a:rPr lang="en-US" b="1" dirty="0" smtClean="0">
                <a:latin typeface="Comic Sans MS"/>
                <a:cs typeface="Comic Sans MS"/>
              </a:rPr>
              <a:t> distributions through W-production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u"/>
            </a:pPr>
            <a:r>
              <a:rPr lang="en-US" b="1" dirty="0" smtClean="0">
                <a:latin typeface="Comic Sans MS"/>
                <a:cs typeface="Comic Sans MS"/>
              </a:rPr>
              <a:t>Access to </a:t>
            </a:r>
            <a:r>
              <a:rPr lang="en-US" b="1" dirty="0" err="1" smtClean="0">
                <a:latin typeface="Symbol" charset="2"/>
                <a:cs typeface="Symbol" charset="2"/>
              </a:rPr>
              <a:t>D</a:t>
            </a:r>
            <a:r>
              <a:rPr lang="en-US" b="1" dirty="0" err="1" smtClean="0">
                <a:latin typeface="Comic Sans MS"/>
                <a:cs typeface="Comic Sans MS"/>
              </a:rPr>
              <a:t>dbar</a:t>
            </a:r>
            <a:endParaRPr lang="en-US" b="1" dirty="0" smtClean="0">
              <a:latin typeface="Comic Sans MS"/>
              <a:cs typeface="Comic Sans MS"/>
            </a:endParaRPr>
          </a:p>
          <a:p>
            <a:pPr marL="742950" lvl="1" indent="-285750">
              <a:buClr>
                <a:srgbClr val="0000FF"/>
              </a:buClr>
              <a:buFont typeface="Wingdings" charset="2"/>
              <a:buChar char="u"/>
            </a:pPr>
            <a:r>
              <a:rPr lang="en-US" b="1" dirty="0" smtClean="0">
                <a:latin typeface="Comic Sans MS"/>
                <a:cs typeface="Comic Sans MS"/>
              </a:rPr>
              <a:t>Caveat maximum beam energy for He</a:t>
            </a:r>
            <a:r>
              <a:rPr lang="en-US" b="1" baseline="30000" dirty="0" smtClean="0">
                <a:latin typeface="Comic Sans MS"/>
                <a:cs typeface="Comic Sans MS"/>
              </a:rPr>
              <a:t>3</a:t>
            </a:r>
            <a:r>
              <a:rPr lang="en-US" b="1" dirty="0" smtClean="0">
                <a:latin typeface="Comic Sans MS"/>
                <a:cs typeface="Comic Sans MS"/>
              </a:rPr>
              <a:t>: 166 </a:t>
            </a:r>
            <a:r>
              <a:rPr lang="en-US" b="1" dirty="0" err="1" smtClean="0">
                <a:latin typeface="Comic Sans MS"/>
                <a:cs typeface="Comic Sans MS"/>
              </a:rPr>
              <a:t>GeV</a:t>
            </a:r>
            <a:endParaRPr lang="en-US" b="1" dirty="0" smtClean="0">
              <a:latin typeface="Comic Sans MS"/>
              <a:cs typeface="Comic Sans MS"/>
            </a:endParaRPr>
          </a:p>
          <a:p>
            <a:pPr marL="1200150" lvl="2" indent="-285750">
              <a:buClr>
                <a:srgbClr val="0000FF"/>
              </a:buClr>
              <a:buFont typeface="Wingdings" charset="2"/>
              <a:buChar char="Ø"/>
            </a:pPr>
            <a:r>
              <a:rPr lang="en-US" b="1" dirty="0" smtClean="0">
                <a:latin typeface="Comic Sans MS"/>
                <a:cs typeface="Comic Sans MS"/>
              </a:rPr>
              <a:t>Need increased luminosity to compensate for lower W-cross section</a:t>
            </a:r>
          </a:p>
          <a:p>
            <a:pPr marL="1200150" lvl="2" indent="-285750">
              <a:buClr>
                <a:srgbClr val="0000FF"/>
              </a:buClr>
              <a:buFont typeface="Wingdings" charset="2"/>
              <a:buChar char="Ø"/>
            </a:pPr>
            <a:endParaRPr lang="en-US" b="1" dirty="0">
              <a:latin typeface="Comic Sans MS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Measuring single spin asymmetries A</a:t>
            </a:r>
            <a:r>
              <a:rPr lang="en-US" b="1" baseline="-25000" dirty="0" smtClean="0">
                <a:latin typeface="Comic Sans MS"/>
                <a:cs typeface="Comic Sans MS"/>
              </a:rPr>
              <a:t>N</a:t>
            </a:r>
            <a:r>
              <a:rPr lang="en-US" b="1" dirty="0" smtClean="0">
                <a:latin typeface="Comic Sans MS"/>
                <a:cs typeface="Comic Sans MS"/>
              </a:rPr>
              <a:t> for pion production and </a:t>
            </a:r>
            <a:r>
              <a:rPr lang="en-US" b="1" dirty="0" err="1" smtClean="0">
                <a:latin typeface="Comic Sans MS"/>
                <a:cs typeface="Comic Sans MS"/>
              </a:rPr>
              <a:t>Drell</a:t>
            </a:r>
            <a:r>
              <a:rPr lang="en-US" b="1" dirty="0" smtClean="0">
                <a:latin typeface="Comic Sans MS"/>
                <a:cs typeface="Comic Sans MS"/>
              </a:rPr>
              <a:t>-Yan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u"/>
            </a:pPr>
            <a:r>
              <a:rPr lang="en-US" b="1" dirty="0">
                <a:latin typeface="Comic Sans MS"/>
                <a:cs typeface="Comic Sans MS"/>
              </a:rPr>
              <a:t>expectations for A</a:t>
            </a:r>
            <a:r>
              <a:rPr lang="en-US" b="1" baseline="-25000" dirty="0">
                <a:latin typeface="Comic Sans MS"/>
                <a:cs typeface="Comic Sans MS"/>
              </a:rPr>
              <a:t>N</a:t>
            </a:r>
            <a:r>
              <a:rPr lang="en-US" b="1" dirty="0">
                <a:latin typeface="Comic Sans MS"/>
                <a:cs typeface="Comic Sans MS"/>
              </a:rPr>
              <a:t> (</a:t>
            </a:r>
            <a:r>
              <a:rPr lang="en-US" b="1" dirty="0" err="1">
                <a:latin typeface="Comic Sans MS"/>
                <a:cs typeface="Comic Sans MS"/>
              </a:rPr>
              <a:t>pions</a:t>
            </a:r>
            <a:r>
              <a:rPr lang="en-US" b="1" dirty="0">
                <a:latin typeface="Comic Sans MS"/>
                <a:cs typeface="Comic Sans MS"/>
              </a:rPr>
              <a:t>)</a:t>
            </a:r>
          </a:p>
          <a:p>
            <a:pPr marL="1200150" lvl="2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>
                <a:latin typeface="Comic Sans MS"/>
                <a:cs typeface="Comic Sans MS"/>
              </a:rPr>
              <a:t>similar effect for 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π</a:t>
            </a:r>
            <a:r>
              <a:rPr lang="en-US" baseline="30000" dirty="0">
                <a:latin typeface="Lucida Grande"/>
                <a:ea typeface="Lucida Grande"/>
                <a:cs typeface="Lucida Grande"/>
              </a:rPr>
              <a:t>±</a:t>
            </a:r>
            <a:r>
              <a:rPr lang="en-US" dirty="0">
                <a:latin typeface="Comic Sans MS"/>
                <a:cs typeface="Comic Sans MS"/>
              </a:rPr>
              <a:t> (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π</a:t>
            </a:r>
            <a:r>
              <a:rPr lang="en-US" baseline="30000" dirty="0">
                <a:latin typeface="Comic Sans MS"/>
                <a:cs typeface="Comic Sans MS"/>
              </a:rPr>
              <a:t>0</a:t>
            </a:r>
            <a:r>
              <a:rPr lang="en-US" dirty="0">
                <a:latin typeface="Comic Sans MS"/>
                <a:cs typeface="Comic Sans MS"/>
              </a:rPr>
              <a:t> unchanged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b="1" dirty="0" smtClean="0">
              <a:latin typeface="Comic Sans MS"/>
              <a:cs typeface="Comic Sans MS"/>
            </a:endParaRPr>
          </a:p>
        </p:txBody>
      </p:sp>
      <p:pic>
        <p:nvPicPr>
          <p:cNvPr id="17" name="Bild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0878" y="4231280"/>
            <a:ext cx="2827334" cy="207632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Textfeld 20"/>
          <p:cNvSpPr txBox="1"/>
          <p:nvPr/>
        </p:nvSpPr>
        <p:spPr>
          <a:xfrm>
            <a:off x="971834" y="4865881"/>
            <a:ext cx="4324171" cy="7232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baseline="30000" dirty="0" smtClean="0">
                <a:solidFill>
                  <a:srgbClr val="FF00FF"/>
                </a:solidFill>
                <a:latin typeface="Comic Sans MS"/>
                <a:cs typeface="Comic Sans MS"/>
              </a:rPr>
              <a:t>3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He: helpful input for understanding </a:t>
            </a:r>
          </a:p>
          <a:p>
            <a:pPr algn="ctr"/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of transverse spin phenomena</a:t>
            </a:r>
            <a:endParaRPr lang="en-US" sz="2000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149611" y="6011983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8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01600">
              <a:srgbClr val="FF66FF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036" y="6120078"/>
            <a:ext cx="700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Critical to tag spectator protons from 3He with roman pots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pp-pA-LoI f2f, January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2" grpId="0" animBg="1"/>
      <p:bldP spid="23" grpId="0" animBg="1"/>
      <p:bldP spid="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L</a:t>
            </a:r>
            <a:r>
              <a:rPr lang="en-US" baseline="30000" dirty="0" smtClean="0"/>
              <a:t>W</a:t>
            </a:r>
            <a:r>
              <a:rPr lang="en-US" dirty="0" smtClean="0"/>
              <a:t>: Future Possibilities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45</a:t>
            </a:fld>
            <a:endParaRPr lang="en-US" altLang="ja-JP"/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169863" y="700088"/>
            <a:ext cx="8974137" cy="5765800"/>
          </a:xfrm>
        </p:spPr>
        <p:txBody>
          <a:bodyPr/>
          <a:lstStyle/>
          <a:p>
            <a:r>
              <a:rPr lang="en-US" sz="1800" dirty="0" smtClean="0">
                <a:sym typeface="Wingdings"/>
              </a:rPr>
              <a:t>Can we increase </a:t>
            </a:r>
            <a:r>
              <a:rPr lang="en-US" sz="1800" dirty="0" err="1" smtClean="0">
                <a:sym typeface="Wingdings"/>
              </a:rPr>
              <a:t>p</a:t>
            </a:r>
            <a:r>
              <a:rPr lang="en-US" sz="1800" dirty="0" smtClean="0">
                <a:sym typeface="Wingdings"/>
              </a:rPr>
              <a:t>-beam energy?</a:t>
            </a:r>
          </a:p>
          <a:p>
            <a:pPr lvl="1"/>
            <a:r>
              <a:rPr lang="en-US" sz="1600" dirty="0" smtClean="0">
                <a:sym typeface="Wingdings"/>
              </a:rPr>
              <a:t>325 </a:t>
            </a:r>
            <a:r>
              <a:rPr lang="en-US" sz="1600" dirty="0" err="1" smtClean="0">
                <a:sym typeface="Wingdings"/>
              </a:rPr>
              <a:t>GeV</a:t>
            </a:r>
            <a:r>
              <a:rPr lang="en-US" sz="1600" dirty="0" smtClean="0">
                <a:sym typeface="Wingdings"/>
              </a:rPr>
              <a:t>: factor 2 in </a:t>
            </a:r>
            <a:r>
              <a:rPr lang="en-US" sz="1600" dirty="0" err="1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1600" baseline="-25000" dirty="0" err="1" smtClean="0">
                <a:sym typeface="Wingdings"/>
              </a:rPr>
              <a:t>W</a:t>
            </a:r>
            <a:r>
              <a:rPr lang="en-US" sz="1600" baseline="-25000" dirty="0" smtClean="0">
                <a:sym typeface="Wingdings"/>
              </a:rPr>
              <a:t>  </a:t>
            </a:r>
            <a:r>
              <a:rPr lang="en-US" sz="1600" dirty="0" smtClean="0">
                <a:solidFill>
                  <a:srgbClr val="FF00FF"/>
                </a:solidFill>
                <a:sym typeface="Wingdings"/>
              </a:rPr>
              <a:t>BUT </a:t>
            </a:r>
            <a:r>
              <a:rPr lang="en-US" sz="1600" dirty="0" smtClean="0">
                <a:sym typeface="Wingdings"/>
              </a:rPr>
              <a:t>despite the original design of magnets can only got to 10% more  275 </a:t>
            </a:r>
            <a:r>
              <a:rPr lang="en-US" sz="1600" dirty="0" err="1" smtClean="0">
                <a:sym typeface="Wingdings"/>
              </a:rPr>
              <a:t>GeV</a:t>
            </a:r>
            <a:endParaRPr lang="en-US" sz="1600" dirty="0" smtClean="0">
              <a:sym typeface="Wingdings"/>
            </a:endParaRPr>
          </a:p>
          <a:p>
            <a:pPr lvl="1"/>
            <a:endParaRPr lang="en-US" sz="1600" baseline="-25000" dirty="0" smtClean="0">
              <a:sym typeface="Wingdings"/>
            </a:endParaRPr>
          </a:p>
          <a:p>
            <a:r>
              <a:rPr lang="en-US" sz="1800" dirty="0" smtClean="0">
                <a:sym typeface="Wingdings"/>
              </a:rPr>
              <a:t>Increased beam-energy and polarized He-3 beam </a:t>
            </a:r>
            <a:r>
              <a:rPr lang="en-US" sz="1800" dirty="0" smtClean="0">
                <a:solidFill>
                  <a:srgbClr val="FF66FF"/>
                </a:solidFill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full flavor separation</a:t>
            </a:r>
            <a:r>
              <a:rPr lang="en-US" sz="1800" dirty="0" smtClean="0"/>
              <a:t> </a:t>
            </a:r>
          </a:p>
          <a:p>
            <a:pPr lvl="1">
              <a:buNone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>
          <a:xfrm>
            <a:off x="5359679" y="2116487"/>
            <a:ext cx="3250921" cy="3684140"/>
            <a:chOff x="4612781" y="1468711"/>
            <a:chExt cx="4334551" cy="4912187"/>
          </a:xfrm>
        </p:grpSpPr>
        <p:pic>
          <p:nvPicPr>
            <p:cNvPr id="25" name="Bild 4"/>
            <p:cNvPicPr>
              <a:picLocks noChangeAspect="1"/>
            </p:cNvPicPr>
            <p:nvPr/>
          </p:nvPicPr>
          <p:blipFill>
            <a:blip r:embed="rId2"/>
            <a:srcRect t="5559" b="1853"/>
            <a:stretch>
              <a:fillRect/>
            </a:stretch>
          </p:blipFill>
          <p:spPr>
            <a:xfrm>
              <a:off x="4612781" y="1468711"/>
              <a:ext cx="4334551" cy="4912187"/>
            </a:xfrm>
            <a:prstGeom prst="rect">
              <a:avLst/>
            </a:prstGeom>
          </p:spPr>
        </p:pic>
        <p:pic>
          <p:nvPicPr>
            <p:cNvPr id="26" name="Bild 6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8138" y="5134255"/>
              <a:ext cx="419100" cy="241300"/>
            </a:xfrm>
            <a:prstGeom prst="rect">
              <a:avLst/>
            </a:prstGeom>
          </p:spPr>
        </p:pic>
        <p:pic>
          <p:nvPicPr>
            <p:cNvPr id="27" name="Bild 7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9700" y="2035455"/>
              <a:ext cx="419100" cy="241300"/>
            </a:xfrm>
            <a:prstGeom prst="rect">
              <a:avLst/>
            </a:prstGeom>
          </p:spPr>
        </p:pic>
        <p:pic>
          <p:nvPicPr>
            <p:cNvPr id="28" name="Bild 10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4775" y="4777068"/>
              <a:ext cx="444500" cy="279400"/>
            </a:xfrm>
            <a:prstGeom prst="rect">
              <a:avLst/>
            </a:prstGeom>
          </p:spPr>
        </p:pic>
        <p:pic>
          <p:nvPicPr>
            <p:cNvPr id="29" name="Bild 12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23213" y="2873655"/>
              <a:ext cx="419100" cy="241300"/>
            </a:xfrm>
            <a:prstGeom prst="rect">
              <a:avLst/>
            </a:prstGeom>
          </p:spPr>
        </p:pic>
      </p:grpSp>
      <p:grpSp>
        <p:nvGrpSpPr>
          <p:cNvPr id="7" name="Group 17"/>
          <p:cNvGrpSpPr>
            <a:grpSpLocks noChangeAspect="1"/>
          </p:cNvGrpSpPr>
          <p:nvPr/>
        </p:nvGrpSpPr>
        <p:grpSpPr>
          <a:xfrm>
            <a:off x="1131638" y="2119111"/>
            <a:ext cx="3290238" cy="3693948"/>
            <a:chOff x="156141" y="1539943"/>
            <a:chExt cx="4386980" cy="4925264"/>
          </a:xfrm>
        </p:grpSpPr>
        <p:pic>
          <p:nvPicPr>
            <p:cNvPr id="19" name="Bild 3"/>
            <p:cNvPicPr>
              <a:picLocks noChangeAspect="1"/>
            </p:cNvPicPr>
            <p:nvPr/>
          </p:nvPicPr>
          <p:blipFill>
            <a:blip r:embed="rId7"/>
            <a:srcRect t="5566" b="1855"/>
            <a:stretch>
              <a:fillRect/>
            </a:stretch>
          </p:blipFill>
          <p:spPr>
            <a:xfrm>
              <a:off x="156141" y="1539943"/>
              <a:ext cx="4386980" cy="4925264"/>
            </a:xfrm>
            <a:prstGeom prst="rect">
              <a:avLst/>
            </a:prstGeom>
          </p:spPr>
        </p:pic>
        <p:pic>
          <p:nvPicPr>
            <p:cNvPr id="20" name="Bild 5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9938" y="2372005"/>
              <a:ext cx="419100" cy="241300"/>
            </a:xfrm>
            <a:prstGeom prst="rect">
              <a:avLst/>
            </a:prstGeom>
          </p:spPr>
        </p:pic>
        <p:pic>
          <p:nvPicPr>
            <p:cNvPr id="21" name="Bild 8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63875" y="3969030"/>
              <a:ext cx="419100" cy="241300"/>
            </a:xfrm>
            <a:prstGeom prst="rect">
              <a:avLst/>
            </a:prstGeom>
          </p:spPr>
        </p:pic>
        <p:pic>
          <p:nvPicPr>
            <p:cNvPr id="22" name="Bild 9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44838" y="2027518"/>
              <a:ext cx="444500" cy="279400"/>
            </a:xfrm>
            <a:prstGeom prst="rect">
              <a:avLst/>
            </a:prstGeom>
          </p:spPr>
        </p:pic>
        <p:pic>
          <p:nvPicPr>
            <p:cNvPr id="23" name="Bild 11" descr="latex-image-1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6125" y="5262843"/>
              <a:ext cx="419100" cy="241300"/>
            </a:xfrm>
            <a:prstGeom prst="rect">
              <a:avLst/>
            </a:prstGeom>
          </p:spPr>
        </p:pic>
      </p:grpSp>
      <p:sp>
        <p:nvSpPr>
          <p:cNvPr id="30" name="Textfeld 13"/>
          <p:cNvSpPr txBox="1"/>
          <p:nvPr/>
        </p:nvSpPr>
        <p:spPr>
          <a:xfrm>
            <a:off x="734198" y="2559676"/>
            <a:ext cx="461665" cy="233653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latin typeface="Comic Sans MS"/>
                <a:cs typeface="Comic Sans MS"/>
              </a:rPr>
              <a:t>L</a:t>
            </a:r>
            <a:r>
              <a:rPr lang="en-US" b="1" baseline="30000" dirty="0" smtClean="0">
                <a:latin typeface="Comic Sans MS"/>
                <a:cs typeface="Comic Sans MS"/>
              </a:rPr>
              <a:t>W</a:t>
            </a:r>
            <a:r>
              <a:rPr lang="en-US" b="1" dirty="0" smtClean="0">
                <a:latin typeface="Comic Sans MS"/>
                <a:cs typeface="Comic Sans MS"/>
              </a:rPr>
              <a:t>: pp @ 500 </a:t>
            </a:r>
            <a:r>
              <a:rPr lang="en-US" b="1" dirty="0" err="1" smtClean="0">
                <a:latin typeface="Comic Sans MS"/>
                <a:cs typeface="Comic Sans MS"/>
              </a:rPr>
              <a:t>GeV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31" name="Textfeld 14"/>
          <p:cNvSpPr txBox="1"/>
          <p:nvPr/>
        </p:nvSpPr>
        <p:spPr>
          <a:xfrm>
            <a:off x="4897565" y="2529923"/>
            <a:ext cx="461665" cy="27349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lang="en-US" baseline="-25000" dirty="0" smtClean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lang="en-US" baseline="30000" dirty="0" smtClean="0">
                <a:solidFill>
                  <a:srgbClr val="FFFFFF"/>
                </a:solidFill>
                <a:latin typeface="Comic Sans MS"/>
                <a:cs typeface="Comic Sans MS"/>
              </a:rPr>
              <a:t>W</a:t>
            </a:r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: </a:t>
            </a:r>
            <a:r>
              <a:rPr lang="en-US" b="1" dirty="0" smtClean="0">
                <a:solidFill>
                  <a:srgbClr val="FFFFFF"/>
                </a:solidFill>
                <a:latin typeface="Comic Sans MS"/>
                <a:cs typeface="Comic Sans MS"/>
              </a:rPr>
              <a:t>He3-p @ 432 </a:t>
            </a:r>
            <a:r>
              <a:rPr lang="en-US" b="1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GeV</a:t>
            </a:r>
            <a:endParaRPr lang="en-US" b="1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1225273" y="5939399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8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01600">
              <a:srgbClr val="FF66FF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23533" y="5993371"/>
            <a:ext cx="6117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mic Sans MS"/>
                <a:cs typeface="Comic Sans MS"/>
              </a:rPr>
              <a:t>phase 2 of pp2pp@STAR can separate scattering on </a:t>
            </a:r>
            <a:r>
              <a:rPr lang="en-US" sz="1600" b="1" dirty="0" err="1" smtClean="0">
                <a:latin typeface="Comic Sans MS"/>
                <a:cs typeface="Comic Sans MS"/>
              </a:rPr>
              <a:t>n</a:t>
            </a:r>
            <a:r>
              <a:rPr lang="en-US" sz="1600" b="1" dirty="0" smtClean="0">
                <a:latin typeface="Comic Sans MS"/>
                <a:cs typeface="Comic Sans MS"/>
              </a:rPr>
              <a:t> or </a:t>
            </a:r>
            <a:r>
              <a:rPr lang="en-US" sz="1600" b="1" dirty="0" err="1" smtClean="0">
                <a:latin typeface="Comic Sans MS"/>
                <a:cs typeface="Comic Sans MS"/>
              </a:rPr>
              <a:t>p</a:t>
            </a:r>
            <a:endParaRPr lang="en-US" sz="1600" b="1" dirty="0">
              <a:latin typeface="Comic Sans MS"/>
              <a:cs typeface="Comic Sans M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7170" y="3047268"/>
            <a:ext cx="8661345" cy="1477328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chemeClr val="bg1"/>
            </a:solidFill>
          </a:ln>
          <a:effectLst>
            <a:glow rad="101600">
              <a:schemeClr val="tx1">
                <a:lumMod val="50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Font typeface="Wingdings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polarised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 He-Beams</a:t>
            </a:r>
            <a:endParaRPr lang="en-US" b="1" dirty="0">
              <a:solidFill>
                <a:schemeClr val="bg1"/>
              </a:solidFill>
              <a:latin typeface="Comic Sans MS"/>
              <a:ea typeface="+mn-ea"/>
              <a:cs typeface="Comic Sans MS"/>
              <a:sym typeface="Wingding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Font typeface="Wingdings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sym typeface="Wingdings"/>
              </a:rPr>
              <a:t> had a a workshop to discuss possibilities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Comic Sans MS"/>
                <a:ea typeface="+mn-ea"/>
                <a:cs typeface="Comic Sans MS"/>
                <a:hlinkClick r:id="rId12"/>
              </a:rPr>
              <a:t>https://indico.bnl.gov/conferenceDisplay.py?confId=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  <a:hlinkClick r:id="rId12"/>
              </a:rPr>
              <a:t>405</a:t>
            </a:r>
            <a:endParaRPr lang="en-US" b="1" dirty="0" smtClean="0">
              <a:solidFill>
                <a:schemeClr val="bg1"/>
              </a:solidFill>
              <a:latin typeface="Comic Sans MS"/>
              <a:ea typeface="+mn-ea"/>
              <a:cs typeface="Comic Sans M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Font typeface="Wingdings" charset="2"/>
              <a:buChar char="q"/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 no show stoppers, but need most likely one additional pair of snakes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Font typeface="Wingdings" charset="2"/>
              <a:buChar char="q"/>
              <a:defRPr/>
            </a:pPr>
            <a:r>
              <a:rPr lang="en-US" b="1" dirty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ea typeface="+mn-ea"/>
                <a:cs typeface="Comic Sans MS"/>
              </a:rPr>
              <a:t>increase luminosity of RHIC </a:t>
            </a:r>
            <a:endParaRPr lang="en-US" b="1" dirty="0">
              <a:solidFill>
                <a:schemeClr val="bg1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21645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="" xmlns:mv="urn:schemas-microsoft-com:mac:vml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4" grpId="0" animBg="1"/>
      <p:bldP spid="3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lvl="0"/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rates: </a:t>
            </a:r>
            <a:r>
              <a:rPr lang="en-US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pp</a:t>
            </a: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vs</a:t>
            </a: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aseline="30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He p collisions 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562" y="1541945"/>
            <a:ext cx="6312910" cy="473979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39079" y="919261"/>
            <a:ext cx="736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1</a:t>
            </a:r>
            <a:r>
              <a:rPr lang="en-US" b="1" baseline="30000" dirty="0" smtClean="0">
                <a:latin typeface="Comic Sans MS"/>
                <a:cs typeface="Comic Sans MS"/>
              </a:rPr>
              <a:t>st</a:t>
            </a:r>
            <a:r>
              <a:rPr lang="en-US" b="1" dirty="0" smtClean="0">
                <a:latin typeface="Comic Sans MS"/>
                <a:cs typeface="Comic Sans MS"/>
              </a:rPr>
              <a:t> rough estimate </a:t>
            </a:r>
            <a:r>
              <a:rPr lang="en-US" sz="1400" dirty="0" smtClean="0">
                <a:solidFill>
                  <a:srgbClr val="CCFF66"/>
                </a:solidFill>
                <a:latin typeface="Comic Sans MS"/>
                <a:cs typeface="Comic Sans MS"/>
              </a:rPr>
              <a:t>(</a:t>
            </a:r>
            <a:r>
              <a:rPr lang="en-US" sz="1400" dirty="0" err="1" smtClean="0">
                <a:solidFill>
                  <a:srgbClr val="CCFF66"/>
                </a:solidFill>
                <a:latin typeface="Comic Sans MS"/>
                <a:cs typeface="Comic Sans MS"/>
              </a:rPr>
              <a:t>Vogelsang</a:t>
            </a:r>
            <a:r>
              <a:rPr lang="en-US" sz="1400" dirty="0" smtClean="0">
                <a:solidFill>
                  <a:srgbClr val="CCFF66"/>
                </a:solidFill>
                <a:latin typeface="Comic Sans MS"/>
                <a:cs typeface="Comic Sans MS"/>
              </a:rPr>
              <a:t>)</a:t>
            </a:r>
            <a:r>
              <a:rPr lang="en-US" dirty="0" smtClean="0">
                <a:latin typeface="Comic Sans MS"/>
                <a:cs typeface="Comic Sans MS"/>
              </a:rPr>
              <a:t>: not too bad, about a factor of 4-5 in  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61322" y="1921614"/>
            <a:ext cx="157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dσ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(bin) [</a:t>
            </a: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pb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]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214578" y="2301242"/>
            <a:ext cx="62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W</a:t>
            </a:r>
            <a:r>
              <a:rPr lang="en-US" sz="2400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+</a:t>
            </a:r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61322" y="2853150"/>
            <a:ext cx="146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&gt; 20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03331" y="3430484"/>
            <a:ext cx="120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pp @ 500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60624" y="4624116"/>
            <a:ext cx="159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He @ 332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64604" y="5843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004679" y="5259233"/>
            <a:ext cx="1518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rate is per nucleon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i.e. scaled by 1/A</a:t>
            </a:r>
            <a:endParaRPr lang="en-US" sz="12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15" name="Bild 1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950" y="818101"/>
            <a:ext cx="1574800" cy="6477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</a:t>
            </a:r>
            <a:r>
              <a:rPr lang="en-US" dirty="0"/>
              <a:t>mean by “Direct”….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3375" y="2107954"/>
            <a:ext cx="1287463" cy="571500"/>
            <a:chOff x="1790" y="1563"/>
            <a:chExt cx="1675" cy="744"/>
          </a:xfrm>
        </p:grpSpPr>
        <p:sp>
          <p:nvSpPr>
            <p:cNvPr id="6148" name="Line 4"/>
            <p:cNvSpPr>
              <a:spLocks noChangeShapeType="1"/>
            </p:cNvSpPr>
            <p:nvPr/>
          </p:nvSpPr>
          <p:spPr bwMode="auto">
            <a:xfrm>
              <a:off x="1911" y="1563"/>
              <a:ext cx="391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1587761">
              <a:off x="1790" y="2053"/>
              <a:ext cx="553" cy="112"/>
              <a:chOff x="1608" y="2049"/>
              <a:chExt cx="2934" cy="429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52" name="Arc 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53" name="Arc 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55" name="Arc 1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56" name="Arc 1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8" name="Group 14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59" name="Arc 1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60" name="Arc 1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62" name="Arc 1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63" name="Arc 1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11" name="Group 21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66" name="Arc 2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67" name="Arc 2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24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69" name="Arc 2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0" name="Arc 2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Group 27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14" name="Group 2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73" name="Arc 2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4" name="Arc 3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1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76" name="Arc 3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7" name="Arc 3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" name="Group 34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17" name="Group 35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80" name="Arc 3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1" name="Arc 3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38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83" name="Arc 3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4" name="Arc 4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20" name="Group 42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87" name="Arc 4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8" name="Arc 4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45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90" name="Arc 4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1" name="Arc 4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" name="Group 48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23" name="Group 49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94" name="Arc 5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5" name="Arc 5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52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97" name="Arc 5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8" name="Arc 5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26" name="Group 56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201" name="Arc 5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2" name="Arc 5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59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204" name="Arc 6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5" name="Arc 6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" name="Group 62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6207" name="Arc 6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08" name="Arc 6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209" name="Line 65"/>
            <p:cNvSpPr>
              <a:spLocks noChangeShapeType="1"/>
            </p:cNvSpPr>
            <p:nvPr/>
          </p:nvSpPr>
          <p:spPr bwMode="auto">
            <a:xfrm>
              <a:off x="2302" y="1960"/>
              <a:ext cx="6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0" name="Line 66"/>
            <p:cNvSpPr>
              <a:spLocks noChangeShapeType="1"/>
            </p:cNvSpPr>
            <p:nvPr/>
          </p:nvSpPr>
          <p:spPr bwMode="auto">
            <a:xfrm>
              <a:off x="2908" y="1965"/>
              <a:ext cx="414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" name="Group 67"/>
            <p:cNvGrpSpPr>
              <a:grpSpLocks/>
            </p:cNvGrpSpPr>
            <p:nvPr/>
          </p:nvGrpSpPr>
          <p:grpSpPr bwMode="auto">
            <a:xfrm rot="-1599745">
              <a:off x="2875" y="1783"/>
              <a:ext cx="590" cy="63"/>
              <a:chOff x="432" y="1266"/>
              <a:chExt cx="3312" cy="252"/>
            </a:xfrm>
          </p:grpSpPr>
          <p:grpSp>
            <p:nvGrpSpPr>
              <p:cNvPr id="30" name="Group 68"/>
              <p:cNvGrpSpPr>
                <a:grpSpLocks/>
              </p:cNvGrpSpPr>
              <p:nvPr/>
            </p:nvGrpSpPr>
            <p:grpSpPr bwMode="auto">
              <a:xfrm>
                <a:off x="432" y="1311"/>
                <a:ext cx="414" cy="207"/>
                <a:chOff x="912" y="1632"/>
                <a:chExt cx="414" cy="207"/>
              </a:xfrm>
            </p:grpSpPr>
            <p:grpSp>
              <p:nvGrpSpPr>
                <p:cNvPr id="31" name="Group 69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14" name="Arc 7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5" name="Arc 7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4" name="Group 72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17" name="Arc 7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8" name="Arc 7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27" name="Group 75"/>
              <p:cNvGrpSpPr>
                <a:grpSpLocks/>
              </p:cNvGrpSpPr>
              <p:nvPr/>
            </p:nvGrpSpPr>
            <p:grpSpPr bwMode="auto">
              <a:xfrm>
                <a:off x="846" y="1311"/>
                <a:ext cx="414" cy="207"/>
                <a:chOff x="912" y="1632"/>
                <a:chExt cx="414" cy="207"/>
              </a:xfrm>
            </p:grpSpPr>
            <p:grpSp>
              <p:nvGrpSpPr>
                <p:cNvPr id="6630" name="Group 76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21" name="Arc 7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2" name="Arc 7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3" name="Group 79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24" name="Arc 8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5" name="Arc 8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34" name="Group 82"/>
              <p:cNvGrpSpPr>
                <a:grpSpLocks/>
              </p:cNvGrpSpPr>
              <p:nvPr/>
            </p:nvGrpSpPr>
            <p:grpSpPr bwMode="auto">
              <a:xfrm>
                <a:off x="1260" y="1296"/>
                <a:ext cx="414" cy="207"/>
                <a:chOff x="912" y="1632"/>
                <a:chExt cx="414" cy="207"/>
              </a:xfrm>
            </p:grpSpPr>
            <p:grpSp>
              <p:nvGrpSpPr>
                <p:cNvPr id="6635" name="Group 83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28" name="Arc 8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9" name="Arc 8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8" name="Group 86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31" name="Arc 8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32" name="Arc 8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41" name="Group 89"/>
              <p:cNvGrpSpPr>
                <a:grpSpLocks/>
              </p:cNvGrpSpPr>
              <p:nvPr/>
            </p:nvGrpSpPr>
            <p:grpSpPr bwMode="auto">
              <a:xfrm>
                <a:off x="1674" y="1296"/>
                <a:ext cx="414" cy="207"/>
                <a:chOff x="912" y="1632"/>
                <a:chExt cx="414" cy="207"/>
              </a:xfrm>
            </p:grpSpPr>
            <p:grpSp>
              <p:nvGrpSpPr>
                <p:cNvPr id="6642" name="Group 90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35" name="Arc 9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36" name="Arc 9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5" name="Group 93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38" name="Arc 9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39" name="Arc 9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48" name="Group 96"/>
              <p:cNvGrpSpPr>
                <a:grpSpLocks/>
              </p:cNvGrpSpPr>
              <p:nvPr/>
            </p:nvGrpSpPr>
            <p:grpSpPr bwMode="auto">
              <a:xfrm>
                <a:off x="2088" y="1281"/>
                <a:ext cx="414" cy="207"/>
                <a:chOff x="912" y="1632"/>
                <a:chExt cx="414" cy="207"/>
              </a:xfrm>
            </p:grpSpPr>
            <p:grpSp>
              <p:nvGrpSpPr>
                <p:cNvPr id="6649" name="Group 97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42" name="Arc 9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43" name="Arc 9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52" name="Group 100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45" name="Arc 10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46" name="Arc 10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55" name="Group 103"/>
              <p:cNvGrpSpPr>
                <a:grpSpLocks/>
              </p:cNvGrpSpPr>
              <p:nvPr/>
            </p:nvGrpSpPr>
            <p:grpSpPr bwMode="auto">
              <a:xfrm>
                <a:off x="2502" y="1281"/>
                <a:ext cx="414" cy="207"/>
                <a:chOff x="912" y="1632"/>
                <a:chExt cx="414" cy="207"/>
              </a:xfrm>
            </p:grpSpPr>
            <p:grpSp>
              <p:nvGrpSpPr>
                <p:cNvPr id="6656" name="Group 104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49" name="Arc 10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50" name="Arc 10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59" name="Group 107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52" name="Arc 10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53" name="Arc 10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62" name="Group 110"/>
              <p:cNvGrpSpPr>
                <a:grpSpLocks/>
              </p:cNvGrpSpPr>
              <p:nvPr/>
            </p:nvGrpSpPr>
            <p:grpSpPr bwMode="auto">
              <a:xfrm>
                <a:off x="2916" y="1266"/>
                <a:ext cx="414" cy="207"/>
                <a:chOff x="912" y="1632"/>
                <a:chExt cx="414" cy="207"/>
              </a:xfrm>
            </p:grpSpPr>
            <p:grpSp>
              <p:nvGrpSpPr>
                <p:cNvPr id="6663" name="Group 111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56" name="Arc 11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57" name="Arc 11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66" name="Group 114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59" name="Arc 11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60" name="Arc 11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69" name="Group 117"/>
              <p:cNvGrpSpPr>
                <a:grpSpLocks/>
              </p:cNvGrpSpPr>
              <p:nvPr/>
            </p:nvGrpSpPr>
            <p:grpSpPr bwMode="auto">
              <a:xfrm>
                <a:off x="3330" y="1266"/>
                <a:ext cx="414" cy="207"/>
                <a:chOff x="912" y="1632"/>
                <a:chExt cx="414" cy="207"/>
              </a:xfrm>
            </p:grpSpPr>
            <p:grpSp>
              <p:nvGrpSpPr>
                <p:cNvPr id="6670" name="Group 118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63" name="Arc 11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64" name="Arc 12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73" name="Group 121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66" name="Arc 12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67" name="Arc 12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6676" name="Group 124"/>
          <p:cNvGrpSpPr>
            <a:grpSpLocks/>
          </p:cNvGrpSpPr>
          <p:nvPr/>
        </p:nvGrpSpPr>
        <p:grpSpPr bwMode="auto">
          <a:xfrm>
            <a:off x="520700" y="2936629"/>
            <a:ext cx="892175" cy="862012"/>
            <a:chOff x="1807" y="1656"/>
            <a:chExt cx="988" cy="955"/>
          </a:xfrm>
        </p:grpSpPr>
        <p:sp>
          <p:nvSpPr>
            <p:cNvPr id="6269" name="Line 125"/>
            <p:cNvSpPr>
              <a:spLocks noChangeShapeType="1"/>
            </p:cNvSpPr>
            <p:nvPr/>
          </p:nvSpPr>
          <p:spPr bwMode="auto">
            <a:xfrm>
              <a:off x="1807" y="1656"/>
              <a:ext cx="443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0" name="Line 126"/>
            <p:cNvSpPr>
              <a:spLocks noChangeShapeType="1"/>
            </p:cNvSpPr>
            <p:nvPr/>
          </p:nvSpPr>
          <p:spPr bwMode="auto">
            <a:xfrm>
              <a:off x="2250" y="1904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1" name="Line 127"/>
            <p:cNvSpPr>
              <a:spLocks noChangeShapeType="1"/>
            </p:cNvSpPr>
            <p:nvPr/>
          </p:nvSpPr>
          <p:spPr bwMode="auto">
            <a:xfrm flipH="1">
              <a:off x="1881" y="2381"/>
              <a:ext cx="369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677" name="Group 128"/>
            <p:cNvGrpSpPr>
              <a:grpSpLocks/>
            </p:cNvGrpSpPr>
            <p:nvPr/>
          </p:nvGrpSpPr>
          <p:grpSpPr bwMode="auto">
            <a:xfrm rot="-1763102">
              <a:off x="2221" y="1758"/>
              <a:ext cx="537" cy="41"/>
              <a:chOff x="432" y="1266"/>
              <a:chExt cx="3312" cy="252"/>
            </a:xfrm>
          </p:grpSpPr>
          <p:grpSp>
            <p:nvGrpSpPr>
              <p:cNvPr id="6680" name="Group 129"/>
              <p:cNvGrpSpPr>
                <a:grpSpLocks/>
              </p:cNvGrpSpPr>
              <p:nvPr/>
            </p:nvGrpSpPr>
            <p:grpSpPr bwMode="auto">
              <a:xfrm>
                <a:off x="432" y="1311"/>
                <a:ext cx="414" cy="207"/>
                <a:chOff x="912" y="1632"/>
                <a:chExt cx="414" cy="207"/>
              </a:xfrm>
            </p:grpSpPr>
            <p:grpSp>
              <p:nvGrpSpPr>
                <p:cNvPr id="6683" name="Group 130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75" name="Arc 13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76" name="Arc 13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84" name="Group 133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78" name="Arc 13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79" name="Arc 13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87" name="Group 136"/>
              <p:cNvGrpSpPr>
                <a:grpSpLocks/>
              </p:cNvGrpSpPr>
              <p:nvPr/>
            </p:nvGrpSpPr>
            <p:grpSpPr bwMode="auto">
              <a:xfrm>
                <a:off x="846" y="1311"/>
                <a:ext cx="414" cy="207"/>
                <a:chOff x="912" y="1632"/>
                <a:chExt cx="414" cy="207"/>
              </a:xfrm>
            </p:grpSpPr>
            <p:grpSp>
              <p:nvGrpSpPr>
                <p:cNvPr id="6690" name="Group 137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82" name="Arc 13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83" name="Arc 13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94" name="Group 140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85" name="Arc 14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86" name="Arc 14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95" name="Group 143"/>
              <p:cNvGrpSpPr>
                <a:grpSpLocks/>
              </p:cNvGrpSpPr>
              <p:nvPr/>
            </p:nvGrpSpPr>
            <p:grpSpPr bwMode="auto">
              <a:xfrm>
                <a:off x="1260" y="1296"/>
                <a:ext cx="414" cy="207"/>
                <a:chOff x="912" y="1632"/>
                <a:chExt cx="414" cy="207"/>
              </a:xfrm>
            </p:grpSpPr>
            <p:grpSp>
              <p:nvGrpSpPr>
                <p:cNvPr id="6696" name="Group 144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89" name="Arc 14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90" name="Arc 14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97" name="Group 147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92" name="Arc 14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93" name="Arc 14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98" name="Group 150"/>
              <p:cNvGrpSpPr>
                <a:grpSpLocks/>
              </p:cNvGrpSpPr>
              <p:nvPr/>
            </p:nvGrpSpPr>
            <p:grpSpPr bwMode="auto">
              <a:xfrm>
                <a:off x="1674" y="1296"/>
                <a:ext cx="414" cy="207"/>
                <a:chOff x="912" y="1632"/>
                <a:chExt cx="414" cy="207"/>
              </a:xfrm>
            </p:grpSpPr>
            <p:grpSp>
              <p:nvGrpSpPr>
                <p:cNvPr id="6699" name="Group 151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96" name="Arc 15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97" name="Arc 15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00" name="Group 154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99" name="Arc 15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00" name="Arc 15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01" name="Group 157"/>
              <p:cNvGrpSpPr>
                <a:grpSpLocks/>
              </p:cNvGrpSpPr>
              <p:nvPr/>
            </p:nvGrpSpPr>
            <p:grpSpPr bwMode="auto">
              <a:xfrm>
                <a:off x="2088" y="1281"/>
                <a:ext cx="414" cy="207"/>
                <a:chOff x="912" y="1632"/>
                <a:chExt cx="414" cy="207"/>
              </a:xfrm>
            </p:grpSpPr>
            <p:grpSp>
              <p:nvGrpSpPr>
                <p:cNvPr id="6702" name="Group 158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03" name="Arc 15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04" name="Arc 16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03" name="Group 161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306" name="Arc 16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07" name="Arc 16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04" name="Group 164"/>
              <p:cNvGrpSpPr>
                <a:grpSpLocks/>
              </p:cNvGrpSpPr>
              <p:nvPr/>
            </p:nvGrpSpPr>
            <p:grpSpPr bwMode="auto">
              <a:xfrm>
                <a:off x="2502" y="1281"/>
                <a:ext cx="414" cy="207"/>
                <a:chOff x="912" y="1632"/>
                <a:chExt cx="414" cy="207"/>
              </a:xfrm>
            </p:grpSpPr>
            <p:grpSp>
              <p:nvGrpSpPr>
                <p:cNvPr id="6705" name="Group 165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10" name="Arc 16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11" name="Arc 16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06" name="Group 168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313" name="Arc 16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14" name="Arc 17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07" name="Group 171"/>
              <p:cNvGrpSpPr>
                <a:grpSpLocks/>
              </p:cNvGrpSpPr>
              <p:nvPr/>
            </p:nvGrpSpPr>
            <p:grpSpPr bwMode="auto">
              <a:xfrm>
                <a:off x="2916" y="1266"/>
                <a:ext cx="414" cy="207"/>
                <a:chOff x="912" y="1632"/>
                <a:chExt cx="414" cy="207"/>
              </a:xfrm>
            </p:grpSpPr>
            <p:grpSp>
              <p:nvGrpSpPr>
                <p:cNvPr id="6708" name="Group 172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17" name="Arc 17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18" name="Arc 17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09" name="Group 175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320" name="Arc 17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21" name="Arc 17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10" name="Group 178"/>
              <p:cNvGrpSpPr>
                <a:grpSpLocks/>
              </p:cNvGrpSpPr>
              <p:nvPr/>
            </p:nvGrpSpPr>
            <p:grpSpPr bwMode="auto">
              <a:xfrm>
                <a:off x="3330" y="1266"/>
                <a:ext cx="414" cy="207"/>
                <a:chOff x="912" y="1632"/>
                <a:chExt cx="414" cy="207"/>
              </a:xfrm>
            </p:grpSpPr>
            <p:grpSp>
              <p:nvGrpSpPr>
                <p:cNvPr id="6711" name="Group 179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24" name="Arc 18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25" name="Arc 18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12" name="Group 182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327" name="Arc 18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28" name="Arc 18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713" name="Group 185"/>
            <p:cNvGrpSpPr>
              <a:grpSpLocks/>
            </p:cNvGrpSpPr>
            <p:nvPr/>
          </p:nvGrpSpPr>
          <p:grpSpPr bwMode="auto">
            <a:xfrm rot="1880969">
              <a:off x="2209" y="2476"/>
              <a:ext cx="586" cy="86"/>
              <a:chOff x="1608" y="2049"/>
              <a:chExt cx="2934" cy="429"/>
            </a:xfrm>
          </p:grpSpPr>
          <p:grpSp>
            <p:nvGrpSpPr>
              <p:cNvPr id="6714" name="Group 186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6715" name="Group 187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32" name="Arc 18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33" name="Arc 18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16" name="Group 190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35" name="Arc 19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36" name="Arc 19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17" name="Group 193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6718" name="Group 194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39" name="Arc 19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40" name="Arc 19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19" name="Group 197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42" name="Arc 19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43" name="Arc 19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52" name="Group 200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6753" name="Group 201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46" name="Arc 20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47" name="Arc 20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56" name="Group 204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49" name="Arc 20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50" name="Arc 20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59" name="Group 207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6760" name="Group 20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53" name="Arc 20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54" name="Arc 21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63" name="Group 211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56" name="Arc 21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57" name="Arc 21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66" name="Group 214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6767" name="Group 215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60" name="Arc 21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61" name="Arc 21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70" name="Group 218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63" name="Arc 21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64" name="Arc 22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73" name="Group 221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6774" name="Group 222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67" name="Arc 22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68" name="Arc 22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77" name="Group 225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70" name="Arc 22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71" name="Arc 22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80" name="Group 228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6781" name="Group 229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74" name="Arc 23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75" name="Arc 23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84" name="Group 232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77" name="Arc 23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78" name="Arc 23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87" name="Group 235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6788" name="Group 236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81" name="Arc 23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82" name="Arc 23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91" name="Group 239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84" name="Arc 24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85" name="Arc 24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94" name="Group 242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6387" name="Arc 24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88" name="Arc 24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795" name="Group 245"/>
          <p:cNvGrpSpPr>
            <a:grpSpLocks/>
          </p:cNvGrpSpPr>
          <p:nvPr/>
        </p:nvGrpSpPr>
        <p:grpSpPr bwMode="auto">
          <a:xfrm>
            <a:off x="1874838" y="2539754"/>
            <a:ext cx="1368425" cy="1006475"/>
            <a:chOff x="1149" y="1422"/>
            <a:chExt cx="1189" cy="875"/>
          </a:xfrm>
        </p:grpSpPr>
        <p:sp>
          <p:nvSpPr>
            <p:cNvPr id="6390" name="Line 246"/>
            <p:cNvSpPr>
              <a:spLocks noChangeShapeType="1"/>
            </p:cNvSpPr>
            <p:nvPr/>
          </p:nvSpPr>
          <p:spPr bwMode="auto">
            <a:xfrm>
              <a:off x="1149" y="1422"/>
              <a:ext cx="451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1" name="Line 247"/>
            <p:cNvSpPr>
              <a:spLocks noChangeShapeType="1"/>
            </p:cNvSpPr>
            <p:nvPr/>
          </p:nvSpPr>
          <p:spPr bwMode="auto">
            <a:xfrm flipV="1">
              <a:off x="1600" y="1422"/>
              <a:ext cx="510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2" name="Line 248"/>
            <p:cNvSpPr>
              <a:spLocks noChangeShapeType="1"/>
            </p:cNvSpPr>
            <p:nvPr/>
          </p:nvSpPr>
          <p:spPr bwMode="auto">
            <a:xfrm flipH="1">
              <a:off x="1164" y="2022"/>
              <a:ext cx="436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3" name="Line 249"/>
            <p:cNvSpPr>
              <a:spLocks noChangeShapeType="1"/>
            </p:cNvSpPr>
            <p:nvPr/>
          </p:nvSpPr>
          <p:spPr bwMode="auto">
            <a:xfrm>
              <a:off x="1608" y="2022"/>
              <a:ext cx="502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798" name="Group 250"/>
            <p:cNvGrpSpPr>
              <a:grpSpLocks/>
            </p:cNvGrpSpPr>
            <p:nvPr/>
          </p:nvGrpSpPr>
          <p:grpSpPr bwMode="auto">
            <a:xfrm>
              <a:off x="1732" y="2059"/>
              <a:ext cx="606" cy="46"/>
              <a:chOff x="432" y="1266"/>
              <a:chExt cx="3312" cy="252"/>
            </a:xfrm>
          </p:grpSpPr>
          <p:grpSp>
            <p:nvGrpSpPr>
              <p:cNvPr id="6801" name="Group 251"/>
              <p:cNvGrpSpPr>
                <a:grpSpLocks/>
              </p:cNvGrpSpPr>
              <p:nvPr/>
            </p:nvGrpSpPr>
            <p:grpSpPr bwMode="auto">
              <a:xfrm>
                <a:off x="432" y="1311"/>
                <a:ext cx="414" cy="207"/>
                <a:chOff x="912" y="1632"/>
                <a:chExt cx="414" cy="207"/>
              </a:xfrm>
            </p:grpSpPr>
            <p:grpSp>
              <p:nvGrpSpPr>
                <p:cNvPr id="6802" name="Group 252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97" name="Arc 25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98" name="Arc 25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05" name="Group 255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00" name="Arc 25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01" name="Arc 25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09" name="Group 258"/>
              <p:cNvGrpSpPr>
                <a:grpSpLocks/>
              </p:cNvGrpSpPr>
              <p:nvPr/>
            </p:nvGrpSpPr>
            <p:grpSpPr bwMode="auto">
              <a:xfrm>
                <a:off x="846" y="1311"/>
                <a:ext cx="414" cy="207"/>
                <a:chOff x="912" y="1632"/>
                <a:chExt cx="414" cy="207"/>
              </a:xfrm>
            </p:grpSpPr>
            <p:grpSp>
              <p:nvGrpSpPr>
                <p:cNvPr id="6810" name="Group 259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04" name="Arc 26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05" name="Arc 26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11" name="Group 262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07" name="Arc 26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08" name="Arc 26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14" name="Group 265"/>
              <p:cNvGrpSpPr>
                <a:grpSpLocks/>
              </p:cNvGrpSpPr>
              <p:nvPr/>
            </p:nvGrpSpPr>
            <p:grpSpPr bwMode="auto">
              <a:xfrm>
                <a:off x="1260" y="1296"/>
                <a:ext cx="414" cy="207"/>
                <a:chOff x="912" y="1632"/>
                <a:chExt cx="414" cy="207"/>
              </a:xfrm>
            </p:grpSpPr>
            <p:grpSp>
              <p:nvGrpSpPr>
                <p:cNvPr id="6817" name="Group 266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11" name="Arc 26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12" name="Arc 26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18" name="Group 269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14" name="Arc 27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15" name="Arc 27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21" name="Group 272"/>
              <p:cNvGrpSpPr>
                <a:grpSpLocks/>
              </p:cNvGrpSpPr>
              <p:nvPr/>
            </p:nvGrpSpPr>
            <p:grpSpPr bwMode="auto">
              <a:xfrm>
                <a:off x="1674" y="1296"/>
                <a:ext cx="414" cy="207"/>
                <a:chOff x="912" y="1632"/>
                <a:chExt cx="414" cy="207"/>
              </a:xfrm>
            </p:grpSpPr>
            <p:grpSp>
              <p:nvGrpSpPr>
                <p:cNvPr id="6824" name="Group 273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18" name="Arc 27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19" name="Arc 27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25" name="Group 276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21" name="Arc 27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22" name="Arc 27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28" name="Group 279"/>
              <p:cNvGrpSpPr>
                <a:grpSpLocks/>
              </p:cNvGrpSpPr>
              <p:nvPr/>
            </p:nvGrpSpPr>
            <p:grpSpPr bwMode="auto">
              <a:xfrm>
                <a:off x="2088" y="1281"/>
                <a:ext cx="414" cy="207"/>
                <a:chOff x="912" y="1632"/>
                <a:chExt cx="414" cy="207"/>
              </a:xfrm>
            </p:grpSpPr>
            <p:grpSp>
              <p:nvGrpSpPr>
                <p:cNvPr id="6831" name="Group 280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25" name="Arc 28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26" name="Arc 28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32" name="Group 283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28" name="Arc 28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29" name="Arc 28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35" name="Group 286"/>
              <p:cNvGrpSpPr>
                <a:grpSpLocks/>
              </p:cNvGrpSpPr>
              <p:nvPr/>
            </p:nvGrpSpPr>
            <p:grpSpPr bwMode="auto">
              <a:xfrm>
                <a:off x="2502" y="1281"/>
                <a:ext cx="414" cy="207"/>
                <a:chOff x="912" y="1632"/>
                <a:chExt cx="414" cy="207"/>
              </a:xfrm>
            </p:grpSpPr>
            <p:grpSp>
              <p:nvGrpSpPr>
                <p:cNvPr id="6838" name="Group 287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32" name="Arc 28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33" name="Arc 28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39" name="Group 290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35" name="Arc 29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36" name="Arc 29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42" name="Group 293"/>
              <p:cNvGrpSpPr>
                <a:grpSpLocks/>
              </p:cNvGrpSpPr>
              <p:nvPr/>
            </p:nvGrpSpPr>
            <p:grpSpPr bwMode="auto">
              <a:xfrm>
                <a:off x="2916" y="1266"/>
                <a:ext cx="414" cy="207"/>
                <a:chOff x="912" y="1632"/>
                <a:chExt cx="414" cy="207"/>
              </a:xfrm>
            </p:grpSpPr>
            <p:grpSp>
              <p:nvGrpSpPr>
                <p:cNvPr id="6845" name="Group 294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39" name="Arc 29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40" name="Arc 29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46" name="Group 297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42" name="Arc 29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43" name="Arc 29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49" name="Group 300"/>
              <p:cNvGrpSpPr>
                <a:grpSpLocks/>
              </p:cNvGrpSpPr>
              <p:nvPr/>
            </p:nvGrpSpPr>
            <p:grpSpPr bwMode="auto">
              <a:xfrm>
                <a:off x="3330" y="1266"/>
                <a:ext cx="414" cy="207"/>
                <a:chOff x="912" y="1632"/>
                <a:chExt cx="414" cy="207"/>
              </a:xfrm>
            </p:grpSpPr>
            <p:grpSp>
              <p:nvGrpSpPr>
                <p:cNvPr id="6852" name="Group 301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46" name="Arc 30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47" name="Arc 30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53" name="Group 304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49" name="Arc 30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0" name="Arc 30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856" name="Group 307"/>
            <p:cNvGrpSpPr>
              <a:grpSpLocks/>
            </p:cNvGrpSpPr>
            <p:nvPr/>
          </p:nvGrpSpPr>
          <p:grpSpPr bwMode="auto">
            <a:xfrm rot="-5400000">
              <a:off x="1419" y="1776"/>
              <a:ext cx="408" cy="60"/>
              <a:chOff x="1608" y="2049"/>
              <a:chExt cx="2934" cy="429"/>
            </a:xfrm>
          </p:grpSpPr>
          <p:grpSp>
            <p:nvGrpSpPr>
              <p:cNvPr id="6859" name="Group 308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6860" name="Group 309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54" name="Arc 31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5" name="Arc 31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63" name="Group 312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57" name="Arc 31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8" name="Arc 31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69" name="Group 315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6870" name="Group 316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61" name="Arc 31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2" name="Arc 31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71" name="Group 319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64" name="Arc 32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5" name="Arc 32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74" name="Group 322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6877" name="Group 323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68" name="Arc 32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9" name="Arc 32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78" name="Group 326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71" name="Arc 32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2" name="Arc 32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44" name="Group 329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6145" name="Group 330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75" name="Arc 33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6" name="Arc 33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47" name="Group 333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78" name="Arc 33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9" name="Arc 33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49" name="Group 336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6150" name="Group 337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82" name="Arc 33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3" name="Arc 33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51" name="Group 340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85" name="Arc 34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6" name="Arc 34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54" name="Group 343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6157" name="Group 344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89" name="Arc 34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0" name="Arc 34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58" name="Group 347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92" name="Arc 34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3" name="Arc 34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1" name="Group 350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6164" name="Group 351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96" name="Arc 35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7" name="Arc 35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65" name="Group 354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99" name="Arc 35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0" name="Arc 35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8" name="Group 357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6171" name="Group 35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503" name="Arc 35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4" name="Arc 36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72" name="Group 361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506" name="Arc 36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7" name="Arc 36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75" name="Group 364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6509" name="Arc 36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10" name="Arc 36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512" name="Line 368"/>
          <p:cNvSpPr>
            <a:spLocks noChangeShapeType="1"/>
          </p:cNvSpPr>
          <p:nvPr/>
        </p:nvSpPr>
        <p:spPr bwMode="auto">
          <a:xfrm>
            <a:off x="3663950" y="2457204"/>
            <a:ext cx="520700" cy="198437"/>
          </a:xfrm>
          <a:prstGeom prst="line">
            <a:avLst/>
          </a:prstGeom>
          <a:noFill/>
          <a:ln w="9525">
            <a:solidFill>
              <a:srgbClr val="00804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3" name="Line 369"/>
          <p:cNvSpPr>
            <a:spLocks noChangeShapeType="1"/>
          </p:cNvSpPr>
          <p:nvPr/>
        </p:nvSpPr>
        <p:spPr bwMode="auto">
          <a:xfrm flipV="1">
            <a:off x="4184650" y="2457204"/>
            <a:ext cx="587375" cy="198437"/>
          </a:xfrm>
          <a:prstGeom prst="line">
            <a:avLst/>
          </a:prstGeom>
          <a:noFill/>
          <a:ln w="9525">
            <a:solidFill>
              <a:srgbClr val="00804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4" name="Line 370"/>
          <p:cNvSpPr>
            <a:spLocks noChangeShapeType="1"/>
          </p:cNvSpPr>
          <p:nvPr/>
        </p:nvSpPr>
        <p:spPr bwMode="auto">
          <a:xfrm flipH="1">
            <a:off x="3681413" y="3149354"/>
            <a:ext cx="503237" cy="157162"/>
          </a:xfrm>
          <a:prstGeom prst="line">
            <a:avLst/>
          </a:prstGeom>
          <a:noFill/>
          <a:ln w="9525">
            <a:solidFill>
              <a:srgbClr val="00804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5" name="Line 371"/>
          <p:cNvSpPr>
            <a:spLocks noChangeShapeType="1"/>
          </p:cNvSpPr>
          <p:nvPr/>
        </p:nvSpPr>
        <p:spPr bwMode="auto">
          <a:xfrm>
            <a:off x="4192588" y="3149354"/>
            <a:ext cx="579437" cy="315912"/>
          </a:xfrm>
          <a:prstGeom prst="line">
            <a:avLst/>
          </a:prstGeom>
          <a:noFill/>
          <a:ln w="9525">
            <a:solidFill>
              <a:srgbClr val="00804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881" name="Group 372"/>
          <p:cNvGrpSpPr>
            <a:grpSpLocks/>
          </p:cNvGrpSpPr>
          <p:nvPr/>
        </p:nvGrpSpPr>
        <p:grpSpPr bwMode="auto">
          <a:xfrm>
            <a:off x="4516438" y="3284291"/>
            <a:ext cx="698500" cy="52388"/>
            <a:chOff x="432" y="1266"/>
            <a:chExt cx="3312" cy="252"/>
          </a:xfrm>
        </p:grpSpPr>
        <p:grpSp>
          <p:nvGrpSpPr>
            <p:cNvPr id="6884" name="Group 373"/>
            <p:cNvGrpSpPr>
              <a:grpSpLocks/>
            </p:cNvGrpSpPr>
            <p:nvPr/>
          </p:nvGrpSpPr>
          <p:grpSpPr bwMode="auto">
            <a:xfrm>
              <a:off x="432" y="1311"/>
              <a:ext cx="414" cy="207"/>
              <a:chOff x="912" y="1632"/>
              <a:chExt cx="414" cy="207"/>
            </a:xfrm>
          </p:grpSpPr>
          <p:grpSp>
            <p:nvGrpSpPr>
              <p:cNvPr id="6885" name="Group 374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19" name="Arc 37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20" name="Arc 37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888" name="Group 377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22" name="Arc 37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23" name="Arc 37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891" name="Group 380"/>
            <p:cNvGrpSpPr>
              <a:grpSpLocks/>
            </p:cNvGrpSpPr>
            <p:nvPr/>
          </p:nvGrpSpPr>
          <p:grpSpPr bwMode="auto">
            <a:xfrm>
              <a:off x="846" y="1311"/>
              <a:ext cx="414" cy="207"/>
              <a:chOff x="912" y="1632"/>
              <a:chExt cx="414" cy="207"/>
            </a:xfrm>
          </p:grpSpPr>
          <p:grpSp>
            <p:nvGrpSpPr>
              <p:cNvPr id="6892" name="Group 381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26" name="Arc 38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27" name="Arc 38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895" name="Group 384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29" name="Arc 38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30" name="Arc 38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898" name="Group 387"/>
            <p:cNvGrpSpPr>
              <a:grpSpLocks/>
            </p:cNvGrpSpPr>
            <p:nvPr/>
          </p:nvGrpSpPr>
          <p:grpSpPr bwMode="auto">
            <a:xfrm>
              <a:off x="1260" y="1296"/>
              <a:ext cx="414" cy="207"/>
              <a:chOff x="912" y="1632"/>
              <a:chExt cx="414" cy="207"/>
            </a:xfrm>
          </p:grpSpPr>
          <p:grpSp>
            <p:nvGrpSpPr>
              <p:cNvPr id="6899" name="Group 388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33" name="Arc 38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34" name="Arc 39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02" name="Group 391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36" name="Arc 39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37" name="Arc 39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05" name="Group 394"/>
            <p:cNvGrpSpPr>
              <a:grpSpLocks/>
            </p:cNvGrpSpPr>
            <p:nvPr/>
          </p:nvGrpSpPr>
          <p:grpSpPr bwMode="auto">
            <a:xfrm>
              <a:off x="1674" y="1296"/>
              <a:ext cx="414" cy="207"/>
              <a:chOff x="912" y="1632"/>
              <a:chExt cx="414" cy="207"/>
            </a:xfrm>
          </p:grpSpPr>
          <p:grpSp>
            <p:nvGrpSpPr>
              <p:cNvPr id="6906" name="Group 395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40" name="Arc 39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41" name="Arc 39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09" name="Group 398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43" name="Arc 39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44" name="Arc 40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12" name="Group 401"/>
            <p:cNvGrpSpPr>
              <a:grpSpLocks/>
            </p:cNvGrpSpPr>
            <p:nvPr/>
          </p:nvGrpSpPr>
          <p:grpSpPr bwMode="auto">
            <a:xfrm>
              <a:off x="2088" y="1281"/>
              <a:ext cx="414" cy="207"/>
              <a:chOff x="912" y="1632"/>
              <a:chExt cx="414" cy="207"/>
            </a:xfrm>
          </p:grpSpPr>
          <p:grpSp>
            <p:nvGrpSpPr>
              <p:cNvPr id="6913" name="Group 402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47" name="Arc 40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48" name="Arc 40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16" name="Group 405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50" name="Arc 40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1" name="Arc 40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19" name="Group 408"/>
            <p:cNvGrpSpPr>
              <a:grpSpLocks/>
            </p:cNvGrpSpPr>
            <p:nvPr/>
          </p:nvGrpSpPr>
          <p:grpSpPr bwMode="auto">
            <a:xfrm>
              <a:off x="2502" y="1281"/>
              <a:ext cx="414" cy="207"/>
              <a:chOff x="912" y="1632"/>
              <a:chExt cx="414" cy="207"/>
            </a:xfrm>
          </p:grpSpPr>
          <p:grpSp>
            <p:nvGrpSpPr>
              <p:cNvPr id="6920" name="Group 409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54" name="Arc 41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5" name="Arc 41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23" name="Group 412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57" name="Arc 41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" name="Arc 41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26" name="Group 415"/>
            <p:cNvGrpSpPr>
              <a:grpSpLocks/>
            </p:cNvGrpSpPr>
            <p:nvPr/>
          </p:nvGrpSpPr>
          <p:grpSpPr bwMode="auto">
            <a:xfrm>
              <a:off x="2916" y="1266"/>
              <a:ext cx="414" cy="207"/>
              <a:chOff x="912" y="1632"/>
              <a:chExt cx="414" cy="207"/>
            </a:xfrm>
          </p:grpSpPr>
          <p:grpSp>
            <p:nvGrpSpPr>
              <p:cNvPr id="6927" name="Group 416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61" name="Arc 41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2" name="Arc 41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28" name="Group 419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64" name="Arc 42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5" name="Arc 42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31" name="Group 422"/>
            <p:cNvGrpSpPr>
              <a:grpSpLocks/>
            </p:cNvGrpSpPr>
            <p:nvPr/>
          </p:nvGrpSpPr>
          <p:grpSpPr bwMode="auto">
            <a:xfrm>
              <a:off x="3330" y="1266"/>
              <a:ext cx="414" cy="207"/>
              <a:chOff x="912" y="1632"/>
              <a:chExt cx="414" cy="207"/>
            </a:xfrm>
          </p:grpSpPr>
          <p:grpSp>
            <p:nvGrpSpPr>
              <p:cNvPr id="6934" name="Group 423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68" name="Arc 42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9" name="Arc 42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35" name="Group 426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71" name="Arc 42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2" name="Arc 42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38" name="Group 429"/>
          <p:cNvGrpSpPr>
            <a:grpSpLocks/>
          </p:cNvGrpSpPr>
          <p:nvPr/>
        </p:nvGrpSpPr>
        <p:grpSpPr bwMode="auto">
          <a:xfrm rot="-5400000">
            <a:off x="3975100" y="2865191"/>
            <a:ext cx="469900" cy="69850"/>
            <a:chOff x="1608" y="2049"/>
            <a:chExt cx="2934" cy="429"/>
          </a:xfrm>
        </p:grpSpPr>
        <p:grpSp>
          <p:nvGrpSpPr>
            <p:cNvPr id="6941" name="Group 430"/>
            <p:cNvGrpSpPr>
              <a:grpSpLocks/>
            </p:cNvGrpSpPr>
            <p:nvPr/>
          </p:nvGrpSpPr>
          <p:grpSpPr bwMode="auto">
            <a:xfrm>
              <a:off x="2820" y="2064"/>
              <a:ext cx="510" cy="384"/>
              <a:chOff x="2820" y="2064"/>
              <a:chExt cx="510" cy="384"/>
            </a:xfrm>
          </p:grpSpPr>
          <p:grpSp>
            <p:nvGrpSpPr>
              <p:cNvPr id="6942" name="Group 431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576" name="Arc 43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7" name="Arc 43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78" name="Group 434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579" name="Arc 43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80" name="Arc 43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179" name="Group 437"/>
            <p:cNvGrpSpPr>
              <a:grpSpLocks/>
            </p:cNvGrpSpPr>
            <p:nvPr/>
          </p:nvGrpSpPr>
          <p:grpSpPr bwMode="auto">
            <a:xfrm>
              <a:off x="2517" y="2079"/>
              <a:ext cx="510" cy="384"/>
              <a:chOff x="2820" y="2064"/>
              <a:chExt cx="510" cy="384"/>
            </a:xfrm>
          </p:grpSpPr>
          <p:grpSp>
            <p:nvGrpSpPr>
              <p:cNvPr id="6182" name="Group 438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583" name="Arc 43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84" name="Arc 44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85" name="Group 441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586" name="Arc 44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87" name="Arc 44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186" name="Group 444"/>
            <p:cNvGrpSpPr>
              <a:grpSpLocks/>
            </p:cNvGrpSpPr>
            <p:nvPr/>
          </p:nvGrpSpPr>
          <p:grpSpPr bwMode="auto">
            <a:xfrm>
              <a:off x="2214" y="2079"/>
              <a:ext cx="510" cy="384"/>
              <a:chOff x="2820" y="2064"/>
              <a:chExt cx="510" cy="384"/>
            </a:xfrm>
          </p:grpSpPr>
          <p:grpSp>
            <p:nvGrpSpPr>
              <p:cNvPr id="6189" name="Group 445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590" name="Arc 44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91" name="Arc 44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92" name="Group 448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593" name="Arc 44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94" name="Arc 45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193" name="Group 451"/>
            <p:cNvGrpSpPr>
              <a:grpSpLocks/>
            </p:cNvGrpSpPr>
            <p:nvPr/>
          </p:nvGrpSpPr>
          <p:grpSpPr bwMode="auto">
            <a:xfrm>
              <a:off x="1911" y="2094"/>
              <a:ext cx="510" cy="384"/>
              <a:chOff x="2820" y="2064"/>
              <a:chExt cx="510" cy="384"/>
            </a:xfrm>
          </p:grpSpPr>
          <p:grpSp>
            <p:nvGrpSpPr>
              <p:cNvPr id="6196" name="Group 452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597" name="Arc 45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98" name="Arc 45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99" name="Group 455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00" name="Arc 45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01" name="Arc 45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00" name="Group 458"/>
            <p:cNvGrpSpPr>
              <a:grpSpLocks/>
            </p:cNvGrpSpPr>
            <p:nvPr/>
          </p:nvGrpSpPr>
          <p:grpSpPr bwMode="auto">
            <a:xfrm>
              <a:off x="4032" y="2049"/>
              <a:ext cx="510" cy="384"/>
              <a:chOff x="2820" y="2064"/>
              <a:chExt cx="510" cy="384"/>
            </a:xfrm>
          </p:grpSpPr>
          <p:grpSp>
            <p:nvGrpSpPr>
              <p:cNvPr id="6203" name="Group 459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04" name="Arc 46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05" name="Arc 46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06" name="Group 462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07" name="Arc 46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08" name="Arc 46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45" name="Group 465"/>
            <p:cNvGrpSpPr>
              <a:grpSpLocks/>
            </p:cNvGrpSpPr>
            <p:nvPr/>
          </p:nvGrpSpPr>
          <p:grpSpPr bwMode="auto">
            <a:xfrm>
              <a:off x="3729" y="2064"/>
              <a:ext cx="510" cy="384"/>
              <a:chOff x="2820" y="2064"/>
              <a:chExt cx="510" cy="384"/>
            </a:xfrm>
          </p:grpSpPr>
          <p:grpSp>
            <p:nvGrpSpPr>
              <p:cNvPr id="6948" name="Group 466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11" name="Arc 46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12" name="Arc 46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49" name="Group 469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14" name="Arc 47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15" name="Arc 47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52" name="Group 472"/>
            <p:cNvGrpSpPr>
              <a:grpSpLocks/>
            </p:cNvGrpSpPr>
            <p:nvPr/>
          </p:nvGrpSpPr>
          <p:grpSpPr bwMode="auto">
            <a:xfrm>
              <a:off x="3426" y="2064"/>
              <a:ext cx="510" cy="384"/>
              <a:chOff x="2820" y="2064"/>
              <a:chExt cx="510" cy="384"/>
            </a:xfrm>
          </p:grpSpPr>
          <p:grpSp>
            <p:nvGrpSpPr>
              <p:cNvPr id="6955" name="Group 473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18" name="Arc 47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19" name="Arc 47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56" name="Group 476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21" name="Arc 47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22" name="Arc 47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59" name="Group 479"/>
            <p:cNvGrpSpPr>
              <a:grpSpLocks/>
            </p:cNvGrpSpPr>
            <p:nvPr/>
          </p:nvGrpSpPr>
          <p:grpSpPr bwMode="auto">
            <a:xfrm>
              <a:off x="3123" y="2079"/>
              <a:ext cx="510" cy="384"/>
              <a:chOff x="2820" y="2064"/>
              <a:chExt cx="510" cy="384"/>
            </a:xfrm>
          </p:grpSpPr>
          <p:grpSp>
            <p:nvGrpSpPr>
              <p:cNvPr id="6962" name="Group 480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25" name="Arc 48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26" name="Arc 48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63" name="Group 483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28" name="Arc 48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29" name="Arc 48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66" name="Group 486"/>
            <p:cNvGrpSpPr>
              <a:grpSpLocks/>
            </p:cNvGrpSpPr>
            <p:nvPr/>
          </p:nvGrpSpPr>
          <p:grpSpPr bwMode="auto">
            <a:xfrm flipV="1">
              <a:off x="1608" y="2205"/>
              <a:ext cx="510" cy="273"/>
              <a:chOff x="912" y="1632"/>
              <a:chExt cx="207" cy="111"/>
            </a:xfrm>
          </p:grpSpPr>
          <p:sp>
            <p:nvSpPr>
              <p:cNvPr id="6631" name="Arc 487"/>
              <p:cNvSpPr>
                <a:spLocks/>
              </p:cNvSpPr>
              <p:nvPr/>
            </p:nvSpPr>
            <p:spPr bwMode="auto">
              <a:xfrm>
                <a:off x="1008" y="1632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4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2" name="Arc 488"/>
              <p:cNvSpPr>
                <a:spLocks/>
              </p:cNvSpPr>
              <p:nvPr/>
            </p:nvSpPr>
            <p:spPr bwMode="auto">
              <a:xfrm flipH="1">
                <a:off x="912" y="1632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4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969" name="Group 489"/>
          <p:cNvGrpSpPr>
            <a:grpSpLocks/>
          </p:cNvGrpSpPr>
          <p:nvPr/>
        </p:nvGrpSpPr>
        <p:grpSpPr bwMode="auto">
          <a:xfrm rot="-1710276">
            <a:off x="3775075" y="3385891"/>
            <a:ext cx="641350" cy="93663"/>
            <a:chOff x="1608" y="2049"/>
            <a:chExt cx="2934" cy="429"/>
          </a:xfrm>
        </p:grpSpPr>
        <p:grpSp>
          <p:nvGrpSpPr>
            <p:cNvPr id="6970" name="Group 490"/>
            <p:cNvGrpSpPr>
              <a:grpSpLocks/>
            </p:cNvGrpSpPr>
            <p:nvPr/>
          </p:nvGrpSpPr>
          <p:grpSpPr bwMode="auto">
            <a:xfrm>
              <a:off x="2820" y="2064"/>
              <a:ext cx="510" cy="384"/>
              <a:chOff x="2820" y="2064"/>
              <a:chExt cx="510" cy="384"/>
            </a:xfrm>
          </p:grpSpPr>
          <p:grpSp>
            <p:nvGrpSpPr>
              <p:cNvPr id="6973" name="Group 491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36" name="Arc 49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37" name="Arc 49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11" name="Group 494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39" name="Arc 49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40" name="Arc 49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12" name="Group 497"/>
            <p:cNvGrpSpPr>
              <a:grpSpLocks/>
            </p:cNvGrpSpPr>
            <p:nvPr/>
          </p:nvGrpSpPr>
          <p:grpSpPr bwMode="auto">
            <a:xfrm>
              <a:off x="2517" y="2079"/>
              <a:ext cx="510" cy="384"/>
              <a:chOff x="2820" y="2064"/>
              <a:chExt cx="510" cy="384"/>
            </a:xfrm>
          </p:grpSpPr>
          <p:grpSp>
            <p:nvGrpSpPr>
              <p:cNvPr id="6213" name="Group 498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43" name="Arc 49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44" name="Arc 50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16" name="Group 501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46" name="Arc 50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47" name="Arc 50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19" name="Group 504"/>
            <p:cNvGrpSpPr>
              <a:grpSpLocks/>
            </p:cNvGrpSpPr>
            <p:nvPr/>
          </p:nvGrpSpPr>
          <p:grpSpPr bwMode="auto">
            <a:xfrm>
              <a:off x="2214" y="2079"/>
              <a:ext cx="510" cy="384"/>
              <a:chOff x="2820" y="2064"/>
              <a:chExt cx="510" cy="384"/>
            </a:xfrm>
          </p:grpSpPr>
          <p:grpSp>
            <p:nvGrpSpPr>
              <p:cNvPr id="6220" name="Group 505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50" name="Arc 50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51" name="Arc 50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23" name="Group 508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53" name="Arc 50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54" name="Arc 51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26" name="Group 511"/>
            <p:cNvGrpSpPr>
              <a:grpSpLocks/>
            </p:cNvGrpSpPr>
            <p:nvPr/>
          </p:nvGrpSpPr>
          <p:grpSpPr bwMode="auto">
            <a:xfrm>
              <a:off x="1911" y="2094"/>
              <a:ext cx="510" cy="384"/>
              <a:chOff x="2820" y="2064"/>
              <a:chExt cx="510" cy="384"/>
            </a:xfrm>
          </p:grpSpPr>
          <p:grpSp>
            <p:nvGrpSpPr>
              <p:cNvPr id="6227" name="Group 512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57" name="Arc 51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58" name="Arc 51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30" name="Group 515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60" name="Arc 51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1" name="Arc 51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33" name="Group 518"/>
            <p:cNvGrpSpPr>
              <a:grpSpLocks/>
            </p:cNvGrpSpPr>
            <p:nvPr/>
          </p:nvGrpSpPr>
          <p:grpSpPr bwMode="auto">
            <a:xfrm>
              <a:off x="4032" y="2049"/>
              <a:ext cx="510" cy="384"/>
              <a:chOff x="2820" y="2064"/>
              <a:chExt cx="510" cy="384"/>
            </a:xfrm>
          </p:grpSpPr>
          <p:grpSp>
            <p:nvGrpSpPr>
              <p:cNvPr id="6234" name="Group 519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64" name="Arc 52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5" name="Arc 52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37" name="Group 522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67" name="Arc 52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8" name="Arc 52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76" name="Group 525"/>
            <p:cNvGrpSpPr>
              <a:grpSpLocks/>
            </p:cNvGrpSpPr>
            <p:nvPr/>
          </p:nvGrpSpPr>
          <p:grpSpPr bwMode="auto">
            <a:xfrm>
              <a:off x="3729" y="2064"/>
              <a:ext cx="510" cy="384"/>
              <a:chOff x="2820" y="2064"/>
              <a:chExt cx="510" cy="384"/>
            </a:xfrm>
          </p:grpSpPr>
          <p:grpSp>
            <p:nvGrpSpPr>
              <p:cNvPr id="6977" name="Group 526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71" name="Arc 52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2" name="Arc 52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80" name="Group 529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74" name="Arc 53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5" name="Arc 53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83" name="Group 532"/>
            <p:cNvGrpSpPr>
              <a:grpSpLocks/>
            </p:cNvGrpSpPr>
            <p:nvPr/>
          </p:nvGrpSpPr>
          <p:grpSpPr bwMode="auto">
            <a:xfrm>
              <a:off x="3426" y="2064"/>
              <a:ext cx="510" cy="384"/>
              <a:chOff x="2820" y="2064"/>
              <a:chExt cx="510" cy="384"/>
            </a:xfrm>
          </p:grpSpPr>
          <p:grpSp>
            <p:nvGrpSpPr>
              <p:cNvPr id="6984" name="Group 533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78" name="Arc 53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9" name="Arc 53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94" name="Group 536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81" name="Arc 53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82" name="Arc 53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95" name="Group 539"/>
            <p:cNvGrpSpPr>
              <a:grpSpLocks/>
            </p:cNvGrpSpPr>
            <p:nvPr/>
          </p:nvGrpSpPr>
          <p:grpSpPr bwMode="auto">
            <a:xfrm>
              <a:off x="3123" y="2079"/>
              <a:ext cx="510" cy="384"/>
              <a:chOff x="2820" y="2064"/>
              <a:chExt cx="510" cy="384"/>
            </a:xfrm>
          </p:grpSpPr>
          <p:grpSp>
            <p:nvGrpSpPr>
              <p:cNvPr id="6999" name="Group 540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85" name="Arc 54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86" name="Arc 54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001" name="Group 543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88" name="Arc 54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89" name="Arc 54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002" name="Group 546"/>
            <p:cNvGrpSpPr>
              <a:grpSpLocks/>
            </p:cNvGrpSpPr>
            <p:nvPr/>
          </p:nvGrpSpPr>
          <p:grpSpPr bwMode="auto">
            <a:xfrm flipV="1">
              <a:off x="1608" y="2205"/>
              <a:ext cx="510" cy="273"/>
              <a:chOff x="912" y="1632"/>
              <a:chExt cx="207" cy="111"/>
            </a:xfrm>
          </p:grpSpPr>
          <p:sp>
            <p:nvSpPr>
              <p:cNvPr id="6691" name="Arc 547"/>
              <p:cNvSpPr>
                <a:spLocks/>
              </p:cNvSpPr>
              <p:nvPr/>
            </p:nvSpPr>
            <p:spPr bwMode="auto">
              <a:xfrm>
                <a:off x="1008" y="1632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4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2" name="Arc 548"/>
              <p:cNvSpPr>
                <a:spLocks/>
              </p:cNvSpPr>
              <p:nvPr/>
            </p:nvSpPr>
            <p:spPr bwMode="auto">
              <a:xfrm flipH="1">
                <a:off x="912" y="1632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4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693" name="Oval 549"/>
          <p:cNvSpPr>
            <a:spLocks noChangeArrowheads="1"/>
          </p:cNvSpPr>
          <p:nvPr/>
        </p:nvSpPr>
        <p:spPr bwMode="auto">
          <a:xfrm>
            <a:off x="3646488" y="3531941"/>
            <a:ext cx="166687" cy="1666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003" name="Group 851"/>
          <p:cNvGrpSpPr>
            <a:grpSpLocks/>
          </p:cNvGrpSpPr>
          <p:nvPr/>
        </p:nvGrpSpPr>
        <p:grpSpPr bwMode="auto">
          <a:xfrm>
            <a:off x="5659010" y="2385926"/>
            <a:ext cx="527050" cy="1143001"/>
            <a:chOff x="3578" y="1116"/>
            <a:chExt cx="332" cy="720"/>
          </a:xfrm>
        </p:grpSpPr>
        <p:grpSp>
          <p:nvGrpSpPr>
            <p:cNvPr id="7006" name="Group 607"/>
            <p:cNvGrpSpPr>
              <a:grpSpLocks/>
            </p:cNvGrpSpPr>
            <p:nvPr/>
          </p:nvGrpSpPr>
          <p:grpSpPr bwMode="auto">
            <a:xfrm rot="-2961522">
              <a:off x="3616" y="1368"/>
              <a:ext cx="546" cy="42"/>
              <a:chOff x="432" y="1266"/>
              <a:chExt cx="3312" cy="252"/>
            </a:xfrm>
          </p:grpSpPr>
          <p:grpSp>
            <p:nvGrpSpPr>
              <p:cNvPr id="6240" name="Group 608"/>
              <p:cNvGrpSpPr>
                <a:grpSpLocks/>
              </p:cNvGrpSpPr>
              <p:nvPr/>
            </p:nvGrpSpPr>
            <p:grpSpPr bwMode="auto">
              <a:xfrm>
                <a:off x="432" y="1311"/>
                <a:ext cx="414" cy="207"/>
                <a:chOff x="912" y="1632"/>
                <a:chExt cx="414" cy="207"/>
              </a:xfrm>
            </p:grpSpPr>
            <p:grpSp>
              <p:nvGrpSpPr>
                <p:cNvPr id="6241" name="Group 609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54" name="Arc 61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55" name="Arc 61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44" name="Group 612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57" name="Arc 61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58" name="Arc 61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47" name="Group 615"/>
              <p:cNvGrpSpPr>
                <a:grpSpLocks/>
              </p:cNvGrpSpPr>
              <p:nvPr/>
            </p:nvGrpSpPr>
            <p:grpSpPr bwMode="auto">
              <a:xfrm>
                <a:off x="846" y="1311"/>
                <a:ext cx="414" cy="207"/>
                <a:chOff x="912" y="1632"/>
                <a:chExt cx="414" cy="207"/>
              </a:xfrm>
            </p:grpSpPr>
            <p:grpSp>
              <p:nvGrpSpPr>
                <p:cNvPr id="6248" name="Group 616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61" name="Arc 61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62" name="Arc 61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51" name="Group 619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64" name="Arc 62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65" name="Arc 62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54" name="Group 622"/>
              <p:cNvGrpSpPr>
                <a:grpSpLocks/>
              </p:cNvGrpSpPr>
              <p:nvPr/>
            </p:nvGrpSpPr>
            <p:grpSpPr bwMode="auto">
              <a:xfrm>
                <a:off x="1260" y="1296"/>
                <a:ext cx="414" cy="207"/>
                <a:chOff x="912" y="1632"/>
                <a:chExt cx="414" cy="207"/>
              </a:xfrm>
            </p:grpSpPr>
            <p:grpSp>
              <p:nvGrpSpPr>
                <p:cNvPr id="6255" name="Group 623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68" name="Arc 62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69" name="Arc 62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58" name="Group 626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71" name="Arc 62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72" name="Arc 62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61" name="Group 629"/>
              <p:cNvGrpSpPr>
                <a:grpSpLocks/>
              </p:cNvGrpSpPr>
              <p:nvPr/>
            </p:nvGrpSpPr>
            <p:grpSpPr bwMode="auto">
              <a:xfrm>
                <a:off x="1674" y="1296"/>
                <a:ext cx="414" cy="207"/>
                <a:chOff x="912" y="1632"/>
                <a:chExt cx="414" cy="207"/>
              </a:xfrm>
            </p:grpSpPr>
            <p:grpSp>
              <p:nvGrpSpPr>
                <p:cNvPr id="6262" name="Group 630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75" name="Arc 63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76" name="Arc 63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65" name="Group 633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78" name="Arc 63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79" name="Arc 63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68" name="Group 636"/>
              <p:cNvGrpSpPr>
                <a:grpSpLocks/>
              </p:cNvGrpSpPr>
              <p:nvPr/>
            </p:nvGrpSpPr>
            <p:grpSpPr bwMode="auto">
              <a:xfrm>
                <a:off x="2088" y="1281"/>
                <a:ext cx="414" cy="219"/>
                <a:chOff x="912" y="1632"/>
                <a:chExt cx="414" cy="219"/>
              </a:xfrm>
            </p:grpSpPr>
            <p:grpSp>
              <p:nvGrpSpPr>
                <p:cNvPr id="7009" name="Group 637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82" name="Arc 63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83" name="Arc 63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10" name="Group 640"/>
                <p:cNvGrpSpPr>
                  <a:grpSpLocks/>
                </p:cNvGrpSpPr>
                <p:nvPr/>
              </p:nvGrpSpPr>
              <p:grpSpPr bwMode="auto">
                <a:xfrm flipV="1">
                  <a:off x="1114" y="1728"/>
                  <a:ext cx="212" cy="123"/>
                  <a:chOff x="907" y="1620"/>
                  <a:chExt cx="212" cy="123"/>
                </a:xfrm>
              </p:grpSpPr>
              <p:sp>
                <p:nvSpPr>
                  <p:cNvPr id="6785" name="Arc 64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86" name="Arc 642"/>
                  <p:cNvSpPr>
                    <a:spLocks/>
                  </p:cNvSpPr>
                  <p:nvPr/>
                </p:nvSpPr>
                <p:spPr bwMode="auto">
                  <a:xfrm flipH="1">
                    <a:off x="907" y="1620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013" name="Group 643"/>
              <p:cNvGrpSpPr>
                <a:grpSpLocks/>
              </p:cNvGrpSpPr>
              <p:nvPr/>
            </p:nvGrpSpPr>
            <p:grpSpPr bwMode="auto">
              <a:xfrm>
                <a:off x="2502" y="1281"/>
                <a:ext cx="414" cy="207"/>
                <a:chOff x="912" y="1632"/>
                <a:chExt cx="414" cy="207"/>
              </a:xfrm>
            </p:grpSpPr>
            <p:grpSp>
              <p:nvGrpSpPr>
                <p:cNvPr id="7016" name="Group 644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89" name="Arc 64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90" name="Arc 64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17" name="Group 647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92" name="Arc 64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93" name="Arc 64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020" name="Group 650"/>
              <p:cNvGrpSpPr>
                <a:grpSpLocks/>
              </p:cNvGrpSpPr>
              <p:nvPr/>
            </p:nvGrpSpPr>
            <p:grpSpPr bwMode="auto">
              <a:xfrm>
                <a:off x="2916" y="1266"/>
                <a:ext cx="414" cy="207"/>
                <a:chOff x="912" y="1632"/>
                <a:chExt cx="414" cy="207"/>
              </a:xfrm>
            </p:grpSpPr>
            <p:grpSp>
              <p:nvGrpSpPr>
                <p:cNvPr id="7023" name="Group 651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96" name="Arc 65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97" name="Arc 65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24" name="Group 654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99" name="Arc 65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00" name="Arc 65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027" name="Group 657"/>
              <p:cNvGrpSpPr>
                <a:grpSpLocks/>
              </p:cNvGrpSpPr>
              <p:nvPr/>
            </p:nvGrpSpPr>
            <p:grpSpPr bwMode="auto">
              <a:xfrm>
                <a:off x="3330" y="1266"/>
                <a:ext cx="414" cy="207"/>
                <a:chOff x="912" y="1632"/>
                <a:chExt cx="414" cy="207"/>
              </a:xfrm>
            </p:grpSpPr>
            <p:grpSp>
              <p:nvGrpSpPr>
                <p:cNvPr id="7030" name="Group 658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803" name="Arc 65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04" name="Arc 66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31" name="Group 661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806" name="Arc 66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07" name="Arc 66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808" name="AutoShape 664"/>
            <p:cNvSpPr>
              <a:spLocks noChangeArrowheads="1"/>
            </p:cNvSpPr>
            <p:nvPr/>
          </p:nvSpPr>
          <p:spPr bwMode="auto">
            <a:xfrm>
              <a:off x="3578" y="1545"/>
              <a:ext cx="291" cy="291"/>
            </a:xfrm>
            <a:prstGeom prst="star24">
              <a:avLst>
                <a:gd name="adj" fmla="val 37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67" name="Line 723"/>
          <p:cNvSpPr>
            <a:spLocks noChangeShapeType="1"/>
          </p:cNvSpPr>
          <p:nvPr/>
        </p:nvSpPr>
        <p:spPr bwMode="auto">
          <a:xfrm>
            <a:off x="7223673" y="5609569"/>
            <a:ext cx="5429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" name="Text Box 724"/>
          <p:cNvSpPr txBox="1">
            <a:spLocks noChangeArrowheads="1"/>
          </p:cNvSpPr>
          <p:nvPr/>
        </p:nvSpPr>
        <p:spPr bwMode="auto">
          <a:xfrm>
            <a:off x="7207798" y="5601631"/>
            <a:ext cx="48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Symbol" pitchFamily="-109" charset="2"/>
              </a:rPr>
              <a:t>p</a:t>
            </a:r>
            <a:r>
              <a:rPr lang="en-US" sz="1800" baseline="30000">
                <a:solidFill>
                  <a:srgbClr val="0000FF"/>
                </a:solidFill>
              </a:rPr>
              <a:t>0</a:t>
            </a:r>
            <a:endParaRPr lang="en-US" sz="1800">
              <a:solidFill>
                <a:srgbClr val="0000FF"/>
              </a:solidFill>
            </a:endParaRPr>
          </a:p>
        </p:txBody>
      </p:sp>
      <p:grpSp>
        <p:nvGrpSpPr>
          <p:cNvPr id="7058" name="Group 725"/>
          <p:cNvGrpSpPr>
            <a:grpSpLocks/>
          </p:cNvGrpSpPr>
          <p:nvPr/>
        </p:nvGrpSpPr>
        <p:grpSpPr bwMode="auto">
          <a:xfrm rot="-1079883">
            <a:off x="7722148" y="5471456"/>
            <a:ext cx="812800" cy="61913"/>
            <a:chOff x="432" y="1266"/>
            <a:chExt cx="3312" cy="252"/>
          </a:xfrm>
        </p:grpSpPr>
        <p:grpSp>
          <p:nvGrpSpPr>
            <p:cNvPr id="7063" name="Group 726"/>
            <p:cNvGrpSpPr>
              <a:grpSpLocks/>
            </p:cNvGrpSpPr>
            <p:nvPr/>
          </p:nvGrpSpPr>
          <p:grpSpPr bwMode="auto">
            <a:xfrm>
              <a:off x="432" y="1311"/>
              <a:ext cx="414" cy="207"/>
              <a:chOff x="912" y="1632"/>
              <a:chExt cx="414" cy="207"/>
            </a:xfrm>
          </p:grpSpPr>
          <p:grpSp>
            <p:nvGrpSpPr>
              <p:cNvPr id="7064" name="Group 727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872" name="Arc 72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73" name="Arc 72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065" name="Group 730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875" name="Arc 73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76" name="Arc 73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066" name="Group 733"/>
            <p:cNvGrpSpPr>
              <a:grpSpLocks/>
            </p:cNvGrpSpPr>
            <p:nvPr/>
          </p:nvGrpSpPr>
          <p:grpSpPr bwMode="auto">
            <a:xfrm>
              <a:off x="846" y="1311"/>
              <a:ext cx="414" cy="207"/>
              <a:chOff x="912" y="1632"/>
              <a:chExt cx="414" cy="207"/>
            </a:xfrm>
          </p:grpSpPr>
          <p:grpSp>
            <p:nvGrpSpPr>
              <p:cNvPr id="7067" name="Group 734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879" name="Arc 73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80" name="Arc 73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068" name="Group 737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882" name="Arc 73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83" name="Arc 73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069" name="Group 740"/>
            <p:cNvGrpSpPr>
              <a:grpSpLocks/>
            </p:cNvGrpSpPr>
            <p:nvPr/>
          </p:nvGrpSpPr>
          <p:grpSpPr bwMode="auto">
            <a:xfrm>
              <a:off x="1260" y="1296"/>
              <a:ext cx="414" cy="207"/>
              <a:chOff x="912" y="1632"/>
              <a:chExt cx="414" cy="207"/>
            </a:xfrm>
          </p:grpSpPr>
          <p:grpSp>
            <p:nvGrpSpPr>
              <p:cNvPr id="7070" name="Group 741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886" name="Arc 74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87" name="Arc 74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071" name="Group 744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889" name="Arc 74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90" name="Arc 74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05" name="Group 747"/>
            <p:cNvGrpSpPr>
              <a:grpSpLocks/>
            </p:cNvGrpSpPr>
            <p:nvPr/>
          </p:nvGrpSpPr>
          <p:grpSpPr bwMode="auto">
            <a:xfrm>
              <a:off x="1674" y="1296"/>
              <a:ext cx="414" cy="207"/>
              <a:chOff x="912" y="1632"/>
              <a:chExt cx="414" cy="207"/>
            </a:xfrm>
          </p:grpSpPr>
          <p:grpSp>
            <p:nvGrpSpPr>
              <p:cNvPr id="6308" name="Group 748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893" name="Arc 74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94" name="Arc 75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09" name="Group 751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896" name="Arc 75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97" name="Arc 75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12" name="Group 754"/>
            <p:cNvGrpSpPr>
              <a:grpSpLocks/>
            </p:cNvGrpSpPr>
            <p:nvPr/>
          </p:nvGrpSpPr>
          <p:grpSpPr bwMode="auto">
            <a:xfrm>
              <a:off x="2088" y="1281"/>
              <a:ext cx="414" cy="207"/>
              <a:chOff x="912" y="1632"/>
              <a:chExt cx="414" cy="207"/>
            </a:xfrm>
          </p:grpSpPr>
          <p:grpSp>
            <p:nvGrpSpPr>
              <p:cNvPr id="6315" name="Group 755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00" name="Arc 75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01" name="Arc 75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16" name="Group 758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03" name="Arc 75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04" name="Arc 76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19" name="Group 761"/>
            <p:cNvGrpSpPr>
              <a:grpSpLocks/>
            </p:cNvGrpSpPr>
            <p:nvPr/>
          </p:nvGrpSpPr>
          <p:grpSpPr bwMode="auto">
            <a:xfrm>
              <a:off x="2502" y="1281"/>
              <a:ext cx="414" cy="207"/>
              <a:chOff x="912" y="1632"/>
              <a:chExt cx="414" cy="207"/>
            </a:xfrm>
          </p:grpSpPr>
          <p:grpSp>
            <p:nvGrpSpPr>
              <p:cNvPr id="6322" name="Group 762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07" name="Arc 76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08" name="Arc 76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23" name="Group 765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10" name="Arc 76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11" name="Arc 76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26" name="Group 768"/>
            <p:cNvGrpSpPr>
              <a:grpSpLocks/>
            </p:cNvGrpSpPr>
            <p:nvPr/>
          </p:nvGrpSpPr>
          <p:grpSpPr bwMode="auto">
            <a:xfrm>
              <a:off x="2916" y="1266"/>
              <a:ext cx="414" cy="207"/>
              <a:chOff x="912" y="1632"/>
              <a:chExt cx="414" cy="207"/>
            </a:xfrm>
          </p:grpSpPr>
          <p:grpSp>
            <p:nvGrpSpPr>
              <p:cNvPr id="6329" name="Group 769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14" name="Arc 77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15" name="Arc 77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30" name="Group 772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17" name="Arc 77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18" name="Arc 77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31" name="Group 775"/>
            <p:cNvGrpSpPr>
              <a:grpSpLocks/>
            </p:cNvGrpSpPr>
            <p:nvPr/>
          </p:nvGrpSpPr>
          <p:grpSpPr bwMode="auto">
            <a:xfrm>
              <a:off x="3330" y="1266"/>
              <a:ext cx="414" cy="207"/>
              <a:chOff x="912" y="1632"/>
              <a:chExt cx="414" cy="207"/>
            </a:xfrm>
          </p:grpSpPr>
          <p:grpSp>
            <p:nvGrpSpPr>
              <p:cNvPr id="6334" name="Group 776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21" name="Arc 77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22" name="Arc 77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37" name="Group 779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24" name="Arc 78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25" name="Arc 78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338" name="Group 782"/>
          <p:cNvGrpSpPr>
            <a:grpSpLocks/>
          </p:cNvGrpSpPr>
          <p:nvPr/>
        </p:nvGrpSpPr>
        <p:grpSpPr bwMode="auto">
          <a:xfrm rot="1285233">
            <a:off x="7717386" y="5774669"/>
            <a:ext cx="812800" cy="61912"/>
            <a:chOff x="432" y="1266"/>
            <a:chExt cx="3312" cy="252"/>
          </a:xfrm>
        </p:grpSpPr>
        <p:grpSp>
          <p:nvGrpSpPr>
            <p:cNvPr id="6341" name="Group 783"/>
            <p:cNvGrpSpPr>
              <a:grpSpLocks/>
            </p:cNvGrpSpPr>
            <p:nvPr/>
          </p:nvGrpSpPr>
          <p:grpSpPr bwMode="auto">
            <a:xfrm>
              <a:off x="432" y="1311"/>
              <a:ext cx="414" cy="207"/>
              <a:chOff x="912" y="1632"/>
              <a:chExt cx="414" cy="207"/>
            </a:xfrm>
          </p:grpSpPr>
          <p:grpSp>
            <p:nvGrpSpPr>
              <p:cNvPr id="6344" name="Group 784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29" name="Arc 78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30" name="Arc 78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45" name="Group 787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32" name="Arc 78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33" name="Arc 78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48" name="Group 790"/>
            <p:cNvGrpSpPr>
              <a:grpSpLocks/>
            </p:cNvGrpSpPr>
            <p:nvPr/>
          </p:nvGrpSpPr>
          <p:grpSpPr bwMode="auto">
            <a:xfrm>
              <a:off x="846" y="1311"/>
              <a:ext cx="414" cy="207"/>
              <a:chOff x="912" y="1632"/>
              <a:chExt cx="414" cy="207"/>
            </a:xfrm>
          </p:grpSpPr>
          <p:grpSp>
            <p:nvGrpSpPr>
              <p:cNvPr id="6351" name="Group 791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36" name="Arc 79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37" name="Arc 79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52" name="Group 794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39" name="Arc 79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40" name="Arc 79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5" name="Group 797"/>
            <p:cNvGrpSpPr>
              <a:grpSpLocks/>
            </p:cNvGrpSpPr>
            <p:nvPr/>
          </p:nvGrpSpPr>
          <p:grpSpPr bwMode="auto">
            <a:xfrm>
              <a:off x="1260" y="1296"/>
              <a:ext cx="414" cy="207"/>
              <a:chOff x="912" y="1632"/>
              <a:chExt cx="414" cy="207"/>
            </a:xfrm>
          </p:grpSpPr>
          <p:grpSp>
            <p:nvGrpSpPr>
              <p:cNvPr id="6358" name="Group 798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43" name="Arc 79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44" name="Arc 80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59" name="Group 801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46" name="Arc 80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47" name="Arc 80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62" name="Group 804"/>
            <p:cNvGrpSpPr>
              <a:grpSpLocks/>
            </p:cNvGrpSpPr>
            <p:nvPr/>
          </p:nvGrpSpPr>
          <p:grpSpPr bwMode="auto">
            <a:xfrm>
              <a:off x="1674" y="1296"/>
              <a:ext cx="414" cy="207"/>
              <a:chOff x="912" y="1632"/>
              <a:chExt cx="414" cy="207"/>
            </a:xfrm>
          </p:grpSpPr>
          <p:grpSp>
            <p:nvGrpSpPr>
              <p:cNvPr id="6365" name="Group 805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50" name="Arc 80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51" name="Arc 80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66" name="Group 808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53" name="Arc 80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54" name="Arc 81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69" name="Group 811"/>
            <p:cNvGrpSpPr>
              <a:grpSpLocks/>
            </p:cNvGrpSpPr>
            <p:nvPr/>
          </p:nvGrpSpPr>
          <p:grpSpPr bwMode="auto">
            <a:xfrm>
              <a:off x="2088" y="1281"/>
              <a:ext cx="414" cy="207"/>
              <a:chOff x="912" y="1632"/>
              <a:chExt cx="414" cy="207"/>
            </a:xfrm>
          </p:grpSpPr>
          <p:grpSp>
            <p:nvGrpSpPr>
              <p:cNvPr id="6372" name="Group 812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57" name="Arc 81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58" name="Arc 81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73" name="Group 815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60" name="Arc 81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1" name="Arc 81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76" name="Group 818"/>
            <p:cNvGrpSpPr>
              <a:grpSpLocks/>
            </p:cNvGrpSpPr>
            <p:nvPr/>
          </p:nvGrpSpPr>
          <p:grpSpPr bwMode="auto">
            <a:xfrm>
              <a:off x="2502" y="1281"/>
              <a:ext cx="414" cy="207"/>
              <a:chOff x="912" y="1632"/>
              <a:chExt cx="414" cy="207"/>
            </a:xfrm>
          </p:grpSpPr>
          <p:grpSp>
            <p:nvGrpSpPr>
              <p:cNvPr id="6379" name="Group 819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64" name="Arc 82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" name="Arc 82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80" name="Group 822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67" name="Arc 82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8" name="Arc 82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83" name="Group 825"/>
            <p:cNvGrpSpPr>
              <a:grpSpLocks/>
            </p:cNvGrpSpPr>
            <p:nvPr/>
          </p:nvGrpSpPr>
          <p:grpSpPr bwMode="auto">
            <a:xfrm>
              <a:off x="2916" y="1266"/>
              <a:ext cx="414" cy="207"/>
              <a:chOff x="912" y="1632"/>
              <a:chExt cx="414" cy="207"/>
            </a:xfrm>
          </p:grpSpPr>
          <p:grpSp>
            <p:nvGrpSpPr>
              <p:cNvPr id="6386" name="Group 826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71" name="Arc 82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2" name="Arc 82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89" name="Group 829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74" name="Arc 83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5" name="Arc 83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94" name="Group 832"/>
            <p:cNvGrpSpPr>
              <a:grpSpLocks/>
            </p:cNvGrpSpPr>
            <p:nvPr/>
          </p:nvGrpSpPr>
          <p:grpSpPr bwMode="auto">
            <a:xfrm>
              <a:off x="3330" y="1266"/>
              <a:ext cx="414" cy="207"/>
              <a:chOff x="912" y="1632"/>
              <a:chExt cx="414" cy="207"/>
            </a:xfrm>
          </p:grpSpPr>
          <p:grpSp>
            <p:nvGrpSpPr>
              <p:cNvPr id="6395" name="Group 833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78" name="Arc 83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9" name="Arc 83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96" name="Group 836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81" name="Arc 83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82" name="Arc 83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985" name="Text Box 841"/>
          <p:cNvSpPr txBox="1">
            <a:spLocks noChangeArrowheads="1"/>
          </p:cNvSpPr>
          <p:nvPr/>
        </p:nvSpPr>
        <p:spPr bwMode="auto">
          <a:xfrm>
            <a:off x="288925" y="3916116"/>
            <a:ext cx="133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Prompt</a:t>
            </a:r>
          </a:p>
        </p:txBody>
      </p:sp>
      <p:sp>
        <p:nvSpPr>
          <p:cNvPr id="6986" name="Text Box 842"/>
          <p:cNvSpPr txBox="1">
            <a:spLocks noChangeArrowheads="1"/>
          </p:cNvSpPr>
          <p:nvPr/>
        </p:nvSpPr>
        <p:spPr bwMode="auto">
          <a:xfrm>
            <a:off x="1581149" y="3679579"/>
            <a:ext cx="22082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latin typeface="Comic Sans MS"/>
                <a:cs typeface="Comic Sans MS"/>
              </a:rPr>
              <a:t>“Fragmentation”</a:t>
            </a:r>
          </a:p>
          <a:p>
            <a:pPr algn="ctr"/>
            <a:r>
              <a:rPr lang="en-US" sz="2000" b="1" dirty="0" smtClean="0">
                <a:latin typeface="Comic Sans MS"/>
                <a:cs typeface="Comic Sans MS"/>
              </a:rPr>
              <a:t>much better called internal </a:t>
            </a:r>
            <a:r>
              <a:rPr lang="en-US" sz="2000" b="1" dirty="0" err="1" smtClean="0">
                <a:latin typeface="Comic Sans MS"/>
                <a:cs typeface="Comic Sans MS"/>
              </a:rPr>
              <a:t>bremsstrahlung</a:t>
            </a:r>
            <a:endParaRPr lang="en-US" sz="2000" b="1" dirty="0">
              <a:latin typeface="Comic Sans MS"/>
              <a:cs typeface="Comic Sans MS"/>
            </a:endParaRPr>
          </a:p>
        </p:txBody>
      </p:sp>
      <p:sp>
        <p:nvSpPr>
          <p:cNvPr id="6987" name="Text Box 843"/>
          <p:cNvSpPr txBox="1">
            <a:spLocks noChangeArrowheads="1"/>
          </p:cNvSpPr>
          <p:nvPr/>
        </p:nvSpPr>
        <p:spPr bwMode="auto">
          <a:xfrm>
            <a:off x="3371850" y="3763716"/>
            <a:ext cx="186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8040"/>
                </a:solidFill>
                <a:latin typeface="Comic Sans MS"/>
                <a:cs typeface="Comic Sans MS"/>
              </a:rPr>
              <a:t>Induced</a:t>
            </a:r>
          </a:p>
        </p:txBody>
      </p:sp>
      <p:sp>
        <p:nvSpPr>
          <p:cNvPr id="6989" name="Text Box 845"/>
          <p:cNvSpPr txBox="1">
            <a:spLocks noChangeArrowheads="1"/>
          </p:cNvSpPr>
          <p:nvPr/>
        </p:nvSpPr>
        <p:spPr bwMode="auto">
          <a:xfrm>
            <a:off x="7064923" y="6062006"/>
            <a:ext cx="1717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EM &amp; Weak Decay</a:t>
            </a:r>
          </a:p>
        </p:txBody>
      </p:sp>
      <p:sp>
        <p:nvSpPr>
          <p:cNvPr id="857" name="TextBox 856"/>
          <p:cNvSpPr txBox="1"/>
          <p:nvPr/>
        </p:nvSpPr>
        <p:spPr>
          <a:xfrm>
            <a:off x="316468" y="865581"/>
            <a:ext cx="2201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proton – proton:</a:t>
            </a:r>
            <a:endParaRPr lang="en-US" sz="2000" b="1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859" name="Group 858"/>
          <p:cNvGrpSpPr/>
          <p:nvPr/>
        </p:nvGrpSpPr>
        <p:grpSpPr>
          <a:xfrm>
            <a:off x="7102415" y="2700093"/>
            <a:ext cx="1680183" cy="1579260"/>
            <a:chOff x="2607749" y="1536819"/>
            <a:chExt cx="1680183" cy="1579260"/>
          </a:xfrm>
        </p:grpSpPr>
        <p:pic>
          <p:nvPicPr>
            <p:cNvPr id="860" name="Picture 3" descr="sidis-diagram"/>
            <p:cNvPicPr>
              <a:picLocks noChangeAspect="1" noChangeArrowheads="1"/>
            </p:cNvPicPr>
            <p:nvPr/>
          </p:nvPicPr>
          <p:blipFill>
            <a:blip r:embed="rId2"/>
            <a:srcRect l="49906" t="25951" b="3992"/>
            <a:stretch>
              <a:fillRect/>
            </a:stretch>
          </p:blipFill>
          <p:spPr bwMode="auto">
            <a:xfrm>
              <a:off x="2607749" y="1536819"/>
              <a:ext cx="1580942" cy="15792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sp>
          <p:nvSpPr>
            <p:cNvPr id="861" name="TextBox 860"/>
            <p:cNvSpPr txBox="1"/>
            <p:nvPr/>
          </p:nvSpPr>
          <p:spPr>
            <a:xfrm>
              <a:off x="3987850" y="1909177"/>
              <a:ext cx="300082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g</a:t>
              </a:r>
              <a:endParaRPr lang="en-US" sz="1600" b="1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</p:grpSp>
      <p:sp>
        <p:nvSpPr>
          <p:cNvPr id="862" name="Text Box 842"/>
          <p:cNvSpPr txBox="1">
            <a:spLocks noChangeArrowheads="1"/>
          </p:cNvSpPr>
          <p:nvPr/>
        </p:nvSpPr>
        <p:spPr bwMode="auto">
          <a:xfrm>
            <a:off x="6918632" y="4312991"/>
            <a:ext cx="2065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Fragmentation</a:t>
            </a:r>
            <a:endParaRPr lang="en-US" sz="2000" b="1" dirty="0">
              <a:latin typeface="Comic Sans MS"/>
              <a:cs typeface="Comic Sans MS"/>
            </a:endParaRPr>
          </a:p>
        </p:txBody>
      </p:sp>
      <p:sp>
        <p:nvSpPr>
          <p:cNvPr id="863" name="TextBox 862"/>
          <p:cNvSpPr txBox="1"/>
          <p:nvPr/>
        </p:nvSpPr>
        <p:spPr>
          <a:xfrm>
            <a:off x="316816" y="1224113"/>
            <a:ext cx="249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66FF"/>
                </a:solidFill>
                <a:latin typeface="Comic Sans MS"/>
                <a:cs typeface="Comic Sans MS"/>
              </a:rPr>
              <a:t>Au – Au  or  </a:t>
            </a:r>
            <a:r>
              <a:rPr lang="en-US" sz="2000" b="1" dirty="0" err="1" smtClean="0">
                <a:solidFill>
                  <a:srgbClr val="CC66FF"/>
                </a:solidFill>
                <a:latin typeface="Comic Sans MS"/>
                <a:cs typeface="Comic Sans MS"/>
              </a:rPr>
              <a:t>d</a:t>
            </a:r>
            <a:r>
              <a:rPr lang="en-US" sz="2000" b="1" dirty="0" smtClean="0">
                <a:solidFill>
                  <a:srgbClr val="CC66FF"/>
                </a:solidFill>
                <a:latin typeface="Comic Sans MS"/>
                <a:cs typeface="Comic Sans MS"/>
              </a:rPr>
              <a:t>-Au</a:t>
            </a:r>
            <a:endParaRPr lang="en-US" sz="2000" b="1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grpSp>
        <p:nvGrpSpPr>
          <p:cNvPr id="864" name="Group 665"/>
          <p:cNvGrpSpPr>
            <a:grpSpLocks/>
          </p:cNvGrpSpPr>
          <p:nvPr/>
        </p:nvGrpSpPr>
        <p:grpSpPr bwMode="auto">
          <a:xfrm rot="-2961522">
            <a:off x="5693939" y="4581633"/>
            <a:ext cx="866775" cy="66675"/>
            <a:chOff x="432" y="1266"/>
            <a:chExt cx="3312" cy="252"/>
          </a:xfrm>
        </p:grpSpPr>
        <p:grpSp>
          <p:nvGrpSpPr>
            <p:cNvPr id="865" name="Group 666"/>
            <p:cNvGrpSpPr>
              <a:grpSpLocks/>
            </p:cNvGrpSpPr>
            <p:nvPr/>
          </p:nvGrpSpPr>
          <p:grpSpPr bwMode="auto">
            <a:xfrm>
              <a:off x="432" y="1311"/>
              <a:ext cx="414" cy="207"/>
              <a:chOff x="912" y="1632"/>
              <a:chExt cx="414" cy="207"/>
            </a:xfrm>
          </p:grpSpPr>
          <p:grpSp>
            <p:nvGrpSpPr>
              <p:cNvPr id="915" name="Group 667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919" name="Arc 66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0" name="Arc 66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6" name="Group 670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917" name="Arc 67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8" name="Arc 67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66" name="Group 673"/>
            <p:cNvGrpSpPr>
              <a:grpSpLocks/>
            </p:cNvGrpSpPr>
            <p:nvPr/>
          </p:nvGrpSpPr>
          <p:grpSpPr bwMode="auto">
            <a:xfrm>
              <a:off x="846" y="1311"/>
              <a:ext cx="414" cy="207"/>
              <a:chOff x="912" y="1632"/>
              <a:chExt cx="414" cy="207"/>
            </a:xfrm>
          </p:grpSpPr>
          <p:grpSp>
            <p:nvGrpSpPr>
              <p:cNvPr id="909" name="Group 674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913" name="Arc 67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4" name="Arc 67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0" name="Group 677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911" name="Arc 67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2" name="Arc 67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67" name="Group 680"/>
            <p:cNvGrpSpPr>
              <a:grpSpLocks/>
            </p:cNvGrpSpPr>
            <p:nvPr/>
          </p:nvGrpSpPr>
          <p:grpSpPr bwMode="auto">
            <a:xfrm>
              <a:off x="1260" y="1296"/>
              <a:ext cx="414" cy="207"/>
              <a:chOff x="912" y="1632"/>
              <a:chExt cx="414" cy="207"/>
            </a:xfrm>
          </p:grpSpPr>
          <p:grpSp>
            <p:nvGrpSpPr>
              <p:cNvPr id="903" name="Group 681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907" name="Arc 68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8" name="Arc 68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4" name="Group 684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905" name="Arc 68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6" name="Arc 68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68" name="Group 687"/>
            <p:cNvGrpSpPr>
              <a:grpSpLocks/>
            </p:cNvGrpSpPr>
            <p:nvPr/>
          </p:nvGrpSpPr>
          <p:grpSpPr bwMode="auto">
            <a:xfrm>
              <a:off x="1674" y="1296"/>
              <a:ext cx="414" cy="207"/>
              <a:chOff x="912" y="1632"/>
              <a:chExt cx="414" cy="207"/>
            </a:xfrm>
          </p:grpSpPr>
          <p:grpSp>
            <p:nvGrpSpPr>
              <p:cNvPr id="897" name="Group 688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901" name="Arc 68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2" name="Arc 69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8" name="Group 691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99" name="Arc 69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0" name="Arc 69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69" name="Group 694"/>
            <p:cNvGrpSpPr>
              <a:grpSpLocks/>
            </p:cNvGrpSpPr>
            <p:nvPr/>
          </p:nvGrpSpPr>
          <p:grpSpPr bwMode="auto">
            <a:xfrm>
              <a:off x="2088" y="1281"/>
              <a:ext cx="414" cy="207"/>
              <a:chOff x="912" y="1632"/>
              <a:chExt cx="414" cy="207"/>
            </a:xfrm>
          </p:grpSpPr>
          <p:grpSp>
            <p:nvGrpSpPr>
              <p:cNvPr id="891" name="Group 695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895" name="Arc 69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6" name="Arc 69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2" name="Group 698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93" name="Arc 69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4" name="Arc 70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70" name="Group 701"/>
            <p:cNvGrpSpPr>
              <a:grpSpLocks/>
            </p:cNvGrpSpPr>
            <p:nvPr/>
          </p:nvGrpSpPr>
          <p:grpSpPr bwMode="auto">
            <a:xfrm>
              <a:off x="2502" y="1281"/>
              <a:ext cx="414" cy="207"/>
              <a:chOff x="912" y="1632"/>
              <a:chExt cx="414" cy="207"/>
            </a:xfrm>
          </p:grpSpPr>
          <p:grpSp>
            <p:nvGrpSpPr>
              <p:cNvPr id="885" name="Group 702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889" name="Arc 70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0" name="Arc 70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6" name="Group 705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87" name="Arc 70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8" name="Arc 70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71" name="Group 708"/>
            <p:cNvGrpSpPr>
              <a:grpSpLocks/>
            </p:cNvGrpSpPr>
            <p:nvPr/>
          </p:nvGrpSpPr>
          <p:grpSpPr bwMode="auto">
            <a:xfrm>
              <a:off x="2916" y="1266"/>
              <a:ext cx="414" cy="207"/>
              <a:chOff x="912" y="1632"/>
              <a:chExt cx="414" cy="207"/>
            </a:xfrm>
          </p:grpSpPr>
          <p:grpSp>
            <p:nvGrpSpPr>
              <p:cNvPr id="879" name="Group 709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883" name="Arc 71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4" name="Arc 71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0" name="Group 712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81" name="Arc 71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2" name="Arc 71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72" name="Group 715"/>
            <p:cNvGrpSpPr>
              <a:grpSpLocks/>
            </p:cNvGrpSpPr>
            <p:nvPr/>
          </p:nvGrpSpPr>
          <p:grpSpPr bwMode="auto">
            <a:xfrm>
              <a:off x="3330" y="1266"/>
              <a:ext cx="414" cy="207"/>
              <a:chOff x="912" y="1632"/>
              <a:chExt cx="414" cy="207"/>
            </a:xfrm>
          </p:grpSpPr>
          <p:grpSp>
            <p:nvGrpSpPr>
              <p:cNvPr id="873" name="Group 716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877" name="Arc 71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8" name="Arc 71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4" name="Group 719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75" name="Arc 72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6" name="Arc 72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1" name="AutoShape 722"/>
          <p:cNvSpPr>
            <a:spLocks noChangeArrowheads="1"/>
          </p:cNvSpPr>
          <p:nvPr/>
        </p:nvSpPr>
        <p:spPr bwMode="auto">
          <a:xfrm>
            <a:off x="5632026" y="4859446"/>
            <a:ext cx="461963" cy="461962"/>
          </a:xfrm>
          <a:prstGeom prst="star24">
            <a:avLst>
              <a:gd name="adj" fmla="val 37500"/>
            </a:avLst>
          </a:prstGeom>
          <a:solidFill>
            <a:srgbClr val="FF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" name="Text Box 844"/>
          <p:cNvSpPr txBox="1">
            <a:spLocks noChangeArrowheads="1"/>
          </p:cNvSpPr>
          <p:nvPr/>
        </p:nvSpPr>
        <p:spPr bwMode="auto">
          <a:xfrm>
            <a:off x="4943238" y="5300006"/>
            <a:ext cx="19637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Thermal Radiation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QGP</a:t>
            </a:r>
            <a:r>
              <a:rPr lang="en-US" sz="2000" dirty="0">
                <a:latin typeface="Comic Sans MS"/>
                <a:cs typeface="Comic Sans MS"/>
              </a:rPr>
              <a:t> / </a:t>
            </a:r>
            <a:r>
              <a:rPr lang="en-US" sz="2000" dirty="0" err="1">
                <a:solidFill>
                  <a:srgbClr val="FF8000"/>
                </a:solidFill>
                <a:latin typeface="Comic Sans MS"/>
                <a:cs typeface="Comic Sans MS"/>
              </a:rPr>
              <a:t>Hadron</a:t>
            </a:r>
            <a:r>
              <a:rPr lang="en-US" sz="2000" dirty="0">
                <a:solidFill>
                  <a:srgbClr val="FF8000"/>
                </a:solidFill>
                <a:latin typeface="Comic Sans MS"/>
                <a:cs typeface="Comic Sans MS"/>
              </a:rPr>
              <a:t> Gas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923" name="TextBox 922"/>
          <p:cNvSpPr txBox="1"/>
          <p:nvPr/>
        </p:nvSpPr>
        <p:spPr>
          <a:xfrm>
            <a:off x="5061681" y="3637099"/>
            <a:ext cx="1722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De-excitation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for excited 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states 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794" name="TextBox 793"/>
          <p:cNvSpPr txBox="1"/>
          <p:nvPr/>
        </p:nvSpPr>
        <p:spPr>
          <a:xfrm>
            <a:off x="825899" y="1699697"/>
            <a:ext cx="50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(1)</a:t>
            </a:r>
            <a:endParaRPr lang="en-US" sz="2400" dirty="0"/>
          </a:p>
        </p:txBody>
      </p:sp>
      <p:sp>
        <p:nvSpPr>
          <p:cNvPr id="795" name="TextBox 794"/>
          <p:cNvSpPr txBox="1"/>
          <p:nvPr/>
        </p:nvSpPr>
        <p:spPr>
          <a:xfrm>
            <a:off x="2203282" y="1680709"/>
            <a:ext cx="52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(2)</a:t>
            </a:r>
            <a:endParaRPr lang="en-US" sz="2400" dirty="0"/>
          </a:p>
        </p:txBody>
      </p:sp>
      <p:sp>
        <p:nvSpPr>
          <p:cNvPr id="796" name="TextBox 795"/>
          <p:cNvSpPr txBox="1"/>
          <p:nvPr/>
        </p:nvSpPr>
        <p:spPr>
          <a:xfrm>
            <a:off x="3975709" y="1627260"/>
            <a:ext cx="5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(3)</a:t>
            </a:r>
            <a:endParaRPr lang="en-US" sz="2400" dirty="0"/>
          </a:p>
        </p:txBody>
      </p:sp>
      <p:sp>
        <p:nvSpPr>
          <p:cNvPr id="797" name="TextBox 796"/>
          <p:cNvSpPr txBox="1"/>
          <p:nvPr/>
        </p:nvSpPr>
        <p:spPr>
          <a:xfrm>
            <a:off x="5627331" y="1686997"/>
            <a:ext cx="528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(4)</a:t>
            </a:r>
            <a:endParaRPr lang="en-US" sz="2400" dirty="0"/>
          </a:p>
        </p:txBody>
      </p:sp>
      <p:sp>
        <p:nvSpPr>
          <p:cNvPr id="798" name="TextBox 797"/>
          <p:cNvSpPr txBox="1"/>
          <p:nvPr/>
        </p:nvSpPr>
        <p:spPr>
          <a:xfrm>
            <a:off x="7683388" y="1648521"/>
            <a:ext cx="51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(5)</a:t>
            </a:r>
            <a:endParaRPr lang="en-US" sz="2400" dirty="0"/>
          </a:p>
        </p:txBody>
      </p:sp>
      <p:sp>
        <p:nvSpPr>
          <p:cNvPr id="799" name="TextBox 798"/>
          <p:cNvSpPr txBox="1"/>
          <p:nvPr/>
        </p:nvSpPr>
        <p:spPr>
          <a:xfrm>
            <a:off x="7596980" y="4901430"/>
            <a:ext cx="53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(6)</a:t>
            </a:r>
            <a:endParaRPr lang="en-US" sz="2400" dirty="0"/>
          </a:p>
        </p:txBody>
      </p:sp>
      <p:sp>
        <p:nvSpPr>
          <p:cNvPr id="6988" name="Date Placeholder 698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990" name="Footer Placeholder 69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  <p:sp>
        <p:nvSpPr>
          <p:cNvPr id="6991" name="Slide Number Placeholder 69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1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</a:t>
            </a:r>
            <a:r>
              <a:rPr lang="en-US" dirty="0" err="1" smtClean="0"/>
              <a:t>Pythia</a:t>
            </a:r>
            <a:r>
              <a:rPr lang="en-US" dirty="0" smtClean="0"/>
              <a:t> 6.4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pp-pA-LoI f2f, January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5410200"/>
          </a:xfrm>
        </p:spPr>
        <p:txBody>
          <a:bodyPr/>
          <a:lstStyle/>
          <a:p>
            <a:r>
              <a:rPr lang="en-US" dirty="0" smtClean="0"/>
              <a:t>Processes included which would fall under prompt (1)</a:t>
            </a:r>
          </a:p>
          <a:p>
            <a:pPr lvl="1"/>
            <a:r>
              <a:rPr lang="en-US" dirty="0" smtClean="0"/>
              <a:t>14: </a:t>
            </a:r>
            <a:r>
              <a:rPr lang="en-US" dirty="0" err="1" smtClean="0"/>
              <a:t>qqbar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endParaRPr lang="en-US" dirty="0" smtClean="0">
              <a:latin typeface="Symbol" charset="2"/>
              <a:cs typeface="Symbol" charset="2"/>
              <a:sym typeface="Wingdings"/>
            </a:endParaRPr>
          </a:p>
          <a:p>
            <a:pPr lvl="1"/>
            <a:r>
              <a:rPr lang="en-US" dirty="0" smtClean="0"/>
              <a:t>18: </a:t>
            </a:r>
            <a:r>
              <a:rPr lang="en-US" dirty="0" err="1" smtClean="0"/>
              <a:t>qqbar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gg</a:t>
            </a:r>
            <a:r>
              <a:rPr lang="en-US" dirty="0" smtClean="0"/>
              <a:t>  (19: </a:t>
            </a:r>
            <a:r>
              <a:rPr lang="en-US" dirty="0" err="1" smtClean="0"/>
              <a:t>qqbar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Z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    20: </a:t>
            </a:r>
            <a:r>
              <a:rPr lang="en-US" dirty="0" err="1" smtClean="0"/>
              <a:t>qqbar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err="1" smtClean="0">
                <a:sym typeface="Wingdings"/>
              </a:rPr>
              <a:t>W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</a:t>
            </a:r>
            <a:endParaRPr lang="en-US" baseline="30000" dirty="0" smtClean="0"/>
          </a:p>
          <a:p>
            <a:pPr lvl="1"/>
            <a:r>
              <a:rPr lang="en-US" dirty="0" smtClean="0"/>
              <a:t>29: </a:t>
            </a:r>
            <a:r>
              <a:rPr lang="en-US" dirty="0" err="1" smtClean="0"/>
              <a:t>qg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q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114: 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115: 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/>
              <a:t>  (106: 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J/Psi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 </a:t>
            </a:r>
            <a:r>
              <a:rPr lang="en-US" dirty="0" smtClean="0"/>
              <a:t>      116: 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Z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   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initial and final internal </a:t>
            </a:r>
            <a:r>
              <a:rPr lang="en-US" dirty="0" err="1" smtClean="0"/>
              <a:t>bremsstrahlung</a:t>
            </a:r>
            <a:r>
              <a:rPr lang="en-US" dirty="0" smtClean="0"/>
              <a:t> (</a:t>
            </a:r>
            <a:r>
              <a:rPr lang="en-US" dirty="0" err="1" smtClean="0"/>
              <a:t>g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) (3)</a:t>
            </a:r>
          </a:p>
          <a:p>
            <a:pPr lvl="2"/>
            <a:r>
              <a:rPr lang="en-US" dirty="0" err="1" smtClean="0"/>
              <a:t>Pythia</a:t>
            </a:r>
            <a:r>
              <a:rPr lang="en-US" dirty="0" smtClean="0"/>
              <a:t> manual section 2.2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Process 3 and 4 are for sure not in </a:t>
            </a:r>
            <a:r>
              <a:rPr lang="en-US" dirty="0" err="1" smtClean="0"/>
              <a:t>pythia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I’m still checking 5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decay of resonances like the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is of course in </a:t>
            </a:r>
            <a:r>
              <a:rPr lang="en-US" dirty="0" err="1" smtClean="0"/>
              <a:t>pythia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4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32"/>
            <a:ext cx="9118600" cy="609264"/>
          </a:xfrm>
        </p:spPr>
        <p:txBody>
          <a:bodyPr/>
          <a:lstStyle/>
          <a:p>
            <a:r>
              <a:rPr lang="en-US" sz="2400" dirty="0" smtClean="0"/>
              <a:t>Collected Luminosity with longitudinal Polarization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7" name="Group 3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231422"/>
              </p:ext>
            </p:extLst>
          </p:nvPr>
        </p:nvGraphicFramePr>
        <p:xfrm>
          <a:off x="271672" y="972070"/>
          <a:ext cx="8610600" cy="4663440"/>
        </p:xfrm>
        <a:graphic>
          <a:graphicData uri="http://schemas.openxmlformats.org/drawingml/2006/table">
            <a:tbl>
              <a:tblPr/>
              <a:tblGrid>
                <a:gridCol w="1925428"/>
                <a:gridCol w="1503572"/>
                <a:gridCol w="2111695"/>
                <a:gridCol w="1545905"/>
                <a:gridCol w="1524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Year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2"/>
                          <a:ea typeface="Arial" charset="0"/>
                          <a:cs typeface="Symbol" charset="2"/>
                        </a:rPr>
                        <a:t>Ö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GeV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PHENIX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STAR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[%]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2002 (Run 2)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/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0.3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2003 (Run 3)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0.35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0.3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2004 (Run 4)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0.12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0.4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2005 (Run 5)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3.4 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3.1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7.5 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6.8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62.4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0.08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2009 (Run9)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10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10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2009 (Run9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14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322F3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22F31"/>
                          </a:solidFill>
                          <a:latin typeface="Comic Sans MS"/>
                          <a:cs typeface="Comic Sans MS"/>
                        </a:rPr>
                        <a:t>25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solidFill>
                          <a:srgbClr val="322F3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22F3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2011 (Run11)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27.5 / 9.5pb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12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2012 (Run12)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30 / 15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82 pb</a:t>
                      </a:r>
                      <a:r>
                        <a:rPr lang="en-US" sz="2000" b="1" baseline="30000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sz="2000" b="1" baseline="30000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50/54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Energy Physics in the LHC era, Chile, December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in 2015+ for </a:t>
            </a:r>
            <a:r>
              <a:rPr lang="en-US" cap="none" dirty="0" smtClean="0">
                <a:latin typeface="Symbol"/>
              </a:rPr>
              <a:t>h</a:t>
            </a:r>
            <a:r>
              <a:rPr lang="en-US" dirty="0" smtClean="0"/>
              <a:t>&gt;1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4394" y="874291"/>
            <a:ext cx="313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  <a:latin typeface="Comic Sans MS"/>
                <a:cs typeface="Comic Sans MS"/>
              </a:rPr>
              <a:t>(un-)polarized </a:t>
            </a:r>
            <a:r>
              <a:rPr lang="en-US" sz="2800" b="1" dirty="0" err="1" smtClean="0">
                <a:solidFill>
                  <a:srgbClr val="00FF00"/>
                </a:solidFill>
                <a:latin typeface="Comic Sans MS"/>
                <a:cs typeface="Comic Sans MS"/>
              </a:rPr>
              <a:t>pp</a:t>
            </a:r>
            <a:endParaRPr lang="en-US" sz="2800" b="1" dirty="0">
              <a:solidFill>
                <a:srgbClr val="00FF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6146" y="838308"/>
            <a:ext cx="3208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(un-)polarized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</a:t>
            </a:r>
            <a:endParaRPr lang="en-US" sz="2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4243" y="1386928"/>
            <a:ext cx="872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583043" y="1111745"/>
            <a:ext cx="8274" cy="3692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1304" y="1667568"/>
            <a:ext cx="4019049" cy="3211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 </a:t>
            </a:r>
            <a:r>
              <a:rPr lang="en-US" sz="1600" dirty="0"/>
              <a:t>unravel the underlying </a:t>
            </a:r>
            <a:r>
              <a:rPr lang="en-US" sz="1600" dirty="0" err="1" smtClean="0"/>
              <a:t>subprocesses</a:t>
            </a:r>
            <a:r>
              <a:rPr lang="en-US" sz="1600" dirty="0" smtClean="0"/>
              <a:t> </a:t>
            </a:r>
            <a:endParaRPr lang="en-US" sz="1600" dirty="0"/>
          </a:p>
          <a:p>
            <a:pPr>
              <a:buClr>
                <a:srgbClr val="0000FF"/>
              </a:buClr>
            </a:pPr>
            <a:r>
              <a:rPr lang="en-US" sz="1600" dirty="0"/>
              <a:t>   causing A</a:t>
            </a:r>
            <a:r>
              <a:rPr lang="en-US" sz="1600" baseline="-25000" dirty="0"/>
              <a:t>N</a:t>
            </a:r>
            <a:endParaRPr lang="en-US" sz="1600" dirty="0"/>
          </a:p>
          <a:p>
            <a:pPr>
              <a:buClr>
                <a:srgbClr val="0000FF"/>
              </a:buClr>
            </a:pPr>
            <a:endParaRPr lang="en-US" sz="1600" baseline="-25000" dirty="0" smtClean="0"/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 measure the sign change for the </a:t>
            </a:r>
          </a:p>
          <a:p>
            <a:pPr>
              <a:buClr>
                <a:srgbClr val="0000FF"/>
              </a:buClr>
            </a:pPr>
            <a:r>
              <a:rPr lang="en-US" sz="1600" dirty="0"/>
              <a:t> </a:t>
            </a:r>
            <a:r>
              <a:rPr lang="en-US" sz="1600" dirty="0" smtClean="0"/>
              <a:t>  </a:t>
            </a:r>
            <a:r>
              <a:rPr lang="en-US" sz="1600" dirty="0" err="1" smtClean="0"/>
              <a:t>Sivers</a:t>
            </a:r>
            <a:r>
              <a:rPr lang="en-US" sz="1600" dirty="0" smtClean="0"/>
              <a:t> </a:t>
            </a:r>
            <a:r>
              <a:rPr lang="en-US" sz="1600" dirty="0" err="1" smtClean="0"/>
              <a:t>fct</a:t>
            </a:r>
            <a:r>
              <a:rPr lang="en-US" sz="1600" dirty="0" smtClean="0"/>
              <a:t>. between </a:t>
            </a:r>
            <a:r>
              <a:rPr lang="en-US" sz="1600" dirty="0" err="1" smtClean="0"/>
              <a:t>pp</a:t>
            </a:r>
            <a:r>
              <a:rPr lang="en-US" sz="1600" dirty="0" smtClean="0"/>
              <a:t> and SIDIS</a:t>
            </a:r>
          </a:p>
          <a:p>
            <a:pPr>
              <a:buClr>
                <a:srgbClr val="0000FF"/>
              </a:buClr>
              <a:buFont typeface="Wingdings" charset="2"/>
              <a:buChar char="q"/>
            </a:pPr>
            <a:endParaRPr lang="en-US" sz="1600" dirty="0"/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 </a:t>
            </a:r>
            <a:r>
              <a:rPr lang="en-US" sz="1600" dirty="0"/>
              <a:t>measure </a:t>
            </a:r>
            <a:r>
              <a:rPr lang="en-US" sz="1600" dirty="0">
                <a:latin typeface="Symbol" charset="2"/>
                <a:cs typeface="Symbol" charset="2"/>
              </a:rPr>
              <a:t>D</a:t>
            </a:r>
            <a:r>
              <a:rPr lang="en-US" sz="1600" dirty="0"/>
              <a:t>G at low </a:t>
            </a:r>
            <a:r>
              <a:rPr lang="en-US" sz="1600" dirty="0" smtClean="0"/>
              <a:t>x</a:t>
            </a:r>
          </a:p>
          <a:p>
            <a:pPr>
              <a:buClr>
                <a:srgbClr val="0000FF"/>
              </a:buClr>
              <a:buFont typeface="Wingdings" charset="2"/>
              <a:buChar char="q"/>
            </a:pPr>
            <a:endParaRPr lang="en-US" sz="1600" dirty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central </a:t>
            </a:r>
            <a:r>
              <a:rPr lang="en-US" sz="1600" dirty="0">
                <a:latin typeface="Comic Sans MS"/>
                <a:cs typeface="Comic Sans MS"/>
              </a:rPr>
              <a:t>and forward diffractive </a:t>
            </a:r>
            <a:endParaRPr lang="en-US" sz="1600" dirty="0" smtClean="0">
              <a:latin typeface="Comic Sans MS"/>
              <a:cs typeface="Comic Sans MS"/>
            </a:endParaRPr>
          </a:p>
          <a:p>
            <a:r>
              <a:rPr lang="en-US" sz="1600" dirty="0" smtClean="0">
                <a:latin typeface="Comic Sans MS"/>
                <a:cs typeface="Comic Sans MS"/>
              </a:rPr>
              <a:t>production </a:t>
            </a:r>
            <a:r>
              <a:rPr lang="en-US" sz="1600" dirty="0">
                <a:latin typeface="Comic Sans MS"/>
                <a:cs typeface="Comic Sans MS"/>
              </a:rPr>
              <a:t>in p</a:t>
            </a:r>
            <a:r>
              <a:rPr lang="en-US" sz="1600" baseline="30000" dirty="0">
                <a:latin typeface="Comic Sans MS"/>
                <a:cs typeface="Comic Sans MS"/>
              </a:rPr>
              <a:t>(↑)</a:t>
            </a:r>
            <a:r>
              <a:rPr lang="en-US" sz="1600" dirty="0">
                <a:latin typeface="Comic Sans MS"/>
                <a:cs typeface="Comic Sans MS"/>
              </a:rPr>
              <a:t>p, p</a:t>
            </a:r>
            <a:r>
              <a:rPr lang="en-US" sz="1600" baseline="30000" dirty="0">
                <a:latin typeface="Comic Sans MS"/>
                <a:cs typeface="Comic Sans MS"/>
              </a:rPr>
              <a:t>(↑)</a:t>
            </a:r>
            <a:r>
              <a:rPr lang="en-US" sz="1600" dirty="0" smtClean="0">
                <a:latin typeface="Comic Sans MS"/>
                <a:cs typeface="Comic Sans MS"/>
              </a:rPr>
              <a:t>A</a:t>
            </a:r>
          </a:p>
          <a:p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</a:rPr>
              <a:t>elastic scattering in p</a:t>
            </a:r>
            <a:r>
              <a:rPr lang="en-US" sz="1600" baseline="30000" dirty="0">
                <a:latin typeface="Comic Sans MS"/>
                <a:cs typeface="Comic Sans MS"/>
              </a:rPr>
              <a:t>(↑)</a:t>
            </a:r>
            <a:r>
              <a:rPr lang="en-US" sz="1600" dirty="0">
                <a:latin typeface="Comic Sans MS"/>
                <a:cs typeface="Comic Sans MS"/>
              </a:rPr>
              <a:t>p</a:t>
            </a:r>
            <a:r>
              <a:rPr lang="en-US" sz="1600" baseline="30000" dirty="0">
                <a:latin typeface="Comic Sans MS"/>
                <a:cs typeface="Comic Sans MS"/>
              </a:rPr>
              <a:t>(↑)</a:t>
            </a:r>
            <a:r>
              <a:rPr lang="en-US" sz="1600" dirty="0">
                <a:latin typeface="Comic Sans MS"/>
                <a:cs typeface="Comic Sans MS"/>
              </a:rPr>
              <a:t> </a:t>
            </a:r>
          </a:p>
          <a:p>
            <a:pPr>
              <a:buClr>
                <a:srgbClr val="0000FF"/>
              </a:buClr>
            </a:pP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6323" y="1665356"/>
            <a:ext cx="3813865" cy="19800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 study saturation effects</a:t>
            </a:r>
          </a:p>
          <a:p>
            <a:pPr>
              <a:buClr>
                <a:srgbClr val="0000FF"/>
              </a:buClr>
              <a:buFont typeface="Wingdings" charset="2"/>
              <a:buChar char="q"/>
            </a:pPr>
            <a:endParaRPr lang="en-US" sz="1600" dirty="0"/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 measure </a:t>
            </a:r>
            <a:r>
              <a:rPr lang="en-US" sz="1600" dirty="0" err="1" smtClean="0"/>
              <a:t>g</a:t>
            </a:r>
            <a:r>
              <a:rPr lang="en-US" sz="1600" baseline="30000" dirty="0" err="1" smtClean="0"/>
              <a:t>A</a:t>
            </a:r>
            <a:r>
              <a:rPr lang="en-US" sz="1600" dirty="0" smtClean="0"/>
              <a:t>(x,Q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 and </a:t>
            </a:r>
            <a:r>
              <a:rPr lang="en-US" sz="1600" dirty="0" err="1"/>
              <a:t>g</a:t>
            </a:r>
            <a:r>
              <a:rPr lang="en-US" sz="1600" baseline="30000" dirty="0" err="1"/>
              <a:t>A</a:t>
            </a:r>
            <a:r>
              <a:rPr lang="en-US" sz="1600" dirty="0"/>
              <a:t>(x,</a:t>
            </a:r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,b) </a:t>
            </a:r>
          </a:p>
          <a:p>
            <a:pPr>
              <a:buClr>
                <a:srgbClr val="0000FF"/>
              </a:buClr>
            </a:pPr>
            <a:endParaRPr lang="en-US" sz="1600" baseline="-25000" dirty="0" smtClean="0"/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 </a:t>
            </a:r>
            <a:r>
              <a:rPr lang="en-US" sz="1600" dirty="0"/>
              <a:t>unravel the underlying </a:t>
            </a:r>
            <a:r>
              <a:rPr lang="en-US" sz="1600" dirty="0" err="1"/>
              <a:t>subprocess</a:t>
            </a:r>
            <a:r>
              <a:rPr lang="en-US" sz="1600" dirty="0"/>
              <a:t> </a:t>
            </a:r>
          </a:p>
          <a:p>
            <a:pPr>
              <a:buClr>
                <a:srgbClr val="0000FF"/>
              </a:buClr>
            </a:pPr>
            <a:r>
              <a:rPr lang="en-US" sz="1600" dirty="0"/>
              <a:t>   causing A</a:t>
            </a:r>
            <a:r>
              <a:rPr lang="en-US" sz="1600" baseline="-25000" dirty="0"/>
              <a:t>N</a:t>
            </a:r>
            <a:endParaRPr lang="en-US" sz="1600" dirty="0"/>
          </a:p>
          <a:p>
            <a:pPr>
              <a:buClr>
                <a:srgbClr val="0000FF"/>
              </a:buClr>
              <a:buFont typeface="Wingdings" charset="2"/>
              <a:buChar char="q"/>
            </a:pPr>
            <a:endParaRPr lang="en-US" sz="1600" dirty="0" smtClean="0"/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 study GPDs </a:t>
            </a:r>
          </a:p>
        </p:txBody>
      </p:sp>
      <p:sp>
        <p:nvSpPr>
          <p:cNvPr id="14" name="AutoShape 49"/>
          <p:cNvSpPr>
            <a:spLocks noChangeArrowheads="1"/>
          </p:cNvSpPr>
          <p:nvPr/>
        </p:nvSpPr>
        <p:spPr bwMode="auto">
          <a:xfrm>
            <a:off x="267483" y="4814588"/>
            <a:ext cx="701674" cy="418428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216" y="4914320"/>
            <a:ext cx="73789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equipment do we need</a:t>
            </a:r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STAR: main detector and </a:t>
            </a:r>
            <a:r>
              <a:rPr lang="en-US" dirty="0" err="1" smtClean="0"/>
              <a:t>endcap</a:t>
            </a:r>
            <a:endParaRPr lang="en-US" dirty="0" smtClean="0"/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 refurbished FMS</a:t>
            </a:r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err="1" smtClean="0"/>
              <a:t>Preshower</a:t>
            </a:r>
            <a:r>
              <a:rPr lang="en-US" dirty="0" smtClean="0"/>
              <a:t> detector in front of the </a:t>
            </a:r>
            <a:r>
              <a:rPr lang="en-US" dirty="0" smtClean="0"/>
              <a:t>FMS </a:t>
            </a:r>
            <a:r>
              <a:rPr lang="en-US" dirty="0" smtClean="0">
                <a:sym typeface="Wingdings"/>
              </a:rPr>
              <a:t> talk Akio Sunday </a:t>
            </a:r>
            <a:endParaRPr lang="en-US" dirty="0" smtClean="0"/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Roman Pot upgrade to Phase-II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32"/>
            <a:ext cx="9118600" cy="609264"/>
          </a:xfrm>
        </p:spPr>
        <p:txBody>
          <a:bodyPr/>
          <a:lstStyle/>
          <a:p>
            <a:r>
              <a:rPr lang="en-US" sz="2400" dirty="0" smtClean="0"/>
              <a:t>Collected Luminosity with transverse Polarization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7" name="Group 3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13941"/>
              </p:ext>
            </p:extLst>
          </p:nvPr>
        </p:nvGraphicFramePr>
        <p:xfrm>
          <a:off x="397937" y="1049873"/>
          <a:ext cx="8610600" cy="3870960"/>
        </p:xfrm>
        <a:graphic>
          <a:graphicData uri="http://schemas.openxmlformats.org/drawingml/2006/table">
            <a:tbl>
              <a:tblPr/>
              <a:tblGrid>
                <a:gridCol w="1938867"/>
                <a:gridCol w="1490133"/>
                <a:gridCol w="1981200"/>
                <a:gridCol w="1676400"/>
                <a:gridCol w="1524000"/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Year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2"/>
                          <a:ea typeface="Arial" charset="0"/>
                          <a:cs typeface="Symbol" charset="2"/>
                        </a:rPr>
                        <a:t>Ö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GeV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PHENIX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STAR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[%]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2001 (Run 2)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0.15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0.15 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2003 (Run 3)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/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0.25  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2005 (Run 5)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0.16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0.1 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2.7 pb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8.5</a:t>
                      </a:r>
                      <a:r>
                        <a:rPr lang="en-US" b="1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62.4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0.02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2008 (Run8)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5.2 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7.8 pb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b="1" baseline="300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2011 (Run11)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/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25 pb</a:t>
                      </a:r>
                      <a:r>
                        <a:rPr lang="en-US" sz="2000" b="1" baseline="30000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sz="2000" b="1" baseline="30000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2012 (Run12)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9.2/4.3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22 pb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sz="2000" b="1" baseline="300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61/58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 Energy Physics in the LHC era, Chile, December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840" y="2760874"/>
            <a:ext cx="88246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How well can we do on the physics</a:t>
            </a:r>
          </a:p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with this upgrades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Helicity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560" y="737141"/>
            <a:ext cx="6089599" cy="4607796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pp-pA-LoI f2f, January 2014</a:t>
            </a:r>
            <a:endParaRPr lang="en-US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916917"/>
              </p:ext>
            </p:extLst>
          </p:nvPr>
        </p:nvGraphicFramePr>
        <p:xfrm>
          <a:off x="2808815" y="5468941"/>
          <a:ext cx="3708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4" name="Equation" r:id="rId4" imgW="3708400" imgH="533400" progId="Equation.3">
                  <p:embed/>
                </p:oleObj>
              </mc:Choice>
              <mc:Fallback>
                <p:oleObj name="Equation" r:id="rId4" imgW="37084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815" y="5468941"/>
                        <a:ext cx="3708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78666" y="5958417"/>
            <a:ext cx="363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Can </a:t>
            </a:r>
            <a:r>
              <a:rPr lang="en-US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DS</a:t>
            </a:r>
            <a:r>
              <a:rPr lang="en-US" dirty="0" smtClean="0">
                <a:solidFill>
                  <a:srgbClr val="FF00FF"/>
                </a:solidFill>
              </a:rPr>
              <a:t> and </a:t>
            </a:r>
            <a:r>
              <a:rPr lang="en-US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FF00FF"/>
                </a:solidFill>
                <a:latin typeface="Comic Sans MS"/>
                <a:cs typeface="Comic Sans MS"/>
              </a:rPr>
              <a:t>G</a:t>
            </a:r>
            <a:r>
              <a:rPr lang="en-US" dirty="0" smtClean="0">
                <a:solidFill>
                  <a:srgbClr val="FF00FF"/>
                </a:solidFill>
              </a:rPr>
              <a:t> explain it all ?</a:t>
            </a:r>
            <a:endParaRPr 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2400" dirty="0" smtClean="0"/>
              <a:t>Gluon contribution to the Spin of the Proton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all_data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 r="8148"/>
          <a:stretch/>
        </p:blipFill>
        <p:spPr>
          <a:xfrm>
            <a:off x="30694" y="552741"/>
            <a:ext cx="2976377" cy="2696342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685208"/>
              </p:ext>
            </p:extLst>
          </p:nvPr>
        </p:nvGraphicFramePr>
        <p:xfrm>
          <a:off x="207194" y="4121859"/>
          <a:ext cx="2851391" cy="619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4" imgW="2565400" imgH="558800" progId="Equation.DSMT4">
                  <p:embed/>
                </p:oleObj>
              </mc:Choice>
              <mc:Fallback>
                <p:oleObj name="Equation" r:id="rId4" imgW="25654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194" y="4121859"/>
                        <a:ext cx="2851391" cy="619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5945" y="3111381"/>
            <a:ext cx="3022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 ≤ 2009 </a:t>
            </a:r>
            <a:r>
              <a:rPr lang="en-US" dirty="0" smtClean="0"/>
              <a:t>at 200 </a:t>
            </a:r>
            <a:r>
              <a:rPr lang="en-US" dirty="0" err="1" smtClean="0"/>
              <a:t>GeV</a:t>
            </a:r>
            <a:endParaRPr lang="en-US" dirty="0" smtClean="0"/>
          </a:p>
          <a:p>
            <a:pPr algn="ctr"/>
            <a:r>
              <a:rPr lang="en-US" dirty="0" smtClean="0"/>
              <a:t>yield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irst time a significant</a:t>
            </a:r>
          </a:p>
          <a:p>
            <a:pPr algn="ctr"/>
            <a:r>
              <a:rPr lang="en-US" dirty="0" smtClean="0"/>
              <a:t>non-zero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g(x)</a:t>
            </a:r>
            <a:endParaRPr lang="en-US" dirty="0"/>
          </a:p>
        </p:txBody>
      </p:sp>
      <p:sp>
        <p:nvSpPr>
          <p:cNvPr id="10" name="AutoShape 49"/>
          <p:cNvSpPr>
            <a:spLocks noChangeArrowheads="1"/>
          </p:cNvSpPr>
          <p:nvPr/>
        </p:nvSpPr>
        <p:spPr bwMode="auto">
          <a:xfrm>
            <a:off x="236009" y="4742011"/>
            <a:ext cx="949325" cy="52849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363" y="4677843"/>
            <a:ext cx="28256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Can we improve ?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YES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add 510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(12+13)</a:t>
            </a:r>
          </a:p>
          <a:p>
            <a:pPr algn="ctr"/>
            <a:r>
              <a:rPr lang="en-US" dirty="0" smtClean="0"/>
              <a:t>and more 200 </a:t>
            </a:r>
            <a:r>
              <a:rPr lang="en-US" dirty="0" err="1" smtClean="0"/>
              <a:t>GeV</a:t>
            </a:r>
            <a:r>
              <a:rPr lang="en-US" dirty="0" smtClean="0"/>
              <a:t> (15)</a:t>
            </a:r>
          </a:p>
          <a:p>
            <a:pPr algn="ctr"/>
            <a:r>
              <a:rPr lang="en-US" dirty="0" smtClean="0"/>
              <a:t>data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11" y="571499"/>
            <a:ext cx="4263379" cy="25580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450410" y="3058586"/>
            <a:ext cx="3545415" cy="3714220"/>
            <a:chOff x="4381501" y="2314575"/>
            <a:chExt cx="4402667" cy="4419600"/>
          </a:xfrm>
          <a:solidFill>
            <a:schemeClr val="bg1">
              <a:lumMod val="85000"/>
            </a:schemeClr>
          </a:solidFill>
        </p:grpSpPr>
        <p:pic>
          <p:nvPicPr>
            <p:cNvPr id="25" name="Picture 24" descr="deltag_ext.eps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42" r="12679"/>
            <a:stretch/>
          </p:blipFill>
          <p:spPr>
            <a:xfrm>
              <a:off x="4381501" y="2314575"/>
              <a:ext cx="4402667" cy="4419600"/>
            </a:xfrm>
            <a:prstGeom prst="rect">
              <a:avLst/>
            </a:prstGeom>
            <a:grpFill/>
          </p:spPr>
        </p:pic>
        <p:sp>
          <p:nvSpPr>
            <p:cNvPr id="26" name="TextBox 25"/>
            <p:cNvSpPr txBox="1"/>
            <p:nvPr/>
          </p:nvSpPr>
          <p:spPr>
            <a:xfrm>
              <a:off x="5404473" y="5323396"/>
              <a:ext cx="915635" cy="38985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2013 500 </a:t>
              </a:r>
              <a:r>
                <a:rPr lang="en-US" sz="800" dirty="0" err="1" smtClean="0"/>
                <a:t>GeV</a:t>
              </a:r>
              <a:endParaRPr lang="en-US" sz="800" dirty="0" smtClean="0"/>
            </a:p>
            <a:p>
              <a:pPr>
                <a:lnSpc>
                  <a:spcPct val="150000"/>
                </a:lnSpc>
              </a:pPr>
              <a:r>
                <a:rPr lang="en-US" sz="800" dirty="0" smtClean="0"/>
                <a:t>2015 200 </a:t>
              </a:r>
              <a:r>
                <a:rPr lang="en-US" sz="800" dirty="0" err="1" smtClean="0"/>
                <a:t>GeV</a:t>
              </a:r>
              <a:endParaRPr lang="en-US" sz="800" dirty="0"/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5080001" y="4222750"/>
              <a:ext cx="3640666" cy="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5118194" y="3908005"/>
              <a:ext cx="72327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Symbol" charset="2"/>
                  <a:cs typeface="Symbol" charset="2"/>
                </a:rPr>
                <a:t>Dc</a:t>
              </a:r>
              <a:r>
                <a:rPr lang="en-US" sz="1200" baseline="30000" dirty="0" smtClean="0">
                  <a:latin typeface="Symbol" charset="2"/>
                  <a:cs typeface="Symbol" charset="2"/>
                </a:rPr>
                <a:t>2</a:t>
              </a:r>
              <a:r>
                <a:rPr lang="en-US" sz="1200" dirty="0" smtClean="0">
                  <a:latin typeface="Symbol" charset="2"/>
                  <a:cs typeface="Symbol" charset="2"/>
                </a:rPr>
                <a:t>=2%</a:t>
              </a:r>
              <a:endParaRPr lang="en-US" sz="1200" baseline="30000" dirty="0">
                <a:latin typeface="Symbol" charset="2"/>
                <a:cs typeface="Symbol" charset="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13030" y="6169025"/>
            <a:ext cx="3587720" cy="678391"/>
            <a:chOff x="2413030" y="6169025"/>
            <a:chExt cx="3587720" cy="678391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413030" y="6170083"/>
              <a:ext cx="3587720" cy="6773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0788405"/>
                </p:ext>
              </p:extLst>
            </p:nvPr>
          </p:nvGraphicFramePr>
          <p:xfrm>
            <a:off x="2457450" y="6169025"/>
            <a:ext cx="3505200" cy="636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1" name="Equation" r:id="rId8" imgW="3136900" imgH="571500" progId="Equation.3">
                    <p:embed/>
                  </p:oleObj>
                </mc:Choice>
                <mc:Fallback>
                  <p:oleObj name="Equation" r:id="rId8" imgW="3136900" imgH="571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457450" y="6169025"/>
                          <a:ext cx="3505200" cy="636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7811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G at low 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pp-pA-LoI f2f, January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0358"/>
            <a:ext cx="39624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484805"/>
            <a:ext cx="480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q"/>
              <a:defRPr sz="22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Ø"/>
              <a:defRPr sz="20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Courier New"/>
              <a:buChar char="o"/>
              <a:defRPr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ü"/>
              <a:defRPr sz="16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Char char="-"/>
              <a:defRPr sz="1400" b="1" i="0">
                <a:solidFill>
                  <a:schemeClr val="tx1"/>
                </a:solidFill>
                <a:latin typeface="Comic Sans MS Bold"/>
                <a:ea typeface="+mn-ea"/>
                <a:cs typeface="Comic Sans MS Bold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 smtClean="0"/>
              <a:t>Many different mid-rapidity probes, but not sensitive to low-x.</a:t>
            </a:r>
            <a:endParaRPr lang="en-US" sz="16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2774" y="3830988"/>
            <a:ext cx="25179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Mid–Rapidity, Single </a:t>
            </a:r>
            <a:r>
              <a:rPr lang="el-GR" sz="1600" b="1" dirty="0"/>
              <a:t>π</a:t>
            </a:r>
            <a:r>
              <a:rPr lang="en-US" sz="1600" b="1" baseline="30000" dirty="0"/>
              <a:t>0</a:t>
            </a:r>
            <a:endParaRPr lang="el-GR" sz="1600" b="1" baseline="30000" dirty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82218" y="4237383"/>
            <a:ext cx="4191000" cy="8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/>
              <a:t>&lt;</a:t>
            </a:r>
            <a:r>
              <a:rPr lang="en-US" sz="2000" dirty="0" err="1"/>
              <a:t>x</a:t>
            </a:r>
            <a:r>
              <a:rPr lang="en-US" sz="2000" baseline="-25000" dirty="0" err="1"/>
              <a:t>g</a:t>
            </a:r>
            <a:r>
              <a:rPr lang="en-US" sz="2000" dirty="0"/>
              <a:t>&gt;~0.01 for </a:t>
            </a:r>
            <a:r>
              <a:rPr lang="el-GR" sz="2000" dirty="0"/>
              <a:t>π</a:t>
            </a:r>
            <a:r>
              <a:rPr lang="en-US" sz="2000" baseline="30000" dirty="0"/>
              <a:t>0 </a:t>
            </a: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/>
              <a:t>&lt;</a:t>
            </a:r>
            <a:r>
              <a:rPr lang="en-US" sz="2000" dirty="0" err="1"/>
              <a:t>x</a:t>
            </a:r>
            <a:r>
              <a:rPr lang="en-US" sz="2000" baseline="-25000" dirty="0" err="1"/>
              <a:t>g</a:t>
            </a:r>
            <a:r>
              <a:rPr lang="en-US" sz="2000" dirty="0"/>
              <a:t>&gt;~0.001 for </a:t>
            </a:r>
            <a:r>
              <a:rPr lang="el-GR" sz="2000" dirty="0"/>
              <a:t>π</a:t>
            </a:r>
            <a:r>
              <a:rPr lang="en-US" sz="2000" baseline="30000" dirty="0"/>
              <a:t>0</a:t>
            </a:r>
            <a:r>
              <a:rPr lang="en-US" sz="2000" dirty="0"/>
              <a:t>- </a:t>
            </a:r>
            <a:r>
              <a:rPr lang="el-GR" sz="2000" dirty="0"/>
              <a:t>π</a:t>
            </a:r>
            <a:r>
              <a:rPr lang="en-US" sz="2000" baseline="30000" dirty="0"/>
              <a:t>0</a:t>
            </a:r>
            <a:endParaRPr lang="el-GR" sz="2000" baseline="30000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891190"/>
              </p:ext>
            </p:extLst>
          </p:nvPr>
        </p:nvGraphicFramePr>
        <p:xfrm>
          <a:off x="4114800" y="1214724"/>
          <a:ext cx="2514600" cy="229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04" name="Bitmap Image" r:id="rId4" imgW="3619048" imgH="3315163" progId="Paint.Picture">
                  <p:embed/>
                </p:oleObj>
              </mc:Choice>
              <mc:Fallback>
                <p:oleObj name="Bitmap Image" r:id="rId4" imgW="3619048" imgH="331516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214724"/>
                        <a:ext cx="2514600" cy="229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091644"/>
              </p:ext>
            </p:extLst>
          </p:nvPr>
        </p:nvGraphicFramePr>
        <p:xfrm>
          <a:off x="6629400" y="1195674"/>
          <a:ext cx="2514600" cy="231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05" name="Bitmap Image" r:id="rId6" imgW="5210902" imgH="4800000" progId="Paint.Picture">
                  <p:embed/>
                </p:oleObj>
              </mc:Choice>
              <mc:Fallback>
                <p:oleObj name="Bitmap Image" r:id="rId6" imgW="5210902" imgH="48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195674"/>
                        <a:ext cx="2514600" cy="231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79832" y="866922"/>
            <a:ext cx="47641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Fwd</a:t>
            </a:r>
            <a:r>
              <a:rPr lang="en-US" b="1" dirty="0"/>
              <a:t>–</a:t>
            </a:r>
            <a:r>
              <a:rPr lang="en-US" b="1" dirty="0" smtClean="0"/>
              <a:t>Rapidity (3.1&lt;</a:t>
            </a:r>
            <a:r>
              <a:rPr lang="en-US" b="1" dirty="0" smtClean="0">
                <a:latin typeface="Symbol" charset="2"/>
                <a:cs typeface="Symbol" charset="2"/>
              </a:rPr>
              <a:t>h</a:t>
            </a:r>
            <a:r>
              <a:rPr lang="en-US" b="1" dirty="0" smtClean="0"/>
              <a:t>&lt;3.9), </a:t>
            </a:r>
            <a:r>
              <a:rPr lang="en-US" b="1" dirty="0"/>
              <a:t>500 </a:t>
            </a:r>
            <a:r>
              <a:rPr lang="en-US" b="1" dirty="0" err="1"/>
              <a:t>GeV</a:t>
            </a:r>
            <a:endParaRPr lang="el-GR" b="1" baseline="30000" dirty="0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0" y="4969238"/>
            <a:ext cx="439530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/>
              <a:t>Unfortunately, rate drops by x10 for </a:t>
            </a:r>
            <a:r>
              <a:rPr lang="en-US" dirty="0" err="1"/>
              <a:t>fwd</a:t>
            </a:r>
            <a:r>
              <a:rPr lang="en-US" dirty="0"/>
              <a:t>-mid, and x100 for </a:t>
            </a:r>
            <a:r>
              <a:rPr lang="en-US" dirty="0" err="1"/>
              <a:t>fwd-</a:t>
            </a:r>
            <a:r>
              <a:rPr lang="en-US" dirty="0" err="1" smtClean="0"/>
              <a:t>fwd</a:t>
            </a:r>
            <a:endParaRPr lang="en-US" dirty="0" smtClean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>
                <a:solidFill>
                  <a:srgbClr val="FF00FF"/>
                </a:solidFill>
              </a:rPr>
              <a:t>Relative </a:t>
            </a:r>
            <a:r>
              <a:rPr lang="en-US" dirty="0" err="1" smtClean="0">
                <a:solidFill>
                  <a:srgbClr val="FF00FF"/>
                </a:solidFill>
              </a:rPr>
              <a:t>Lumi</a:t>
            </a:r>
            <a:r>
              <a:rPr lang="en-US" dirty="0" smtClean="0">
                <a:solidFill>
                  <a:srgbClr val="FF00FF"/>
                </a:solidFill>
              </a:rPr>
              <a:t> needs to be controlled super well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2609" y="1943660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r>
              <a:rPr lang="en-US" baseline="30000" dirty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99357" y="1952495"/>
            <a:ext cx="80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30000" dirty="0" smtClean="0"/>
              <a:t>0</a:t>
            </a:r>
            <a:r>
              <a:rPr lang="en-US" dirty="0" smtClean="0"/>
              <a:t>-</a:t>
            </a:r>
            <a:r>
              <a:rPr lang="el-GR" dirty="0"/>
              <a:t>π</a:t>
            </a:r>
            <a:r>
              <a:rPr lang="en-US" baseline="30000" dirty="0"/>
              <a:t>0</a:t>
            </a:r>
            <a:endParaRPr lang="en-US" dirty="0"/>
          </a:p>
        </p:txBody>
      </p:sp>
      <p:pic>
        <p:nvPicPr>
          <p:cNvPr id="18" name="Picture 13" descr="wv_mpc_pi0_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35" y="3669338"/>
            <a:ext cx="4191000" cy="29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552635" y="4126538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accent2"/>
                </a:solidFill>
              </a:rPr>
              <a:t>GSC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628835" y="5574338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33CC"/>
                </a:solidFill>
              </a:rPr>
              <a:t>DSSV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495235" y="3897938"/>
            <a:ext cx="22999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/>
              <a:t>W. </a:t>
            </a:r>
            <a:r>
              <a:rPr lang="en-US" dirty="0" err="1" smtClean="0"/>
              <a:t>Vogelsang</a:t>
            </a:r>
            <a:r>
              <a:rPr lang="en-US" dirty="0" smtClean="0"/>
              <a:t> NLO</a:t>
            </a:r>
          </a:p>
          <a:p>
            <a:pPr eaLnBrk="0" hangingPunct="0"/>
            <a:r>
              <a:rPr lang="en-US" dirty="0" smtClean="0"/>
              <a:t>A</a:t>
            </a:r>
            <a:r>
              <a:rPr lang="en-US" baseline="-25000" dirty="0" smtClean="0"/>
              <a:t>LL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87707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46706</TotalTime>
  <Words>5455</Words>
  <Application>Microsoft Macintosh PowerPoint</Application>
  <PresentationFormat>On-screen Show (4:3)</PresentationFormat>
  <Paragraphs>953</Paragraphs>
  <Slides>50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Blank Presentation</vt:lpstr>
      <vt:lpstr>Equation</vt:lpstr>
      <vt:lpstr>Bitmap Image</vt:lpstr>
      <vt:lpstr>Document</vt:lpstr>
      <vt:lpstr>Microsoft Equation</vt:lpstr>
      <vt:lpstr>Microsoft Word Document</vt:lpstr>
      <vt:lpstr>Near Term Physics Goals-Run15  in relation to The long Term Goals</vt:lpstr>
      <vt:lpstr>PowerPoint Presentation</vt:lpstr>
      <vt:lpstr>PowerPoint Presentation</vt:lpstr>
      <vt:lpstr>Request in 2013 BUR</vt:lpstr>
      <vt:lpstr>Physics in 2015+ for h&gt;1</vt:lpstr>
      <vt:lpstr>PowerPoint Presentation</vt:lpstr>
      <vt:lpstr>Helicity Structure</vt:lpstr>
      <vt:lpstr>Gluon contribution to the Spin of the Proton </vt:lpstr>
      <vt:lpstr>DG at low x</vt:lpstr>
      <vt:lpstr>Physics with Transverse Beam Polarisation</vt:lpstr>
      <vt:lpstr>Quantum tomography of the nucleon</vt:lpstr>
      <vt:lpstr>Theory: TMDs vs. Twist-3</vt:lpstr>
      <vt:lpstr>The famous sign change of the Sivers fct.</vt:lpstr>
      <vt:lpstr>Transverse PHYSICS: What else do we know</vt:lpstr>
      <vt:lpstr>AN: How to get to THE underlying Physics</vt:lpstr>
      <vt:lpstr>What Can be achieved in RUN 15 p↑p↑ </vt:lpstr>
      <vt:lpstr>Transversely Polarized Proton MC</vt:lpstr>
      <vt:lpstr>Hints for Gluon Sivers /Twist-3</vt:lpstr>
      <vt:lpstr>ANDY: Hcal and Ecal at h&gt;3</vt:lpstr>
      <vt:lpstr>Processes with Tagged Forward Protons</vt:lpstr>
      <vt:lpstr>Central Exclusive Production in DPE</vt:lpstr>
      <vt:lpstr>Run 2009 – proof of principle:  Tagging forward proton is crucial</vt:lpstr>
      <vt:lpstr>Forward Proton Tagging UPGrate</vt:lpstr>
      <vt:lpstr>“Spectator” proton from deuteron with the current RHIC optics</vt:lpstr>
      <vt:lpstr>Spectator proton from 3He with the current RHIC optics</vt:lpstr>
      <vt:lpstr>PowerPoint Presentation</vt:lpstr>
      <vt:lpstr>Generalized Parton Distributions</vt:lpstr>
      <vt:lpstr>From ep tO pp to g p/A</vt:lpstr>
      <vt:lpstr>From ep tO pp to g A</vt:lpstr>
      <vt:lpstr>Saturation</vt:lpstr>
      <vt:lpstr>Diffractive Physics </vt:lpstr>
      <vt:lpstr>PowerPoint Presentation</vt:lpstr>
      <vt:lpstr>Exclusive Vector Meson Production</vt:lpstr>
      <vt:lpstr>Spatial Gluon Distribution Through Diffraction </vt:lpstr>
      <vt:lpstr>Physics Objectives</vt:lpstr>
      <vt:lpstr>Do Gluons Saturate</vt:lpstr>
      <vt:lpstr>pA vs. dA</vt:lpstr>
      <vt:lpstr>AN in p↑A or Shooting Spin Through CGC</vt:lpstr>
      <vt:lpstr>Summary</vt:lpstr>
      <vt:lpstr>PowerPoint Presentation</vt:lpstr>
      <vt:lpstr>Study BY Len on IMPACT ON FMS photon reconstruction</vt:lpstr>
      <vt:lpstr>200 GeV pAu: UPC kinematics</vt:lpstr>
      <vt:lpstr>200 GeV pAu: Decay kinematics</vt:lpstr>
      <vt:lpstr>What pHe3 can teach us</vt:lpstr>
      <vt:lpstr>ALW: Future Possibilities</vt:lpstr>
      <vt:lpstr>rates: pp vs 3He p collisions </vt:lpstr>
      <vt:lpstr>what do we mean by “Direct”….</vt:lpstr>
      <vt:lpstr>What is in Pythia 6.4</vt:lpstr>
      <vt:lpstr>Collected Luminosity with longitudinal Polarization</vt:lpstr>
      <vt:lpstr>Collected Luminosity with transverse Polarization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1128</cp:revision>
  <cp:lastPrinted>2012-06-14T14:35:05Z</cp:lastPrinted>
  <dcterms:created xsi:type="dcterms:W3CDTF">2011-04-06T15:13:11Z</dcterms:created>
  <dcterms:modified xsi:type="dcterms:W3CDTF">2014-01-11T00:06:17Z</dcterms:modified>
</cp:coreProperties>
</file>