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notesSlides/notesSlide1.xml" ContentType="application/vnd.openxmlformats-officedocument.presentationml.notesSlide+xml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9" r:id="rId1"/>
  </p:sldMasterIdLst>
  <p:notesMasterIdLst>
    <p:notesMasterId r:id="rId52"/>
  </p:notesMasterIdLst>
  <p:handoutMasterIdLst>
    <p:handoutMasterId r:id="rId53"/>
  </p:handoutMasterIdLst>
  <p:sldIdLst>
    <p:sldId id="567" r:id="rId2"/>
    <p:sldId id="613" r:id="rId3"/>
    <p:sldId id="645" r:id="rId4"/>
    <p:sldId id="658" r:id="rId5"/>
    <p:sldId id="648" r:id="rId6"/>
    <p:sldId id="632" r:id="rId7"/>
    <p:sldId id="649" r:id="rId8"/>
    <p:sldId id="650" r:id="rId9"/>
    <p:sldId id="651" r:id="rId10"/>
    <p:sldId id="663" r:id="rId11"/>
    <p:sldId id="665" r:id="rId12"/>
    <p:sldId id="666" r:id="rId13"/>
    <p:sldId id="638" r:id="rId14"/>
    <p:sldId id="639" r:id="rId15"/>
    <p:sldId id="659" r:id="rId16"/>
    <p:sldId id="657" r:id="rId17"/>
    <p:sldId id="616" r:id="rId18"/>
    <p:sldId id="635" r:id="rId19"/>
    <p:sldId id="618" r:id="rId20"/>
    <p:sldId id="619" r:id="rId21"/>
    <p:sldId id="674" r:id="rId22"/>
    <p:sldId id="675" r:id="rId23"/>
    <p:sldId id="676" r:id="rId24"/>
    <p:sldId id="677" r:id="rId25"/>
    <p:sldId id="678" r:id="rId26"/>
    <p:sldId id="626" r:id="rId27"/>
    <p:sldId id="627" r:id="rId28"/>
    <p:sldId id="667" r:id="rId29"/>
    <p:sldId id="670" r:id="rId30"/>
    <p:sldId id="669" r:id="rId31"/>
    <p:sldId id="592" r:id="rId32"/>
    <p:sldId id="671" r:id="rId33"/>
    <p:sldId id="574" r:id="rId34"/>
    <p:sldId id="629" r:id="rId35"/>
    <p:sldId id="672" r:id="rId36"/>
    <p:sldId id="630" r:id="rId37"/>
    <p:sldId id="673" r:id="rId38"/>
    <p:sldId id="581" r:id="rId39"/>
    <p:sldId id="604" r:id="rId40"/>
    <p:sldId id="605" r:id="rId41"/>
    <p:sldId id="606" r:id="rId42"/>
    <p:sldId id="607" r:id="rId43"/>
    <p:sldId id="608" r:id="rId44"/>
    <p:sldId id="609" r:id="rId45"/>
    <p:sldId id="631" r:id="rId46"/>
    <p:sldId id="598" r:id="rId47"/>
    <p:sldId id="602" r:id="rId48"/>
    <p:sldId id="582" r:id="rId49"/>
    <p:sldId id="583" r:id="rId50"/>
    <p:sldId id="664" r:id="rId51"/>
  </p:sldIdLst>
  <p:sldSz cx="9144000" cy="6858000" type="screen4x3"/>
  <p:notesSz cx="6858000" cy="914400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charset="0"/>
        <a:ea typeface="ＭＳ Ｐゴシック" charset="-128"/>
        <a:cs typeface="ＭＳ Ｐゴシック" charset="-128"/>
      </a:defRPr>
    </a:lvl1pPr>
    <a:lvl2pPr marL="457200" algn="l" rtl="0" fontAlgn="base">
      <a:spcBef>
        <a:spcPct val="0"/>
      </a:spcBef>
      <a:spcAft>
        <a:spcPct val="0"/>
      </a:spcAft>
      <a:defRPr kumimoji="1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charset="0"/>
        <a:ea typeface="ＭＳ Ｐゴシック" charset="-128"/>
        <a:cs typeface="ＭＳ Ｐゴシック" charset="-128"/>
      </a:defRPr>
    </a:lvl2pPr>
    <a:lvl3pPr marL="914400" algn="l" rtl="0" fontAlgn="base">
      <a:spcBef>
        <a:spcPct val="0"/>
      </a:spcBef>
      <a:spcAft>
        <a:spcPct val="0"/>
      </a:spcAft>
      <a:defRPr kumimoji="1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charset="0"/>
        <a:ea typeface="ＭＳ Ｐゴシック" charset="-128"/>
        <a:cs typeface="ＭＳ Ｐゴシック" charset="-128"/>
      </a:defRPr>
    </a:lvl3pPr>
    <a:lvl4pPr marL="1371600" algn="l" rtl="0" fontAlgn="base">
      <a:spcBef>
        <a:spcPct val="0"/>
      </a:spcBef>
      <a:spcAft>
        <a:spcPct val="0"/>
      </a:spcAft>
      <a:defRPr kumimoji="1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charset="0"/>
        <a:ea typeface="ＭＳ Ｐゴシック" charset="-128"/>
        <a:cs typeface="ＭＳ Ｐゴシック" charset="-128"/>
      </a:defRPr>
    </a:lvl4pPr>
    <a:lvl5pPr marL="1828800" algn="l" rtl="0" fontAlgn="base">
      <a:spcBef>
        <a:spcPct val="0"/>
      </a:spcBef>
      <a:spcAft>
        <a:spcPct val="0"/>
      </a:spcAft>
      <a:defRPr kumimoji="1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kumimoji="1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kumimoji="1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kumimoji="1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kumimoji="1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00FF"/>
    <a:srgbClr val="6666FF"/>
    <a:srgbClr val="FFFF00"/>
    <a:srgbClr val="FFFF66"/>
    <a:srgbClr val="66FFCC"/>
    <a:srgbClr val="FFF7CB"/>
    <a:srgbClr val="E3DD51"/>
    <a:srgbClr val="008040"/>
    <a:srgbClr val="0080FF"/>
    <a:srgbClr val="B3B3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745" autoAdjust="0"/>
    <p:restoredTop sz="98943" autoAdjust="0"/>
  </p:normalViewPr>
  <p:slideViewPr>
    <p:cSldViewPr snapToGrid="0">
      <p:cViewPr>
        <p:scale>
          <a:sx n="115" d="100"/>
          <a:sy n="115" d="100"/>
        </p:scale>
        <p:origin x="-400" y="-144"/>
      </p:cViewPr>
      <p:guideLst>
        <p:guide orient="horz" pos="480"/>
        <p:guide pos="287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79" d="100"/>
          <a:sy n="79" d="100"/>
        </p:scale>
        <p:origin x="-2544" y="-11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notesMaster" Target="notesMasters/notesMaster1.xml"/><Relationship Id="rId53" Type="http://schemas.openxmlformats.org/officeDocument/2006/relationships/handoutMaster" Target="handoutMasters/handoutMaster1.xml"/><Relationship Id="rId54" Type="http://schemas.openxmlformats.org/officeDocument/2006/relationships/printerSettings" Target="printerSettings/printerSettings1.bin"/><Relationship Id="rId55" Type="http://schemas.openxmlformats.org/officeDocument/2006/relationships/presProps" Target="presProps.xml"/><Relationship Id="rId56" Type="http://schemas.openxmlformats.org/officeDocument/2006/relationships/viewProps" Target="viewProps.xml"/><Relationship Id="rId57" Type="http://schemas.openxmlformats.org/officeDocument/2006/relationships/theme" Target="theme/theme1.xml"/><Relationship Id="rId58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image" Target="../media/image27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3.emf"/><Relationship Id="rId2" Type="http://schemas.openxmlformats.org/officeDocument/2006/relationships/image" Target="../media/image74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Relationship Id="rId2" Type="http://schemas.openxmlformats.org/officeDocument/2006/relationships/image" Target="../media/image3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png"/><Relationship Id="rId2" Type="http://schemas.openxmlformats.org/officeDocument/2006/relationships/image" Target="../media/image39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emf"/><Relationship Id="rId2" Type="http://schemas.openxmlformats.org/officeDocument/2006/relationships/image" Target="../media/image6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A46B7F-8DA1-7B48-A56A-4FDC9BE8D490}" type="datetimeFigureOut">
              <a:rPr lang="en-US" smtClean="0"/>
              <a:pPr/>
              <a:t>8/28/13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C3A5D9-9C7B-7E44-BC71-9BB7B7E418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4544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effectLst/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effectLst/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effectLst/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effectLst/>
                <a:latin typeface="Arial" charset="0"/>
              </a:defRPr>
            </a:lvl1pPr>
          </a:lstStyle>
          <a:p>
            <a:fld id="{1BA35DD8-EC9B-BA4D-8381-9F34597E663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994844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ＭＳ Ｐ明朝" charset="-128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ＭＳ Ｐ明朝" charset="-128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ＭＳ Ｐ明朝" charset="-128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ＭＳ Ｐ明朝" charset="-128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ＭＳ Ｐ明朝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9BF71D-FE11-3F46-9A1E-6958184027E3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ADB2478-643D-014A-BCCA-97853F3CED16}" type="slidenum">
              <a:rPr lang="en-US" sz="1200"/>
              <a:pPr/>
              <a:t>28</a:t>
            </a:fld>
            <a:endParaRPr lang="en-US" sz="1200"/>
          </a:p>
        </p:txBody>
      </p:sp>
      <p:sp>
        <p:nvSpPr>
          <p:cNvPr id="22531" name="Rectangle 1031"/>
          <p:cNvSpPr txBox="1">
            <a:spLocks noGrp="1" noChangeArrowheads="1"/>
          </p:cNvSpPr>
          <p:nvPr/>
        </p:nvSpPr>
        <p:spPr bwMode="auto">
          <a:xfrm>
            <a:off x="3917950" y="8670925"/>
            <a:ext cx="29400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55" tIns="45677" rIns="91355" bIns="45677"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88A2DE1D-5C40-CC45-925C-D824B09CBE81}" type="slidenum">
              <a:rPr lang="en-US" sz="1200" b="1">
                <a:solidFill>
                  <a:srgbClr val="000066"/>
                </a:solidFill>
                <a:latin typeface="Times New Roman" charset="0"/>
              </a:rPr>
              <a:pPr algn="r" eaLnBrk="1" hangingPunct="1"/>
              <a:t>28</a:t>
            </a:fld>
            <a:endParaRPr lang="en-US" sz="1200" b="1">
              <a:solidFill>
                <a:srgbClr val="000066"/>
              </a:solidFill>
              <a:latin typeface="Times New Roman" charset="0"/>
            </a:endParaRPr>
          </a:p>
        </p:txBody>
      </p:sp>
      <p:sp>
        <p:nvSpPr>
          <p:cNvPr id="2253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88569" tIns="44285" rIns="88569" bIns="44285"/>
          <a:lstStyle/>
          <a:p>
            <a:pPr eaLnBrk="1" hangingPunct="1">
              <a:spcBef>
                <a:spcPct val="0"/>
              </a:spcBef>
            </a:pPr>
            <a:endParaRPr lang="en-US" sz="240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031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19FB26C2-96EC-F248-B070-A6D858C1D5A8}" type="slidenum">
              <a:rPr lang="en-US" sz="1200"/>
              <a:pPr algn="r"/>
              <a:t>29</a:t>
            </a:fld>
            <a:endParaRPr lang="en-US" sz="1200"/>
          </a:p>
        </p:txBody>
      </p:sp>
      <p:sp>
        <p:nvSpPr>
          <p:cNvPr id="24579" name="Rectangle 1031"/>
          <p:cNvSpPr txBox="1">
            <a:spLocks noGrp="1" noChangeArrowheads="1"/>
          </p:cNvSpPr>
          <p:nvPr/>
        </p:nvSpPr>
        <p:spPr bwMode="auto">
          <a:xfrm>
            <a:off x="3917950" y="8670925"/>
            <a:ext cx="29400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55" tIns="45677" rIns="91355" bIns="45677"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6E52CE42-1C08-AC44-9D58-5D4C33AD6020}" type="slidenum">
              <a:rPr lang="en-US" sz="1200" b="1">
                <a:solidFill>
                  <a:srgbClr val="000066"/>
                </a:solidFill>
                <a:latin typeface="Times New Roman" charset="0"/>
              </a:rPr>
              <a:pPr algn="r" eaLnBrk="1" hangingPunct="1"/>
              <a:t>29</a:t>
            </a:fld>
            <a:endParaRPr lang="en-US" sz="1200" b="1">
              <a:solidFill>
                <a:srgbClr val="000066"/>
              </a:solidFill>
              <a:latin typeface="Times New Roman" charset="0"/>
            </a:endParaRPr>
          </a:p>
        </p:txBody>
      </p:sp>
      <p:sp>
        <p:nvSpPr>
          <p:cNvPr id="2458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5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88569" tIns="44285" rIns="88569" bIns="44285"/>
          <a:lstStyle/>
          <a:p>
            <a:pPr eaLnBrk="1" hangingPunct="1">
              <a:spcBef>
                <a:spcPct val="0"/>
              </a:spcBef>
            </a:pPr>
            <a:endParaRPr lang="en-US" sz="240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tabLst>
                <a:tab pos="254000" algn="l"/>
                <a:tab pos="495300" algn="l"/>
                <a:tab pos="749300" algn="l"/>
                <a:tab pos="1003300" algn="l"/>
                <a:tab pos="1244600" algn="l"/>
                <a:tab pos="1498600" algn="l"/>
                <a:tab pos="1752600" algn="l"/>
                <a:tab pos="2006600" algn="l"/>
                <a:tab pos="2247900" algn="l"/>
                <a:tab pos="2501900" algn="l"/>
                <a:tab pos="2755900" algn="l"/>
                <a:tab pos="2997200" algn="l"/>
              </a:tabLst>
            </a:pPr>
            <a:r>
              <a:rPr lang="en-US" sz="1400">
                <a:ea typeface="Arial" charset="0"/>
                <a:cs typeface="Arial" charset="0"/>
                <a:sym typeface="Arial" charset="0"/>
              </a:rPr>
              <a:t>Counter-intuitively the best way is through an EM process: DIS</a:t>
            </a:r>
          </a:p>
          <a:p>
            <a:pPr>
              <a:tabLst>
                <a:tab pos="254000" algn="l"/>
                <a:tab pos="495300" algn="l"/>
                <a:tab pos="749300" algn="l"/>
                <a:tab pos="1003300" algn="l"/>
                <a:tab pos="1244600" algn="l"/>
                <a:tab pos="1498600" algn="l"/>
                <a:tab pos="1752600" algn="l"/>
                <a:tab pos="2006600" algn="l"/>
                <a:tab pos="2247900" algn="l"/>
                <a:tab pos="2501900" algn="l"/>
                <a:tab pos="2755900" algn="l"/>
                <a:tab pos="2997200" algn="l"/>
              </a:tabLst>
            </a:pPr>
            <a:r>
              <a:rPr lang="en-US">
                <a:latin typeface="Helvetica" charset="0"/>
                <a:ea typeface="Helvetica" charset="0"/>
                <a:cs typeface="Helvetica" charset="0"/>
                <a:sym typeface="Helvetica" charset="0"/>
              </a:rPr>
              <a:t>y = inelasticity = fraction of the incoming electron energy carried by photon in the rest frame of the nucleon </a:t>
            </a:r>
          </a:p>
          <a:p>
            <a:pPr>
              <a:tabLst>
                <a:tab pos="254000" algn="l"/>
                <a:tab pos="495300" algn="l"/>
                <a:tab pos="749300" algn="l"/>
                <a:tab pos="1003300" algn="l"/>
                <a:tab pos="1244600" algn="l"/>
                <a:tab pos="1498600" algn="l"/>
                <a:tab pos="1752600" algn="l"/>
                <a:tab pos="2006600" algn="l"/>
                <a:tab pos="2247900" algn="l"/>
                <a:tab pos="2501900" algn="l"/>
                <a:tab pos="2755900" algn="l"/>
                <a:tab pos="2997200" algn="l"/>
              </a:tabLst>
            </a:pPr>
            <a:r>
              <a:rPr lang="en-US" sz="1400">
                <a:ea typeface="Arial" charset="0"/>
                <a:cs typeface="Arial" charset="0"/>
                <a:sym typeface="Arial" charset="0"/>
              </a:rPr>
              <a:t>The structure function F2 is sensitive to the sum of quark and anti-quark momentum distribution in the nucleon.</a:t>
            </a:r>
          </a:p>
          <a:p>
            <a:pPr>
              <a:tabLst>
                <a:tab pos="254000" algn="l"/>
                <a:tab pos="495300" algn="l"/>
                <a:tab pos="749300" algn="l"/>
                <a:tab pos="1003300" algn="l"/>
                <a:tab pos="1244600" algn="l"/>
                <a:tab pos="1498600" algn="l"/>
                <a:tab pos="1752600" algn="l"/>
                <a:tab pos="2006600" algn="l"/>
                <a:tab pos="2247900" algn="l"/>
                <a:tab pos="2501900" algn="l"/>
                <a:tab pos="2755900" algn="l"/>
                <a:tab pos="2997200" algn="l"/>
              </a:tabLst>
            </a:pPr>
            <a:r>
              <a:rPr lang="en-US" sz="1400">
                <a:ea typeface="Arial" charset="0"/>
                <a:cs typeface="Arial" charset="0"/>
                <a:sym typeface="Arial" charset="0"/>
              </a:rPr>
              <a:t>The apparent scaling of the data with Q2 at large x in early DIS data from SLAC was termed “Bjorken scaling” and motivated the parton model.</a:t>
            </a:r>
          </a:p>
          <a:p>
            <a:pPr>
              <a:tabLst>
                <a:tab pos="254000" algn="l"/>
                <a:tab pos="495300" algn="l"/>
                <a:tab pos="749300" algn="l"/>
                <a:tab pos="1003300" algn="l"/>
                <a:tab pos="1244600" algn="l"/>
                <a:tab pos="1498600" algn="l"/>
                <a:tab pos="1752600" algn="l"/>
                <a:tab pos="2006600" algn="l"/>
                <a:tab pos="2247900" algn="l"/>
                <a:tab pos="2501900" algn="l"/>
                <a:tab pos="2755900" algn="l"/>
                <a:tab pos="2997200" algn="l"/>
              </a:tabLst>
            </a:pPr>
            <a:r>
              <a:rPr lang="en-US" sz="1400">
                <a:ea typeface="Arial" charset="0"/>
                <a:cs typeface="Arial" charset="0"/>
                <a:sym typeface="Arial" charset="0"/>
              </a:rPr>
              <a:t>In the parton model, FL = 0, while in QCD, it is directly proportional to the gluon structure function, FL(x,Q2) ~ aS xG(x,Q2), at low x.</a:t>
            </a:r>
          </a:p>
          <a:p>
            <a:pPr>
              <a:spcBef>
                <a:spcPts val="413"/>
              </a:spcBef>
              <a:tabLst>
                <a:tab pos="254000" algn="l"/>
                <a:tab pos="495300" algn="l"/>
                <a:tab pos="749300" algn="l"/>
                <a:tab pos="1003300" algn="l"/>
                <a:tab pos="1244600" algn="l"/>
                <a:tab pos="1498600" algn="l"/>
                <a:tab pos="1752600" algn="l"/>
                <a:tab pos="2006600" algn="l"/>
                <a:tab pos="2247900" algn="l"/>
                <a:tab pos="2501900" algn="l"/>
                <a:tab pos="2755900" algn="l"/>
                <a:tab pos="2997200" algn="l"/>
              </a:tabLst>
            </a:pPr>
            <a:r>
              <a:rPr lang="en-US" sz="1400">
                <a:solidFill>
                  <a:srgbClr val="000000"/>
                </a:solidFill>
                <a:ea typeface="Arial" charset="0"/>
                <a:cs typeface="Arial" charset="0"/>
                <a:sym typeface="Arial" charset="0"/>
              </a:rPr>
              <a:t>DGLAP: fixed x -&gt; evolution along Q2</a:t>
            </a:r>
          </a:p>
          <a:p>
            <a:pPr>
              <a:spcBef>
                <a:spcPts val="413"/>
              </a:spcBef>
              <a:tabLst>
                <a:tab pos="254000" algn="l"/>
                <a:tab pos="495300" algn="l"/>
                <a:tab pos="749300" algn="l"/>
                <a:tab pos="1003300" algn="l"/>
                <a:tab pos="1244600" algn="l"/>
                <a:tab pos="1498600" algn="l"/>
                <a:tab pos="1752600" algn="l"/>
                <a:tab pos="2006600" algn="l"/>
                <a:tab pos="2247900" algn="l"/>
                <a:tab pos="2501900" algn="l"/>
                <a:tab pos="2755900" algn="l"/>
                <a:tab pos="2997200" algn="l"/>
              </a:tabLst>
            </a:pPr>
            <a:r>
              <a:rPr lang="en-US" sz="800">
                <a:latin typeface="Monaco" charset="0"/>
                <a:ea typeface="Monaco" charset="0"/>
                <a:cs typeface="Monaco" charset="0"/>
                <a:sym typeface="Monaco" charset="0"/>
              </a:rPr>
              <a:t>sigma (gamma N) = sig_T + sig_L</a:t>
            </a:r>
          </a:p>
          <a:p>
            <a:pPr>
              <a:tabLst>
                <a:tab pos="254000" algn="l"/>
                <a:tab pos="495300" algn="l"/>
                <a:tab pos="749300" algn="l"/>
                <a:tab pos="1003300" algn="l"/>
                <a:tab pos="1244600" algn="l"/>
                <a:tab pos="1498600" algn="l"/>
                <a:tab pos="1752600" algn="l"/>
                <a:tab pos="2006600" algn="l"/>
                <a:tab pos="2247900" algn="l"/>
                <a:tab pos="2501900" algn="l"/>
                <a:tab pos="2755900" algn="l"/>
                <a:tab pos="2997200" algn="l"/>
              </a:tabLst>
            </a:pPr>
            <a:r>
              <a:rPr lang="en-US" sz="800">
                <a:latin typeface="Monaco" charset="0"/>
                <a:ea typeface="Monaco" charset="0"/>
                <a:cs typeface="Monaco" charset="0"/>
                <a:sym typeface="Monaco" charset="0"/>
              </a:rPr>
              <a:t>sig_L ~ FL</a:t>
            </a:r>
          </a:p>
          <a:p>
            <a:pPr>
              <a:tabLst>
                <a:tab pos="254000" algn="l"/>
                <a:tab pos="495300" algn="l"/>
                <a:tab pos="749300" algn="l"/>
                <a:tab pos="1003300" algn="l"/>
                <a:tab pos="1244600" algn="l"/>
                <a:tab pos="1498600" algn="l"/>
                <a:tab pos="1752600" algn="l"/>
                <a:tab pos="2006600" algn="l"/>
                <a:tab pos="2247900" algn="l"/>
                <a:tab pos="2501900" algn="l"/>
                <a:tab pos="2755900" algn="l"/>
                <a:tab pos="2997200" algn="l"/>
              </a:tabLst>
            </a:pPr>
            <a:r>
              <a:rPr lang="en-US" sz="800">
                <a:latin typeface="Monaco" charset="0"/>
                <a:ea typeface="Monaco" charset="0"/>
                <a:cs typeface="Monaco" charset="0"/>
                <a:sym typeface="Monaco" charset="0"/>
              </a:rPr>
              <a:t>sig_tot ~ F2/Q^2</a:t>
            </a:r>
          </a:p>
          <a:p>
            <a:pPr>
              <a:tabLst>
                <a:tab pos="254000" algn="l"/>
                <a:tab pos="495300" algn="l"/>
                <a:tab pos="749300" algn="l"/>
                <a:tab pos="1003300" algn="l"/>
                <a:tab pos="1244600" algn="l"/>
                <a:tab pos="1498600" algn="l"/>
                <a:tab pos="1752600" algn="l"/>
                <a:tab pos="2006600" algn="l"/>
                <a:tab pos="2247900" algn="l"/>
                <a:tab pos="2501900" algn="l"/>
                <a:tab pos="2755900" algn="l"/>
                <a:tab pos="2997200" algn="l"/>
              </a:tabLst>
            </a:pPr>
            <a:r>
              <a:rPr lang="en-US" sz="800">
                <a:latin typeface="Monaco" charset="0"/>
                <a:ea typeface="Monaco" charset="0"/>
                <a:cs typeface="Monaco" charset="0"/>
                <a:sym typeface="Monaco" charset="0"/>
              </a:rPr>
              <a:t>\frac{d^2 \sigma^{ep \rightarrow eX}}{dx dQ^2} = \frac{4 \pi \alpha^2_{e.m.}}{xQ^4} \left[ \left(1-y+\frac{y^2}{2} \right ) F_2(x,Q^2) - \frac{y^2}{2} F_L(x,Q^2) \right]</a:t>
            </a:r>
            <a:endParaRPr lang="en-US" sz="110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>
              <a:spcBef>
                <a:spcPts val="413"/>
              </a:spcBef>
              <a:tabLst>
                <a:tab pos="254000" algn="l"/>
                <a:tab pos="495300" algn="l"/>
                <a:tab pos="749300" algn="l"/>
                <a:tab pos="1003300" algn="l"/>
                <a:tab pos="1244600" algn="l"/>
                <a:tab pos="1498600" algn="l"/>
                <a:tab pos="1752600" algn="l"/>
                <a:tab pos="2006600" algn="l"/>
                <a:tab pos="2247900" algn="l"/>
                <a:tab pos="2501900" algn="l"/>
                <a:tab pos="2755900" algn="l"/>
                <a:tab pos="2997200" algn="l"/>
              </a:tabLst>
            </a:pPr>
            <a:endParaRPr lang="en-US" sz="1100">
              <a:solidFill>
                <a:srgbClr val="000000"/>
              </a:solidFill>
              <a:ea typeface="Arial" charset="0"/>
              <a:cs typeface="Arial" charset="0"/>
              <a:sym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BNLppt_BG_Title_NewDOElogo_OffSci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7200" y="457200"/>
            <a:ext cx="6172200" cy="1600200"/>
          </a:xfrm>
        </p:spPr>
        <p:txBody>
          <a:bodyPr anchor="b"/>
          <a:lstStyle>
            <a:lvl1pPr algn="r"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286000"/>
            <a:ext cx="6172200" cy="990600"/>
          </a:xfrm>
        </p:spPr>
        <p:txBody>
          <a:bodyPr/>
          <a:lstStyle>
            <a:lvl1pPr marL="0" indent="0" algn="r">
              <a:buFont typeface="Wingdings" pitchFamily="-112" charset="2"/>
              <a:buNone/>
              <a:defRPr sz="1900" i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STAR@UCLA, August 2013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EEEB45-469B-C445-A2A6-597CC1D4FAC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STAR@UCLA, August 2013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98A5D4-C106-3B44-833F-F6948D88D3D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685800"/>
            <a:ext cx="4495800" cy="55626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85800"/>
            <a:ext cx="4495800" cy="55626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STAR@UCLA, August 2013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06856E-079A-7243-9D3B-2823E9335D6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STAR@UCLA, August 2013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C2DFF1-6A7E-5841-980E-96BA788216E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STAR@UCLA, August 2013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F278B1-1B8B-1E49-8C17-9FA8E63349F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STAR@UCLA, August 2013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66AF53-9C22-8E40-908A-50D959F8CC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2819400" y="6553200"/>
            <a:ext cx="3352800" cy="304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STAR@UCLA, August 2013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010400" y="655320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fld id="{DA1FEBE0-2200-7845-9EBD-CD4AF632A80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437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8" descr="REVBG_Slide4_Blue"/>
          <p:cNvPicPr>
            <a:picLocks noChangeAspect="1" noChangeArrowheads="1"/>
          </p:cNvPicPr>
          <p:nvPr userDrawn="1"/>
        </p:nvPicPr>
        <p:blipFill>
          <a:blip r:embed="rId10"/>
          <a:srcRect/>
          <a:stretch>
            <a:fillRect/>
          </a:stretch>
        </p:blipFill>
        <p:spPr bwMode="auto">
          <a:xfrm>
            <a:off x="0" y="10583"/>
            <a:ext cx="9145588" cy="6847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1166" y="6489700"/>
            <a:ext cx="6096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0080FF"/>
                </a:solidFill>
                <a:latin typeface="Comic Sans MS"/>
                <a:cs typeface="Comic Sans MS"/>
              </a:defRPr>
            </a:lvl1pPr>
          </a:lstStyle>
          <a:p>
            <a:fld id="{646CCB68-4FAD-1042-A2AE-74D95A5F5F1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344833" y="6487583"/>
            <a:ext cx="1676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1">
                <a:solidFill>
                  <a:srgbClr val="0080FF"/>
                </a:solidFill>
                <a:latin typeface="Comic Sans MS"/>
                <a:cs typeface="Comic Sans MS"/>
              </a:defRPr>
            </a:lvl1pPr>
          </a:lstStyle>
          <a:p>
            <a:r>
              <a:rPr lang="en-US" smtClean="0"/>
              <a:t>E.C. Aschenauer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41069" y="6483346"/>
            <a:ext cx="383539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b="1">
                <a:solidFill>
                  <a:srgbClr val="0080FF"/>
                </a:solidFill>
                <a:latin typeface="Comic Sans MS"/>
                <a:cs typeface="Comic Sans MS"/>
              </a:defRPr>
            </a:lvl1pPr>
          </a:lstStyle>
          <a:p>
            <a:r>
              <a:rPr lang="cs-CZ" smtClean="0"/>
              <a:t>STAR@UCLA, August 2013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762000"/>
            <a:ext cx="9144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0"/>
            <a:ext cx="8382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 i="1" cap="all" spc="0">
          <a:ln w="0"/>
          <a:solidFill>
            <a:srgbClr val="0000FF"/>
          </a:solidFill>
          <a:effectLst>
            <a:reflection blurRad="12700" stA="50000" endPos="50000" dist="5000" dir="5400000" sy="-100000" rotWithShape="0"/>
          </a:effectLst>
          <a:latin typeface="Comic Sans MS Bold"/>
          <a:ea typeface="+mj-ea"/>
          <a:cs typeface="Comic Sans MS Bold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FF"/>
        </a:buClr>
        <a:buSzPct val="100000"/>
        <a:buFont typeface="Wingdings" charset="2"/>
        <a:buChar char="q"/>
        <a:defRPr sz="2200" b="1" i="0">
          <a:solidFill>
            <a:schemeClr val="tx1"/>
          </a:solidFill>
          <a:latin typeface="Comic Sans MS Bold"/>
          <a:ea typeface="+mn-ea"/>
          <a:cs typeface="Comic Sans MS Bold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FF"/>
        </a:buClr>
        <a:buSzPct val="100000"/>
        <a:buFont typeface="Wingdings" charset="2"/>
        <a:buChar char="Ø"/>
        <a:defRPr sz="2000" b="1" i="0">
          <a:solidFill>
            <a:schemeClr val="tx1"/>
          </a:solidFill>
          <a:latin typeface="Comic Sans MS Bold"/>
          <a:ea typeface="+mn-ea"/>
          <a:cs typeface="Comic Sans MS Bold"/>
        </a:defRPr>
      </a:lvl2pPr>
      <a:lvl3pPr marL="1085850" indent="-228600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Clr>
          <a:srgbClr val="0000FF"/>
        </a:buClr>
        <a:buSzPct val="110000"/>
        <a:buFont typeface="Courier New"/>
        <a:buChar char="o"/>
        <a:defRPr b="1" i="0">
          <a:solidFill>
            <a:schemeClr val="tx1"/>
          </a:solidFill>
          <a:latin typeface="Comic Sans MS Bold"/>
          <a:ea typeface="+mn-ea"/>
          <a:cs typeface="Comic Sans MS Bold"/>
        </a:defRPr>
      </a:lvl3pPr>
      <a:lvl4pPr marL="1428750" indent="-228600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Clr>
          <a:srgbClr val="0000FF"/>
        </a:buClr>
        <a:buSzPct val="100000"/>
        <a:buFont typeface="Wingdings" charset="2"/>
        <a:buChar char="ü"/>
        <a:defRPr sz="1600" b="1" i="0">
          <a:solidFill>
            <a:schemeClr val="tx1"/>
          </a:solidFill>
          <a:latin typeface="Comic Sans MS Bold"/>
          <a:ea typeface="+mn-ea"/>
          <a:cs typeface="Comic Sans MS Bold"/>
        </a:defRPr>
      </a:lvl4pPr>
      <a:lvl5pPr marL="1771650" indent="-228600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Clr>
          <a:srgbClr val="0000FF"/>
        </a:buClr>
        <a:buSzPct val="100000"/>
        <a:buChar char="-"/>
        <a:defRPr sz="1400" b="1" i="0">
          <a:solidFill>
            <a:schemeClr val="tx1"/>
          </a:solidFill>
          <a:latin typeface="Comic Sans MS Bold"/>
          <a:ea typeface="+mn-ea"/>
          <a:cs typeface="Comic Sans MS Bold"/>
        </a:defRPr>
      </a:lvl5pPr>
      <a:lvl6pPr marL="2228850" indent="-228600" algn="l" rtl="0" fontAlgn="base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Char char="-"/>
        <a:defRPr>
          <a:solidFill>
            <a:schemeClr val="tx1"/>
          </a:solidFill>
          <a:latin typeface="+mn-lt"/>
          <a:ea typeface="+mn-ea"/>
        </a:defRPr>
      </a:lvl6pPr>
      <a:lvl7pPr marL="2686050" indent="-228600" algn="l" rtl="0" fontAlgn="base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Char char="-"/>
        <a:defRPr>
          <a:solidFill>
            <a:schemeClr val="tx1"/>
          </a:solidFill>
          <a:latin typeface="+mn-lt"/>
          <a:ea typeface="+mn-ea"/>
        </a:defRPr>
      </a:lvl7pPr>
      <a:lvl8pPr marL="3143250" indent="-228600" algn="l" rtl="0" fontAlgn="base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Char char="-"/>
        <a:defRPr>
          <a:solidFill>
            <a:schemeClr val="tx1"/>
          </a:solidFill>
          <a:latin typeface="+mn-lt"/>
          <a:ea typeface="+mn-ea"/>
        </a:defRPr>
      </a:lvl8pPr>
      <a:lvl9pPr marL="3600450" indent="-228600" algn="l" rtl="0" fontAlgn="base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Char char="-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file:///\\localhost\Users\elke-carolineaschenauer\Talks-Elke\2013\STAR\FMS.preshower\!OLE_LINK8" TargetMode="External"/><Relationship Id="rId4" Type="http://schemas.openxmlformats.org/officeDocument/2006/relationships/image" Target="../media/image26.png"/><Relationship Id="rId5" Type="http://schemas.openxmlformats.org/officeDocument/2006/relationships/oleObject" Target="file:///\\localhost\Users\elke-carolineaschenauer\Talks-Elke\2013\STAR\FMS.preshower\!OLE_LINK3" TargetMode="External"/><Relationship Id="rId6" Type="http://schemas.openxmlformats.org/officeDocument/2006/relationships/image" Target="../media/image27.png"/><Relationship Id="rId7" Type="http://schemas.openxmlformats.org/officeDocument/2006/relationships/image" Target="../media/image28.png"/><Relationship Id="rId8" Type="http://schemas.openxmlformats.org/officeDocument/2006/relationships/image" Target="../media/image29.png"/><Relationship Id="rId9" Type="http://schemas.openxmlformats.org/officeDocument/2006/relationships/image" Target="../media/image30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oleObject" Target="../embeddings/oleObject1.bin"/><Relationship Id="rId5" Type="http://schemas.openxmlformats.org/officeDocument/2006/relationships/image" Target="../media/image31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4" Type="http://schemas.openxmlformats.org/officeDocument/2006/relationships/image" Target="../media/image36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33.emf"/><Relationship Id="rId7" Type="http://schemas.openxmlformats.org/officeDocument/2006/relationships/image" Target="../media/image37.png"/><Relationship Id="rId8" Type="http://schemas.openxmlformats.org/officeDocument/2006/relationships/oleObject" Target="../embeddings/oleObject3.bin"/><Relationship Id="rId9" Type="http://schemas.openxmlformats.org/officeDocument/2006/relationships/image" Target="../media/image34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oleObject" Target="../embeddings/oleObject4.bin"/><Relationship Id="rId5" Type="http://schemas.openxmlformats.org/officeDocument/2006/relationships/image" Target="../media/image38.png"/><Relationship Id="rId6" Type="http://schemas.openxmlformats.org/officeDocument/2006/relationships/oleObject" Target="../embeddings/oleObject5.bin"/><Relationship Id="rId7" Type="http://schemas.openxmlformats.org/officeDocument/2006/relationships/image" Target="../media/image39.png"/><Relationship Id="rId8" Type="http://schemas.openxmlformats.org/officeDocument/2006/relationships/image" Target="../media/image41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4" Type="http://schemas.openxmlformats.org/officeDocument/2006/relationships/image" Target="../media/image45.emf"/><Relationship Id="rId5" Type="http://schemas.openxmlformats.org/officeDocument/2006/relationships/image" Target="../media/image46.png"/><Relationship Id="rId6" Type="http://schemas.openxmlformats.org/officeDocument/2006/relationships/image" Target="../media/image47.emf"/><Relationship Id="rId7" Type="http://schemas.openxmlformats.org/officeDocument/2006/relationships/image" Target="../media/image48.png"/><Relationship Id="rId8" Type="http://schemas.openxmlformats.org/officeDocument/2006/relationships/package" Target="../embeddings/Microsoft_Word_Document1.docx"/><Relationship Id="rId9" Type="http://schemas.openxmlformats.org/officeDocument/2006/relationships/image" Target="../media/image43.png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9.png"/><Relationship Id="rId3" Type="http://schemas.openxmlformats.org/officeDocument/2006/relationships/image" Target="../media/image5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image" Target="../media/image52.png"/><Relationship Id="rId5" Type="http://schemas.openxmlformats.org/officeDocument/2006/relationships/image" Target="../media/image53.gif"/><Relationship Id="rId6" Type="http://schemas.openxmlformats.org/officeDocument/2006/relationships/oleObject" Target="../embeddings/oleObject6.bin"/><Relationship Id="rId7" Type="http://schemas.openxmlformats.org/officeDocument/2006/relationships/image" Target="../media/image51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4" Type="http://schemas.openxmlformats.org/officeDocument/2006/relationships/image" Target="../media/image56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7.emf"/><Relationship Id="rId3" Type="http://schemas.openxmlformats.org/officeDocument/2006/relationships/image" Target="../media/image58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4" Type="http://schemas.openxmlformats.org/officeDocument/2006/relationships/image" Target="../media/image61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4" Type="http://schemas.openxmlformats.org/officeDocument/2006/relationships/image" Target="../media/image65.png"/><Relationship Id="rId5" Type="http://schemas.openxmlformats.org/officeDocument/2006/relationships/image" Target="../media/image66.png"/><Relationship Id="rId6" Type="http://schemas.openxmlformats.org/officeDocument/2006/relationships/oleObject" Target="../embeddings/oleObject7.bin"/><Relationship Id="rId7" Type="http://schemas.openxmlformats.org/officeDocument/2006/relationships/image" Target="../media/image62.emf"/><Relationship Id="rId8" Type="http://schemas.openxmlformats.org/officeDocument/2006/relationships/oleObject" Target="../embeddings/oleObject8.bin"/><Relationship Id="rId9" Type="http://schemas.openxmlformats.org/officeDocument/2006/relationships/image" Target="../media/image63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4" Type="http://schemas.openxmlformats.org/officeDocument/2006/relationships/image" Target="../media/image67.emf"/><Relationship Id="rId5" Type="http://schemas.openxmlformats.org/officeDocument/2006/relationships/image" Target="../media/image68.png"/><Relationship Id="rId6" Type="http://schemas.openxmlformats.org/officeDocument/2006/relationships/image" Target="../media/image69.png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4" Type="http://schemas.openxmlformats.org/officeDocument/2006/relationships/image" Target="../media/image70.emf"/><Relationship Id="rId5" Type="http://schemas.openxmlformats.org/officeDocument/2006/relationships/image" Target="../media/image71.png"/><Relationship Id="rId6" Type="http://schemas.openxmlformats.org/officeDocument/2006/relationships/image" Target="../media/image72.png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4" Type="http://schemas.openxmlformats.org/officeDocument/2006/relationships/oleObject" Target="../embeddings/oleObject11.bin"/><Relationship Id="rId5" Type="http://schemas.openxmlformats.org/officeDocument/2006/relationships/image" Target="../media/image73.emf"/><Relationship Id="rId6" Type="http://schemas.openxmlformats.org/officeDocument/2006/relationships/oleObject" Target="../embeddings/oleObject12.bin"/><Relationship Id="rId7" Type="http://schemas.openxmlformats.org/officeDocument/2006/relationships/image" Target="../media/image74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4" Type="http://schemas.openxmlformats.org/officeDocument/2006/relationships/image" Target="../media/image76.emf"/><Relationship Id="rId5" Type="http://schemas.openxmlformats.org/officeDocument/2006/relationships/image" Target="../media/image77.png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4" Type="http://schemas.openxmlformats.org/officeDocument/2006/relationships/image" Target="../media/image79.jpeg"/><Relationship Id="rId5" Type="http://schemas.openxmlformats.org/officeDocument/2006/relationships/image" Target="../media/image80.jpeg"/><Relationship Id="rId6" Type="http://schemas.openxmlformats.org/officeDocument/2006/relationships/image" Target="../media/image81.jpe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4" Type="http://schemas.openxmlformats.org/officeDocument/2006/relationships/image" Target="../media/image83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4.png"/><Relationship Id="rId3" Type="http://schemas.openxmlformats.org/officeDocument/2006/relationships/image" Target="../media/image85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6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7.png"/><Relationship Id="rId3" Type="http://schemas.openxmlformats.org/officeDocument/2006/relationships/image" Target="../media/image88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emf"/><Relationship Id="rId4" Type="http://schemas.openxmlformats.org/officeDocument/2006/relationships/image" Target="../media/image91.emf"/><Relationship Id="rId5" Type="http://schemas.openxmlformats.org/officeDocument/2006/relationships/image" Target="../media/image92.png"/><Relationship Id="rId6" Type="http://schemas.openxmlformats.org/officeDocument/2006/relationships/image" Target="../media/image93.png"/><Relationship Id="rId7" Type="http://schemas.openxmlformats.org/officeDocument/2006/relationships/image" Target="../media/image94.emf"/><Relationship Id="rId8" Type="http://schemas.openxmlformats.org/officeDocument/2006/relationships/image" Target="../media/image95.emf"/><Relationship Id="rId9" Type="http://schemas.openxmlformats.org/officeDocument/2006/relationships/image" Target="../media/image96.emf"/><Relationship Id="rId10" Type="http://schemas.openxmlformats.org/officeDocument/2006/relationships/image" Target="../media/image97.emf"/><Relationship Id="rId11" Type="http://schemas.openxmlformats.org/officeDocument/2006/relationships/image" Target="../media/image98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4" Type="http://schemas.openxmlformats.org/officeDocument/2006/relationships/image" Target="../media/image98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9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1.emf"/><Relationship Id="rId3" Type="http://schemas.openxmlformats.org/officeDocument/2006/relationships/image" Target="../media/image102.gi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3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4" Type="http://schemas.openxmlformats.org/officeDocument/2006/relationships/image" Target="../media/image77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4" Type="http://schemas.openxmlformats.org/officeDocument/2006/relationships/image" Target="../media/image107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7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8.png"/><Relationship Id="rId3" Type="http://schemas.openxmlformats.org/officeDocument/2006/relationships/image" Target="../media/image7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4" Type="http://schemas.openxmlformats.org/officeDocument/2006/relationships/image" Target="../media/image77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9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4" Type="http://schemas.openxmlformats.org/officeDocument/2006/relationships/image" Target="../media/image112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7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3.png"/><Relationship Id="rId3" Type="http://schemas.openxmlformats.org/officeDocument/2006/relationships/image" Target="../media/image77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4.png"/></Relationships>
</file>

<file path=ppt/slides/_rels/slide4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24.emf"/><Relationship Id="rId12" Type="http://schemas.openxmlformats.org/officeDocument/2006/relationships/hyperlink" Target="https://indico.bnl.gov/conferenceDisplay.py?confId=405" TargetMode="External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5.png"/><Relationship Id="rId3" Type="http://schemas.openxmlformats.org/officeDocument/2006/relationships/image" Target="../media/image116.emf"/><Relationship Id="rId4" Type="http://schemas.openxmlformats.org/officeDocument/2006/relationships/image" Target="../media/image117.emf"/><Relationship Id="rId5" Type="http://schemas.openxmlformats.org/officeDocument/2006/relationships/image" Target="../media/image118.emf"/><Relationship Id="rId6" Type="http://schemas.openxmlformats.org/officeDocument/2006/relationships/image" Target="../media/image119.emf"/><Relationship Id="rId7" Type="http://schemas.openxmlformats.org/officeDocument/2006/relationships/image" Target="../media/image120.png"/><Relationship Id="rId8" Type="http://schemas.openxmlformats.org/officeDocument/2006/relationships/image" Target="../media/image121.emf"/><Relationship Id="rId9" Type="http://schemas.openxmlformats.org/officeDocument/2006/relationships/image" Target="../media/image122.emf"/><Relationship Id="rId10" Type="http://schemas.openxmlformats.org/officeDocument/2006/relationships/image" Target="../media/image123.emf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5.png"/><Relationship Id="rId3" Type="http://schemas.openxmlformats.org/officeDocument/2006/relationships/image" Target="../media/image126.emf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7.emf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7" Type="http://schemas.openxmlformats.org/officeDocument/2006/relationships/image" Target="../media/image25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901700" y="862013"/>
            <a:ext cx="8242300" cy="1587500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2400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Near Term Physics Goals</a:t>
            </a:r>
            <a:br>
              <a:rPr lang="en-US" sz="2400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en-US" sz="2400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en-US" sz="2400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en-US" sz="2400" dirty="0" smtClean="0"/>
              <a:t>in relation to The long Term Goals</a:t>
            </a:r>
            <a:endParaRPr lang="en-US" sz="2400" dirty="0">
              <a:ln w="0"/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dirty="0" err="1"/>
              <a:t>PreShower</a:t>
            </a:r>
            <a:r>
              <a:rPr lang="en-US" dirty="0"/>
              <a:t> for the FMS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STAR@UCLA, August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2DFF1-6A7E-5841-980E-96BA788216E4}" type="slidenum">
              <a:rPr lang="en-US" smtClean="0"/>
              <a:pPr/>
              <a:t>10</a:t>
            </a:fld>
            <a:endParaRPr lang="en-US"/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5527736"/>
              </p:ext>
            </p:extLst>
          </p:nvPr>
        </p:nvGraphicFramePr>
        <p:xfrm>
          <a:off x="77397" y="773648"/>
          <a:ext cx="2661395" cy="28624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153" name="Document" r:id="rId3" imgW="11428571" imgH="12292063" progId="Word.Document.12">
                  <p:link updateAutomatic="1"/>
                </p:oleObj>
              </mc:Choice>
              <mc:Fallback>
                <p:oleObj name="Document" r:id="rId3" imgW="11428571" imgH="12292063" progId="Word.Document.12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397" y="773648"/>
                        <a:ext cx="2661395" cy="28624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734432" y="1016010"/>
            <a:ext cx="280240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</a:rPr>
              <a:t>Layer1+2:</a:t>
            </a:r>
          </a:p>
          <a:p>
            <a:r>
              <a:rPr lang="en-US" sz="1400" dirty="0" smtClean="0">
                <a:latin typeface="Comic Sans MS"/>
                <a:cs typeface="Comic Sans MS"/>
              </a:rPr>
              <a:t>Retain 86</a:t>
            </a:r>
            <a:r>
              <a:rPr lang="en-US" sz="1400" dirty="0">
                <a:latin typeface="Comic Sans MS"/>
                <a:cs typeface="Comic Sans MS"/>
              </a:rPr>
              <a:t>% </a:t>
            </a:r>
            <a:r>
              <a:rPr lang="en-US" sz="1400" dirty="0" smtClean="0">
                <a:latin typeface="Comic Sans MS"/>
                <a:cs typeface="Comic Sans MS"/>
              </a:rPr>
              <a:t>electrons/hadrons</a:t>
            </a:r>
            <a:endParaRPr lang="en-US" sz="1400" dirty="0">
              <a:latin typeface="Comic Sans MS"/>
              <a:cs typeface="Comic Sans MS"/>
            </a:endParaRPr>
          </a:p>
          <a:p>
            <a:r>
              <a:rPr lang="en-US" sz="1400" dirty="0">
                <a:latin typeface="Comic Sans MS"/>
                <a:cs typeface="Comic Sans MS"/>
              </a:rPr>
              <a:t>Reject 98% photons </a:t>
            </a:r>
          </a:p>
        </p:txBody>
      </p:sp>
      <p:graphicFrame>
        <p:nvGraphicFramePr>
          <p:cNvPr id="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3488660"/>
              </p:ext>
            </p:extLst>
          </p:nvPr>
        </p:nvGraphicFramePr>
        <p:xfrm>
          <a:off x="6486518" y="817229"/>
          <a:ext cx="2657482" cy="2860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154" name="Document" r:id="rId5" imgW="12647619" imgH="13612698" progId="Word.Document.12">
                  <p:link updateAutomatic="1"/>
                </p:oleObj>
              </mc:Choice>
              <mc:Fallback>
                <p:oleObj name="Document" r:id="rId5" imgW="12647619" imgH="13612698" progId="Word.Document.12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86518" y="817229"/>
                        <a:ext cx="2657482" cy="2860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450532" y="2429576"/>
            <a:ext cx="203955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</a:rPr>
              <a:t>Layer3+Pb:</a:t>
            </a:r>
          </a:p>
          <a:p>
            <a:pPr algn="ctr"/>
            <a:r>
              <a:rPr lang="en-US" sz="1400" dirty="0">
                <a:latin typeface="Comic Sans MS"/>
                <a:cs typeface="Comic Sans MS"/>
              </a:rPr>
              <a:t>Retain 98% electrons </a:t>
            </a:r>
          </a:p>
          <a:p>
            <a:pPr algn="ctr"/>
            <a:r>
              <a:rPr lang="en-US" sz="1400" dirty="0">
                <a:latin typeface="Comic Sans MS"/>
                <a:cs typeface="Comic Sans MS"/>
              </a:rPr>
              <a:t>Reject 85% hadrons</a:t>
            </a:r>
          </a:p>
          <a:p>
            <a:pPr algn="ctr"/>
            <a:r>
              <a:rPr lang="en-US" sz="1400" dirty="0">
                <a:latin typeface="Comic Sans MS"/>
                <a:cs typeface="Comic Sans MS"/>
              </a:rPr>
              <a:t>Reject 39% photons 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49" r="11349" b="5204"/>
          <a:stretch/>
        </p:blipFill>
        <p:spPr bwMode="auto">
          <a:xfrm>
            <a:off x="6349999" y="3997672"/>
            <a:ext cx="2794001" cy="280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56" r="11356" b="4851"/>
          <a:stretch/>
        </p:blipFill>
        <p:spPr bwMode="auto">
          <a:xfrm>
            <a:off x="0" y="3888472"/>
            <a:ext cx="2771913" cy="2815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Group 14"/>
          <p:cNvGrpSpPr/>
          <p:nvPr/>
        </p:nvGrpSpPr>
        <p:grpSpPr>
          <a:xfrm>
            <a:off x="3004111" y="4143510"/>
            <a:ext cx="3169207" cy="2604675"/>
            <a:chOff x="3004111" y="4143510"/>
            <a:chExt cx="3169207" cy="2604675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4111" y="4143510"/>
              <a:ext cx="3169207" cy="2604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4660326" y="4417398"/>
              <a:ext cx="11953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W</a:t>
              </a:r>
              <a:r>
                <a:rPr lang="en-US" sz="1200" dirty="0" smtClean="0"/>
                <a:t>. </a:t>
              </a:r>
              <a:r>
                <a:rPr lang="en-US" sz="1200" dirty="0" err="1" smtClean="0"/>
                <a:t>Vogelsang</a:t>
              </a:r>
              <a:endParaRPr lang="en-US" sz="1200" dirty="0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2694609" y="5046871"/>
            <a:ext cx="4977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+</a:t>
            </a:r>
            <a:endParaRPr lang="en-US" sz="4000" dirty="0"/>
          </a:p>
        </p:txBody>
      </p:sp>
      <p:sp>
        <p:nvSpPr>
          <p:cNvPr id="17" name="TextBox 16"/>
          <p:cNvSpPr txBox="1"/>
          <p:nvPr/>
        </p:nvSpPr>
        <p:spPr>
          <a:xfrm>
            <a:off x="5917096" y="5055711"/>
            <a:ext cx="4977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=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638774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STAR@UCLA, August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2DFF1-6A7E-5841-980E-96BA788216E4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75840" y="2760874"/>
            <a:ext cx="882460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000FF"/>
                </a:solidFill>
              </a:rPr>
              <a:t>How well can we do on the physics</a:t>
            </a:r>
          </a:p>
          <a:p>
            <a:pPr algn="ctr"/>
            <a:r>
              <a:rPr lang="en-US" sz="4000" dirty="0" smtClean="0">
                <a:solidFill>
                  <a:srgbClr val="0000FF"/>
                </a:solidFill>
              </a:rPr>
              <a:t>with this upgrades</a:t>
            </a:r>
            <a:endParaRPr lang="en-US" sz="4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664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Helicity</a:t>
            </a:r>
            <a:r>
              <a:rPr lang="en-US" dirty="0" smtClean="0"/>
              <a:t> Structure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2DFF1-6A7E-5841-980E-96BA788216E4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7" name="Bild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8560" y="737141"/>
            <a:ext cx="6089599" cy="4607796"/>
          </a:xfrm>
          <a:prstGeom prst="rect">
            <a:avLst/>
          </a:prstGeom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STAR@UCLA, August 2013</a:t>
            </a:r>
            <a:endParaRPr lang="en-US"/>
          </a:p>
        </p:txBody>
      </p:sp>
      <p:graphicFrame>
        <p:nvGraphicFramePr>
          <p:cNvPr id="1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8916917"/>
              </p:ext>
            </p:extLst>
          </p:nvPr>
        </p:nvGraphicFramePr>
        <p:xfrm>
          <a:off x="2808815" y="5468941"/>
          <a:ext cx="37084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163" name="Equation" r:id="rId4" imgW="3708400" imgH="533400" progId="Equation.3">
                  <p:embed/>
                </p:oleObj>
              </mc:Choice>
              <mc:Fallback>
                <p:oleObj name="Equation" r:id="rId4" imgW="3708400" imgH="533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8815" y="5468941"/>
                        <a:ext cx="3708400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878666" y="5958417"/>
            <a:ext cx="3636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FF"/>
                </a:solidFill>
              </a:rPr>
              <a:t>Can </a:t>
            </a:r>
            <a:r>
              <a:rPr lang="en-US" dirty="0" smtClean="0">
                <a:solidFill>
                  <a:srgbClr val="FF00FF"/>
                </a:solidFill>
                <a:latin typeface="Symbol" charset="2"/>
                <a:cs typeface="Symbol" charset="2"/>
              </a:rPr>
              <a:t>DS</a:t>
            </a:r>
            <a:r>
              <a:rPr lang="en-US" dirty="0" smtClean="0">
                <a:solidFill>
                  <a:srgbClr val="FF00FF"/>
                </a:solidFill>
              </a:rPr>
              <a:t> and </a:t>
            </a:r>
            <a:r>
              <a:rPr lang="en-US" dirty="0" smtClean="0">
                <a:solidFill>
                  <a:srgbClr val="FF00FF"/>
                </a:solidFill>
                <a:latin typeface="Symbol" charset="2"/>
                <a:cs typeface="Symbol" charset="2"/>
              </a:rPr>
              <a:t>D</a:t>
            </a:r>
            <a:r>
              <a:rPr lang="en-US" dirty="0" smtClean="0">
                <a:solidFill>
                  <a:srgbClr val="FF00FF"/>
                </a:solidFill>
                <a:latin typeface="Comic Sans MS"/>
                <a:cs typeface="Comic Sans MS"/>
              </a:rPr>
              <a:t>G</a:t>
            </a:r>
            <a:r>
              <a:rPr lang="en-US" dirty="0" smtClean="0">
                <a:solidFill>
                  <a:srgbClr val="FF00FF"/>
                </a:solidFill>
              </a:rPr>
              <a:t> explain it all ?</a:t>
            </a:r>
            <a:endParaRPr lang="en-US" dirty="0">
              <a:solidFill>
                <a:srgbClr val="FF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79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5450410" y="3058586"/>
            <a:ext cx="3545415" cy="3714220"/>
            <a:chOff x="4381501" y="2314575"/>
            <a:chExt cx="4402667" cy="4419600"/>
          </a:xfrm>
          <a:solidFill>
            <a:schemeClr val="bg1">
              <a:lumMod val="85000"/>
            </a:schemeClr>
          </a:solidFill>
        </p:grpSpPr>
        <p:pic>
          <p:nvPicPr>
            <p:cNvPr id="25" name="Picture 24" descr="deltag_ext.eps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342" r="12679"/>
            <a:stretch/>
          </p:blipFill>
          <p:spPr>
            <a:xfrm>
              <a:off x="4381501" y="2314575"/>
              <a:ext cx="4402667" cy="4419600"/>
            </a:xfrm>
            <a:prstGeom prst="rect">
              <a:avLst/>
            </a:prstGeom>
            <a:grpFill/>
          </p:spPr>
        </p:pic>
        <p:sp>
          <p:nvSpPr>
            <p:cNvPr id="26" name="TextBox 25"/>
            <p:cNvSpPr txBox="1"/>
            <p:nvPr/>
          </p:nvSpPr>
          <p:spPr>
            <a:xfrm>
              <a:off x="5404473" y="5323396"/>
              <a:ext cx="915635" cy="38985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2013 500 </a:t>
              </a:r>
              <a:r>
                <a:rPr lang="en-US" sz="800" dirty="0" err="1" smtClean="0"/>
                <a:t>GeV</a:t>
              </a:r>
              <a:endParaRPr lang="en-US" sz="800" dirty="0" smtClean="0"/>
            </a:p>
            <a:p>
              <a:pPr>
                <a:lnSpc>
                  <a:spcPct val="150000"/>
                </a:lnSpc>
              </a:pPr>
              <a:r>
                <a:rPr lang="en-US" sz="800" dirty="0" smtClean="0"/>
                <a:t>2015 200 </a:t>
              </a:r>
              <a:r>
                <a:rPr lang="en-US" sz="800" dirty="0" err="1" smtClean="0"/>
                <a:t>GeV</a:t>
              </a:r>
              <a:endParaRPr lang="en-US" sz="800" dirty="0"/>
            </a:p>
          </p:txBody>
        </p:sp>
        <p:cxnSp>
          <p:nvCxnSpPr>
            <p:cNvPr id="27" name="Straight Connector 26"/>
            <p:cNvCxnSpPr/>
            <p:nvPr/>
          </p:nvCxnSpPr>
          <p:spPr bwMode="auto">
            <a:xfrm>
              <a:off x="5080001" y="4222750"/>
              <a:ext cx="3640666" cy="0"/>
            </a:xfrm>
            <a:prstGeom prst="line">
              <a:avLst/>
            </a:prstGeom>
            <a:grpFill/>
            <a:ln w="1905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8" name="TextBox 27"/>
            <p:cNvSpPr txBox="1"/>
            <p:nvPr/>
          </p:nvSpPr>
          <p:spPr>
            <a:xfrm>
              <a:off x="5118194" y="3908005"/>
              <a:ext cx="723275" cy="276999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latin typeface="Symbol" charset="2"/>
                  <a:cs typeface="Symbol" charset="2"/>
                </a:rPr>
                <a:t>Dc</a:t>
              </a:r>
              <a:r>
                <a:rPr lang="en-US" sz="1200" baseline="30000" dirty="0" smtClean="0">
                  <a:latin typeface="Symbol" charset="2"/>
                  <a:cs typeface="Symbol" charset="2"/>
                </a:rPr>
                <a:t>2</a:t>
              </a:r>
              <a:r>
                <a:rPr lang="en-US" sz="1200" dirty="0" smtClean="0">
                  <a:latin typeface="Symbol" charset="2"/>
                  <a:cs typeface="Symbol" charset="2"/>
                </a:rPr>
                <a:t>=2%</a:t>
              </a:r>
              <a:endParaRPr lang="en-US" sz="1200" baseline="30000" dirty="0">
                <a:latin typeface="Symbol" charset="2"/>
                <a:cs typeface="Symbol" charset="2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r>
              <a:rPr lang="en-US" sz="2400" dirty="0" smtClean="0"/>
              <a:t>Gluon contribution to the Spin of the Proton 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2DFF1-6A7E-5841-980E-96BA788216E4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6" name="Picture 5" descr="all_data.eps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6" r="8148"/>
          <a:stretch/>
        </p:blipFill>
        <p:spPr>
          <a:xfrm>
            <a:off x="30694" y="552741"/>
            <a:ext cx="2976377" cy="2696342"/>
          </a:xfrm>
          <a:prstGeom prst="rect">
            <a:avLst/>
          </a:prstGeom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5685208"/>
              </p:ext>
            </p:extLst>
          </p:nvPr>
        </p:nvGraphicFramePr>
        <p:xfrm>
          <a:off x="207194" y="4121859"/>
          <a:ext cx="2851391" cy="619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9" name="Equation" r:id="rId5" imgW="2565400" imgH="558800" progId="Equation.DSMT4">
                  <p:embed/>
                </p:oleObj>
              </mc:Choice>
              <mc:Fallback>
                <p:oleObj name="Equation" r:id="rId5" imgW="2565400" imgH="558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07194" y="4121859"/>
                        <a:ext cx="2851391" cy="6194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95945" y="3111381"/>
            <a:ext cx="302284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Data ≤ 2009 </a:t>
            </a:r>
            <a:r>
              <a:rPr lang="en-US" dirty="0" smtClean="0"/>
              <a:t>at 200 </a:t>
            </a:r>
            <a:r>
              <a:rPr lang="en-US" dirty="0" err="1" smtClean="0"/>
              <a:t>GeV</a:t>
            </a:r>
            <a:endParaRPr lang="en-US" dirty="0" smtClean="0"/>
          </a:p>
          <a:p>
            <a:pPr algn="ctr"/>
            <a:r>
              <a:rPr lang="en-US" dirty="0" smtClean="0"/>
              <a:t>yield</a:t>
            </a:r>
          </a:p>
          <a:p>
            <a:pPr algn="ctr"/>
            <a:r>
              <a:rPr lang="en-US" dirty="0"/>
              <a:t>f</a:t>
            </a:r>
            <a:r>
              <a:rPr lang="en-US" dirty="0" smtClean="0"/>
              <a:t>irst time a significant</a:t>
            </a:r>
          </a:p>
          <a:p>
            <a:pPr algn="ctr"/>
            <a:r>
              <a:rPr lang="en-US" dirty="0" smtClean="0"/>
              <a:t>non-zero </a:t>
            </a:r>
            <a:r>
              <a:rPr lang="en-US" dirty="0" smtClean="0">
                <a:latin typeface="Symbol" charset="2"/>
                <a:cs typeface="Symbol" charset="2"/>
              </a:rPr>
              <a:t>D</a:t>
            </a:r>
            <a:r>
              <a:rPr lang="en-US" dirty="0" smtClean="0"/>
              <a:t>g(x)</a:t>
            </a:r>
            <a:endParaRPr lang="en-US" dirty="0"/>
          </a:p>
        </p:txBody>
      </p:sp>
      <p:sp>
        <p:nvSpPr>
          <p:cNvPr id="10" name="AutoShape 49"/>
          <p:cNvSpPr>
            <a:spLocks noChangeArrowheads="1"/>
          </p:cNvSpPr>
          <p:nvPr/>
        </p:nvSpPr>
        <p:spPr bwMode="auto">
          <a:xfrm>
            <a:off x="236009" y="4742011"/>
            <a:ext cx="949325" cy="528494"/>
          </a:xfrm>
          <a:prstGeom prst="curvedRightArrow">
            <a:avLst>
              <a:gd name="adj1" fmla="val 24848"/>
              <a:gd name="adj2" fmla="val 49697"/>
              <a:gd name="adj3" fmla="val 33333"/>
            </a:avLst>
          </a:prstGeom>
          <a:gradFill flip="none" rotWithShape="1">
            <a:gsLst>
              <a:gs pos="0">
                <a:srgbClr val="0000FF"/>
              </a:gs>
              <a:gs pos="100000">
                <a:srgbClr val="FFFFFF"/>
              </a:gs>
            </a:gsLst>
            <a:lin ang="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25363" y="4677843"/>
            <a:ext cx="282560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Can we improve ?</a:t>
            </a:r>
          </a:p>
          <a:p>
            <a:pPr algn="ctr"/>
            <a:r>
              <a:rPr lang="en-US" dirty="0" smtClean="0">
                <a:solidFill>
                  <a:srgbClr val="0000FF"/>
                </a:solidFill>
              </a:rPr>
              <a:t>YES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add 510 </a:t>
            </a:r>
            <a:r>
              <a:rPr lang="en-US" dirty="0" err="1" smtClean="0">
                <a:solidFill>
                  <a:srgbClr val="FF0000"/>
                </a:solidFill>
              </a:rPr>
              <a:t>GeV</a:t>
            </a:r>
            <a:r>
              <a:rPr lang="en-US" dirty="0" smtClean="0">
                <a:solidFill>
                  <a:srgbClr val="FF0000"/>
                </a:solidFill>
              </a:rPr>
              <a:t> (12+13)</a:t>
            </a:r>
          </a:p>
          <a:p>
            <a:pPr algn="ctr"/>
            <a:r>
              <a:rPr lang="en-US" dirty="0" smtClean="0"/>
              <a:t>and more 200 </a:t>
            </a:r>
            <a:r>
              <a:rPr lang="en-US" dirty="0" err="1" smtClean="0"/>
              <a:t>GeV</a:t>
            </a:r>
            <a:r>
              <a:rPr lang="en-US" dirty="0" smtClean="0"/>
              <a:t> (15)</a:t>
            </a:r>
          </a:p>
          <a:p>
            <a:pPr algn="ctr"/>
            <a:r>
              <a:rPr lang="en-US" dirty="0" smtClean="0"/>
              <a:t>data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511" y="571499"/>
            <a:ext cx="4263379" cy="2558028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2413030" y="6169025"/>
            <a:ext cx="3587720" cy="678391"/>
            <a:chOff x="2413030" y="6169025"/>
            <a:chExt cx="3587720" cy="678391"/>
          </a:xfrm>
        </p:grpSpPr>
        <p:sp>
          <p:nvSpPr>
            <p:cNvPr id="21" name="Rectangle 20"/>
            <p:cNvSpPr/>
            <p:nvPr/>
          </p:nvSpPr>
          <p:spPr bwMode="auto">
            <a:xfrm>
              <a:off x="2413030" y="6170083"/>
              <a:ext cx="3587720" cy="67733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graphicFrame>
          <p:nvGraphicFramePr>
            <p:cNvPr id="23" name="Object 2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30788405"/>
                </p:ext>
              </p:extLst>
            </p:nvPr>
          </p:nvGraphicFramePr>
          <p:xfrm>
            <a:off x="2457450" y="6169025"/>
            <a:ext cx="3505200" cy="6365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80" name="Equation" r:id="rId8" imgW="3136900" imgH="571500" progId="Equation.3">
                    <p:embed/>
                  </p:oleObj>
                </mc:Choice>
                <mc:Fallback>
                  <p:oleObj name="Equation" r:id="rId8" imgW="3136900" imgH="5715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2457450" y="6169025"/>
                          <a:ext cx="3505200" cy="63658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STAR@UCLA, August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116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ymbol" charset="2"/>
                <a:cs typeface="Symbol" charset="2"/>
              </a:rPr>
              <a:t>D</a:t>
            </a:r>
            <a:r>
              <a:rPr lang="en-US" dirty="0" smtClean="0"/>
              <a:t>G at low x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STAR@UCLA, August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2DFF1-6A7E-5841-980E-96BA788216E4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10358"/>
            <a:ext cx="3962400" cy="285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0" y="484805"/>
            <a:ext cx="4800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100000"/>
              <a:buFont typeface="Wingdings" charset="2"/>
              <a:buChar char="q"/>
              <a:defRPr sz="2200" b="1" i="0">
                <a:solidFill>
                  <a:schemeClr val="tx1"/>
                </a:solidFill>
                <a:latin typeface="Comic Sans MS Bold"/>
                <a:ea typeface="+mn-ea"/>
                <a:cs typeface="Comic Sans MS Bold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100000"/>
              <a:buFont typeface="Wingdings" charset="2"/>
              <a:buChar char="Ø"/>
              <a:defRPr sz="2000" b="1" i="0">
                <a:solidFill>
                  <a:schemeClr val="tx1"/>
                </a:solidFill>
                <a:latin typeface="Comic Sans MS Bold"/>
                <a:ea typeface="+mn-ea"/>
                <a:cs typeface="Comic Sans MS Bold"/>
              </a:defRPr>
            </a:lvl2pPr>
            <a:lvl3pPr marL="1085850" indent="-228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110000"/>
              <a:buFont typeface="Courier New"/>
              <a:buChar char="o"/>
              <a:defRPr b="1" i="0">
                <a:solidFill>
                  <a:schemeClr val="tx1"/>
                </a:solidFill>
                <a:latin typeface="Comic Sans MS Bold"/>
                <a:ea typeface="+mn-ea"/>
                <a:cs typeface="Comic Sans MS Bold"/>
              </a:defRPr>
            </a:lvl3pPr>
            <a:lvl4pPr marL="1428750" indent="-228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100000"/>
              <a:buFont typeface="Wingdings" charset="2"/>
              <a:buChar char="ü"/>
              <a:defRPr sz="1600" b="1" i="0">
                <a:solidFill>
                  <a:schemeClr val="tx1"/>
                </a:solidFill>
                <a:latin typeface="Comic Sans MS Bold"/>
                <a:ea typeface="+mn-ea"/>
                <a:cs typeface="Comic Sans MS Bold"/>
              </a:defRPr>
            </a:lvl4pPr>
            <a:lvl5pPr marL="1771650" indent="-228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100000"/>
              <a:buChar char="-"/>
              <a:defRPr sz="1400" b="1" i="0">
                <a:solidFill>
                  <a:schemeClr val="tx1"/>
                </a:solidFill>
                <a:latin typeface="Comic Sans MS Bold"/>
                <a:ea typeface="+mn-ea"/>
                <a:cs typeface="Comic Sans MS Bold"/>
              </a:defRPr>
            </a:lvl5pPr>
            <a:lvl6pPr marL="2228850" indent="-2286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686050" indent="-2286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143250" indent="-2286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600450" indent="-2286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sz="1600" dirty="0" smtClean="0"/>
              <a:t>Many different mid-rapidity probes, but not sensitive to low-x.</a:t>
            </a:r>
            <a:endParaRPr lang="en-US" sz="1600" dirty="0"/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452774" y="3830988"/>
            <a:ext cx="251791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/>
              <a:t>Mid–Rapidity, Single </a:t>
            </a:r>
            <a:r>
              <a:rPr lang="el-GR" sz="1600" b="1" dirty="0"/>
              <a:t>π</a:t>
            </a:r>
            <a:r>
              <a:rPr lang="en-US" sz="1600" b="1" baseline="30000" dirty="0"/>
              <a:t>0</a:t>
            </a:r>
            <a:endParaRPr lang="el-GR" sz="1600" b="1" baseline="30000" dirty="0"/>
          </a:p>
        </p:txBody>
      </p:sp>
      <p:sp>
        <p:nvSpPr>
          <p:cNvPr id="9" name="Rectangle 17"/>
          <p:cNvSpPr>
            <a:spLocks noChangeArrowheads="1"/>
          </p:cNvSpPr>
          <p:nvPr/>
        </p:nvSpPr>
        <p:spPr bwMode="auto">
          <a:xfrm>
            <a:off x="182218" y="4237383"/>
            <a:ext cx="4191000" cy="864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000" dirty="0" smtClean="0"/>
              <a:t>&lt;</a:t>
            </a:r>
            <a:r>
              <a:rPr lang="en-US" sz="2000" dirty="0" err="1"/>
              <a:t>x</a:t>
            </a:r>
            <a:r>
              <a:rPr lang="en-US" sz="2000" baseline="-25000" dirty="0" err="1"/>
              <a:t>g</a:t>
            </a:r>
            <a:r>
              <a:rPr lang="en-US" sz="2000" dirty="0"/>
              <a:t>&gt;~0.01 for </a:t>
            </a:r>
            <a:r>
              <a:rPr lang="el-GR" sz="2000" dirty="0"/>
              <a:t>π</a:t>
            </a:r>
            <a:r>
              <a:rPr lang="en-US" sz="2000" baseline="30000" dirty="0"/>
              <a:t>0 </a:t>
            </a:r>
            <a:endParaRPr lang="en-US" sz="2000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000" dirty="0" smtClean="0"/>
              <a:t>&lt;</a:t>
            </a:r>
            <a:r>
              <a:rPr lang="en-US" sz="2000" dirty="0" err="1"/>
              <a:t>x</a:t>
            </a:r>
            <a:r>
              <a:rPr lang="en-US" sz="2000" baseline="-25000" dirty="0" err="1"/>
              <a:t>g</a:t>
            </a:r>
            <a:r>
              <a:rPr lang="en-US" sz="2000" dirty="0"/>
              <a:t>&gt;~0.001 for </a:t>
            </a:r>
            <a:r>
              <a:rPr lang="el-GR" sz="2000" dirty="0"/>
              <a:t>π</a:t>
            </a:r>
            <a:r>
              <a:rPr lang="en-US" sz="2000" baseline="30000" dirty="0"/>
              <a:t>0</a:t>
            </a:r>
            <a:r>
              <a:rPr lang="en-US" sz="2000" dirty="0"/>
              <a:t>- </a:t>
            </a:r>
            <a:r>
              <a:rPr lang="el-GR" sz="2000" dirty="0"/>
              <a:t>π</a:t>
            </a:r>
            <a:r>
              <a:rPr lang="en-US" sz="2000" baseline="30000" dirty="0"/>
              <a:t>0</a:t>
            </a:r>
            <a:endParaRPr lang="el-GR" sz="2000" baseline="30000" dirty="0"/>
          </a:p>
        </p:txBody>
      </p:sp>
      <p:graphicFrame>
        <p:nvGraphicFramePr>
          <p:cNvPr id="1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3891190"/>
              </p:ext>
            </p:extLst>
          </p:nvPr>
        </p:nvGraphicFramePr>
        <p:xfrm>
          <a:off x="4114800" y="1214724"/>
          <a:ext cx="2514600" cy="2297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081" name="Bitmap Image" r:id="rId4" imgW="3619048" imgH="3315163" progId="Paint.Picture">
                  <p:embed/>
                </p:oleObj>
              </mc:Choice>
              <mc:Fallback>
                <p:oleObj name="Bitmap Image" r:id="rId4" imgW="3619048" imgH="3315163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1214724"/>
                        <a:ext cx="2514600" cy="2297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1091644"/>
              </p:ext>
            </p:extLst>
          </p:nvPr>
        </p:nvGraphicFramePr>
        <p:xfrm>
          <a:off x="6629400" y="1195674"/>
          <a:ext cx="2514600" cy="2316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082" name="Bitmap Image" r:id="rId6" imgW="5210902" imgH="4800000" progId="Paint.Picture">
                  <p:embed/>
                </p:oleObj>
              </mc:Choice>
              <mc:Fallback>
                <p:oleObj name="Bitmap Image" r:id="rId6" imgW="5210902" imgH="4800000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1195674"/>
                        <a:ext cx="2514600" cy="2316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4379832" y="866922"/>
            <a:ext cx="476416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err="1"/>
              <a:t>Fwd</a:t>
            </a:r>
            <a:r>
              <a:rPr lang="en-US" b="1" dirty="0"/>
              <a:t>–</a:t>
            </a:r>
            <a:r>
              <a:rPr lang="en-US" b="1" dirty="0" smtClean="0"/>
              <a:t>Rapidity (3.1&lt;</a:t>
            </a:r>
            <a:r>
              <a:rPr lang="en-US" b="1" dirty="0" smtClean="0">
                <a:latin typeface="Symbol" charset="2"/>
                <a:cs typeface="Symbol" charset="2"/>
              </a:rPr>
              <a:t>h</a:t>
            </a:r>
            <a:r>
              <a:rPr lang="en-US" b="1" dirty="0" smtClean="0"/>
              <a:t>&lt;3.9), </a:t>
            </a:r>
            <a:r>
              <a:rPr lang="en-US" b="1" dirty="0"/>
              <a:t>500 </a:t>
            </a:r>
            <a:r>
              <a:rPr lang="en-US" b="1" dirty="0" err="1"/>
              <a:t>GeV</a:t>
            </a:r>
            <a:endParaRPr lang="el-GR" b="1" baseline="30000" dirty="0"/>
          </a:p>
        </p:txBody>
      </p:sp>
      <p:sp>
        <p:nvSpPr>
          <p:cNvPr id="13" name="Text Box 19"/>
          <p:cNvSpPr txBox="1">
            <a:spLocks noChangeArrowheads="1"/>
          </p:cNvSpPr>
          <p:nvPr/>
        </p:nvSpPr>
        <p:spPr bwMode="auto">
          <a:xfrm>
            <a:off x="0" y="4969238"/>
            <a:ext cx="4395304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85750" indent="-285750">
              <a:buClr>
                <a:srgbClr val="0000FF"/>
              </a:buClr>
              <a:buFont typeface="Wingdings" charset="2"/>
              <a:buChar char="q"/>
            </a:pPr>
            <a:r>
              <a:rPr lang="en-US" dirty="0"/>
              <a:t>Unfortunately, rate drops by x10 for </a:t>
            </a:r>
            <a:r>
              <a:rPr lang="en-US" dirty="0" err="1"/>
              <a:t>fwd</a:t>
            </a:r>
            <a:r>
              <a:rPr lang="en-US" dirty="0"/>
              <a:t>-mid, and x100 for </a:t>
            </a:r>
            <a:r>
              <a:rPr lang="en-US" dirty="0" err="1"/>
              <a:t>fwd-</a:t>
            </a:r>
            <a:r>
              <a:rPr lang="en-US" dirty="0" err="1" smtClean="0"/>
              <a:t>fwd</a:t>
            </a:r>
            <a:endParaRPr lang="en-US" dirty="0" smtClean="0"/>
          </a:p>
          <a:p>
            <a:pPr marL="285750" indent="-285750">
              <a:buClr>
                <a:srgbClr val="0000FF"/>
              </a:buClr>
              <a:buFont typeface="Wingdings" charset="2"/>
              <a:buChar char="q"/>
            </a:pPr>
            <a:r>
              <a:rPr lang="en-US" dirty="0" smtClean="0"/>
              <a:t>Relative </a:t>
            </a:r>
            <a:r>
              <a:rPr lang="en-US" dirty="0" err="1" smtClean="0"/>
              <a:t>Lumi</a:t>
            </a:r>
            <a:r>
              <a:rPr lang="en-US" dirty="0" smtClean="0"/>
              <a:t> needs to be controlled super well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472609" y="1943660"/>
            <a:ext cx="423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π</a:t>
            </a:r>
            <a:r>
              <a:rPr lang="en-US" baseline="30000" dirty="0"/>
              <a:t>0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999357" y="1952495"/>
            <a:ext cx="803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π</a:t>
            </a:r>
            <a:r>
              <a:rPr lang="en-US" baseline="30000" dirty="0" smtClean="0"/>
              <a:t>0</a:t>
            </a:r>
            <a:r>
              <a:rPr lang="en-US" dirty="0" smtClean="0"/>
              <a:t>-</a:t>
            </a:r>
            <a:r>
              <a:rPr lang="el-GR" dirty="0"/>
              <a:t>π</a:t>
            </a:r>
            <a:r>
              <a:rPr lang="en-US" baseline="30000" dirty="0"/>
              <a:t>0</a:t>
            </a:r>
            <a:endParaRPr lang="en-US" dirty="0"/>
          </a:p>
        </p:txBody>
      </p:sp>
      <p:pic>
        <p:nvPicPr>
          <p:cNvPr id="18" name="Picture 13" descr="wv_mpc_pi0_all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035" y="3669338"/>
            <a:ext cx="4191000" cy="2935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7552635" y="4126538"/>
            <a:ext cx="679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b="1">
                <a:solidFill>
                  <a:schemeClr val="accent2"/>
                </a:solidFill>
              </a:rPr>
              <a:t>GSC</a:t>
            </a:r>
          </a:p>
        </p:txBody>
      </p:sp>
      <p:sp>
        <p:nvSpPr>
          <p:cNvPr id="20" name="Text Box 15"/>
          <p:cNvSpPr txBox="1">
            <a:spLocks noChangeArrowheads="1"/>
          </p:cNvSpPr>
          <p:nvPr/>
        </p:nvSpPr>
        <p:spPr bwMode="auto">
          <a:xfrm>
            <a:off x="7628835" y="5574338"/>
            <a:ext cx="806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b="1">
                <a:solidFill>
                  <a:srgbClr val="FF33CC"/>
                </a:solidFill>
              </a:rPr>
              <a:t>DSSV</a:t>
            </a:r>
          </a:p>
        </p:txBody>
      </p:sp>
      <p:sp>
        <p:nvSpPr>
          <p:cNvPr id="22" name="Text Box 17"/>
          <p:cNvSpPr txBox="1">
            <a:spLocks noChangeArrowheads="1"/>
          </p:cNvSpPr>
          <p:nvPr/>
        </p:nvSpPr>
        <p:spPr bwMode="auto">
          <a:xfrm>
            <a:off x="5495235" y="3897938"/>
            <a:ext cx="229991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dirty="0" smtClean="0"/>
              <a:t>W. </a:t>
            </a:r>
            <a:r>
              <a:rPr lang="en-US" dirty="0" err="1" smtClean="0"/>
              <a:t>Vogelsang</a:t>
            </a:r>
            <a:r>
              <a:rPr lang="en-US" dirty="0" smtClean="0"/>
              <a:t> NLO</a:t>
            </a:r>
          </a:p>
          <a:p>
            <a:pPr eaLnBrk="0" hangingPunct="0"/>
            <a:r>
              <a:rPr lang="en-US" dirty="0" smtClean="0"/>
              <a:t>A</a:t>
            </a:r>
            <a:r>
              <a:rPr lang="en-US" baseline="-25000" dirty="0" smtClean="0"/>
              <a:t>LL</a:t>
            </a:r>
            <a:r>
              <a:rPr lang="en-US" dirty="0" smtClean="0"/>
              <a:t> </a:t>
            </a:r>
            <a:r>
              <a:rPr lang="en-US" dirty="0" smtClean="0">
                <a:latin typeface="Symbol" charset="2"/>
                <a:cs typeface="Symbol" charset="2"/>
              </a:rPr>
              <a:t>p</a:t>
            </a:r>
            <a:r>
              <a:rPr lang="en-US" baseline="30000" dirty="0" smtClean="0"/>
              <a:t>0</a:t>
            </a:r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2877079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73652" y="0"/>
            <a:ext cx="9817652" cy="609600"/>
          </a:xfrm>
        </p:spPr>
        <p:txBody>
          <a:bodyPr/>
          <a:lstStyle/>
          <a:p>
            <a:r>
              <a:rPr lang="en-US" sz="2400" dirty="0" smtClean="0"/>
              <a:t>Physics with Transverse Beam </a:t>
            </a:r>
            <a:r>
              <a:rPr lang="en-US" sz="2400" dirty="0" err="1" smtClean="0"/>
              <a:t>Polarisation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2DFF1-6A7E-5841-980E-96BA788216E4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52513" y="844233"/>
            <a:ext cx="7196137" cy="477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STAR@UCLA, August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44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2600" dirty="0" smtClean="0">
                <a:ea typeface="+mj-ea"/>
              </a:rPr>
              <a:t>Quantum tomography of the nucleon</a:t>
            </a:r>
            <a:endParaRPr lang="en-US" sz="2600" dirty="0">
              <a:ea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600" y="2810351"/>
            <a:ext cx="8712200" cy="96916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600" dirty="0" smtClean="0">
                <a:solidFill>
                  <a:srgbClr val="FFFF66"/>
                </a:solidFill>
                <a:latin typeface="Comic Sans MS" charset="0"/>
              </a:rPr>
              <a:t>      </a:t>
            </a:r>
            <a:r>
              <a:rPr lang="en-US" sz="1600" dirty="0" smtClean="0">
                <a:solidFill>
                  <a:srgbClr val="0000FF"/>
                </a:solidFill>
                <a:latin typeface="Comic Sans MS" charset="0"/>
              </a:rPr>
              <a:t>2D+1 picture in </a:t>
            </a:r>
            <a:r>
              <a:rPr lang="en-US" sz="1600" dirty="0">
                <a:solidFill>
                  <a:srgbClr val="0000FF"/>
                </a:solidFill>
                <a:latin typeface="Comic Sans MS" charset="0"/>
              </a:rPr>
              <a:t>momentum </a:t>
            </a:r>
            <a:r>
              <a:rPr lang="en-US" sz="1600" dirty="0" smtClean="0">
                <a:solidFill>
                  <a:srgbClr val="0000FF"/>
                </a:solidFill>
                <a:latin typeface="Comic Sans MS" charset="0"/>
              </a:rPr>
              <a:t>space                2D+1 picture in coordinate space</a:t>
            </a:r>
          </a:p>
          <a:p>
            <a:pPr lvl="1">
              <a:buFont typeface="Wingdings" charset="2"/>
              <a:buNone/>
            </a:pPr>
            <a:r>
              <a:rPr lang="en-US" sz="1600" dirty="0">
                <a:latin typeface="Comic Sans MS" charset="0"/>
              </a:rPr>
              <a:t>     transverse momentum                       generalized </a:t>
            </a:r>
            <a:r>
              <a:rPr lang="en-US" sz="1600" dirty="0" err="1">
                <a:latin typeface="Comic Sans MS" charset="0"/>
              </a:rPr>
              <a:t>parton</a:t>
            </a:r>
            <a:r>
              <a:rPr lang="en-US" sz="1600" dirty="0">
                <a:latin typeface="Comic Sans MS" charset="0"/>
              </a:rPr>
              <a:t> distributions</a:t>
            </a:r>
          </a:p>
          <a:p>
            <a:pPr lvl="1">
              <a:buFont typeface="Wingdings" charset="2"/>
              <a:buNone/>
            </a:pPr>
            <a:r>
              <a:rPr lang="en-US" sz="1600" dirty="0">
                <a:latin typeface="Comic Sans MS" charset="0"/>
              </a:rPr>
              <a:t>     dependent distributions                    </a:t>
            </a:r>
            <a:r>
              <a:rPr lang="en-US" sz="1600" dirty="0" err="1">
                <a:latin typeface="Comic Sans MS" charset="0"/>
                <a:sym typeface="Wingdings" charset="2"/>
              </a:rPr>
              <a:t></a:t>
            </a:r>
            <a:r>
              <a:rPr lang="en-US" sz="1600" dirty="0">
                <a:latin typeface="Comic Sans MS" charset="0"/>
                <a:sym typeface="Wingdings" charset="2"/>
              </a:rPr>
              <a:t> exclusive reaction like </a:t>
            </a:r>
            <a:r>
              <a:rPr lang="en-US" sz="1600" dirty="0" smtClean="0">
                <a:latin typeface="Comic Sans MS" charset="0"/>
                <a:sym typeface="Wingdings" charset="2"/>
              </a:rPr>
              <a:t>DVCS</a:t>
            </a:r>
            <a:endParaRPr lang="en-US" dirty="0" smtClean="0">
              <a:latin typeface="Comic Sans MS" charset="0"/>
            </a:endParaRPr>
          </a:p>
          <a:p>
            <a:endParaRPr lang="en-US" dirty="0">
              <a:latin typeface="Comic Sans MS" charset="0"/>
            </a:endParaRPr>
          </a:p>
          <a:p>
            <a:pPr lvl="1"/>
            <a:endParaRPr lang="en-US" dirty="0">
              <a:latin typeface="Comic Sans MS" charset="0"/>
            </a:endParaRPr>
          </a:p>
        </p:txBody>
      </p:sp>
      <p:sp>
        <p:nvSpPr>
          <p:cNvPr id="1434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7C6F219-4AA5-7A41-B081-DF8C77E34B8A}" type="slidenum">
              <a:rPr lang="en-US"/>
              <a:pPr/>
              <a:t>16</a:t>
            </a:fld>
            <a:endParaRPr lang="en-US"/>
          </a:p>
        </p:txBody>
      </p:sp>
      <p:pic>
        <p:nvPicPr>
          <p:cNvPr id="14342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9868" y="3779520"/>
            <a:ext cx="1521460" cy="37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917" y="4340284"/>
            <a:ext cx="3978805" cy="203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4" name="AutoShape 6"/>
          <p:cNvSpPr>
            <a:spLocks noChangeArrowheads="1"/>
          </p:cNvSpPr>
          <p:nvPr/>
        </p:nvSpPr>
        <p:spPr bwMode="auto">
          <a:xfrm>
            <a:off x="5622925" y="6219825"/>
            <a:ext cx="1439863" cy="431800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7" name="Text Box 17"/>
          <p:cNvSpPr txBox="1">
            <a:spLocks noChangeArrowheads="1"/>
          </p:cNvSpPr>
          <p:nvPr/>
        </p:nvSpPr>
        <p:spPr bwMode="auto">
          <a:xfrm>
            <a:off x="4714247" y="3860512"/>
            <a:ext cx="3135494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29FE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charset="0"/>
                <a:ea typeface="Comic Sans MS" charset="0"/>
                <a:cs typeface="Comic Sans MS" charset="0"/>
                <a:sym typeface="Wingdings" charset="2"/>
              </a:rPr>
              <a:t>Quarks</a:t>
            </a:r>
          </a:p>
          <a:p>
            <a:r>
              <a:rPr lang="en-US" sz="1600" b="1" dirty="0" err="1">
                <a:solidFill>
                  <a:srgbClr val="FF29FE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charset="0"/>
                <a:ea typeface="Comic Sans MS" charset="0"/>
                <a:cs typeface="Comic Sans MS" charset="0"/>
                <a:sym typeface="Wingdings" charset="2"/>
              </a:rPr>
              <a:t>u</a:t>
            </a:r>
            <a:r>
              <a:rPr lang="en-US" sz="1600" b="1" dirty="0" err="1" smtClean="0">
                <a:solidFill>
                  <a:srgbClr val="FF29FE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charset="0"/>
                <a:ea typeface="Comic Sans MS" charset="0"/>
                <a:cs typeface="Comic Sans MS" charset="0"/>
                <a:sym typeface="Wingdings" charset="2"/>
              </a:rPr>
              <a:t>npolarised</a:t>
            </a:r>
            <a:r>
              <a:rPr lang="en-US" sz="1600" b="1" dirty="0" smtClean="0">
                <a:solidFill>
                  <a:srgbClr val="FF29FE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charset="0"/>
                <a:ea typeface="Comic Sans MS" charset="0"/>
                <a:cs typeface="Comic Sans MS" charset="0"/>
                <a:sym typeface="Wingdings" charset="2"/>
              </a:rPr>
              <a:t>           </a:t>
            </a:r>
            <a:r>
              <a:rPr lang="en-US" sz="1600" b="1" dirty="0" err="1" smtClean="0">
                <a:solidFill>
                  <a:srgbClr val="FF29FE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charset="0"/>
                <a:ea typeface="Comic Sans MS" charset="0"/>
                <a:cs typeface="Comic Sans MS" charset="0"/>
                <a:sym typeface="Wingdings" charset="2"/>
              </a:rPr>
              <a:t>polarised</a:t>
            </a:r>
            <a:endParaRPr lang="it-IT" sz="1600" b="1" dirty="0">
              <a:solidFill>
                <a:srgbClr val="FF29FE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mic Sans MS" charset="0"/>
              <a:ea typeface="Comic Sans MS" charset="0"/>
              <a:cs typeface="Comic Sans MS" charset="0"/>
              <a:sym typeface="Wingdings" charset="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903605" y="953184"/>
            <a:ext cx="19930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Join the real  </a:t>
            </a:r>
          </a:p>
          <a:p>
            <a:pPr algn="ctr"/>
            <a:r>
              <a:rPr lang="en-US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3D experience !!</a:t>
            </a:r>
            <a:endParaRPr lang="en-US" b="1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20" name="Down Arrow 19"/>
          <p:cNvSpPr/>
          <p:nvPr/>
        </p:nvSpPr>
        <p:spPr>
          <a:xfrm rot="3360000">
            <a:off x="2553775" y="1729286"/>
            <a:ext cx="516572" cy="1425197"/>
          </a:xfrm>
          <a:prstGeom prst="downArrow">
            <a:avLst/>
          </a:prstGeom>
          <a:gradFill>
            <a:gsLst>
              <a:gs pos="0">
                <a:srgbClr val="0000FF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>
            <a:solidFill>
              <a:srgbClr val="0000FF"/>
            </a:solidFill>
          </a:ln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114300" prst="artDeco"/>
            <a:bevelB w="114300" prst="artDeco"/>
            <a:contourClr>
              <a:schemeClr val="accent1">
                <a:tint val="70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own Arrow 20"/>
          <p:cNvSpPr/>
          <p:nvPr/>
        </p:nvSpPr>
        <p:spPr>
          <a:xfrm rot="18060000">
            <a:off x="6086475" y="1732584"/>
            <a:ext cx="516572" cy="1335593"/>
          </a:xfrm>
          <a:prstGeom prst="downArrow">
            <a:avLst/>
          </a:prstGeom>
          <a:gradFill>
            <a:gsLst>
              <a:gs pos="0">
                <a:srgbClr val="0000FF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>
            <a:solidFill>
              <a:srgbClr val="0000FF"/>
            </a:solidFill>
          </a:ln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114300" prst="artDeco"/>
            <a:bevelB w="114300" prst="artDeco"/>
            <a:contourClr>
              <a:schemeClr val="accent1">
                <a:tint val="70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rcRect l="8471" t="4706" r="2824" b="4706"/>
          <a:stretch>
            <a:fillRect/>
          </a:stretch>
        </p:blipFill>
        <p:spPr>
          <a:xfrm>
            <a:off x="3865896" y="2043958"/>
            <a:ext cx="1436356" cy="880108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 rot="19560000">
            <a:off x="2322742" y="1916310"/>
            <a:ext cx="828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FF00FF"/>
                </a:solidFill>
                <a:latin typeface="Comic Sans MS"/>
                <a:cs typeface="Comic Sans MS"/>
              </a:rPr>
              <a:t>TMDs</a:t>
            </a:r>
            <a:endParaRPr lang="en-US" b="1" dirty="0">
              <a:solidFill>
                <a:srgbClr val="FF00FF"/>
              </a:solidFill>
              <a:latin typeface="Comic Sans MS"/>
              <a:cs typeface="Comic Sans MS"/>
            </a:endParaRPr>
          </a:p>
        </p:txBody>
      </p:sp>
      <p:sp>
        <p:nvSpPr>
          <p:cNvPr id="24" name="TextBox 23"/>
          <p:cNvSpPr txBox="1"/>
          <p:nvPr/>
        </p:nvSpPr>
        <p:spPr>
          <a:xfrm rot="1860000">
            <a:off x="6054164" y="1878980"/>
            <a:ext cx="743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FF00FF"/>
                </a:solidFill>
                <a:latin typeface="Comic Sans MS"/>
                <a:cs typeface="Comic Sans MS"/>
              </a:rPr>
              <a:t>GPDs</a:t>
            </a:r>
            <a:endParaRPr lang="en-US" b="1" dirty="0">
              <a:solidFill>
                <a:srgbClr val="FF00FF"/>
              </a:solidFill>
              <a:latin typeface="Comic Sans MS"/>
              <a:cs typeface="Comic Sans MS"/>
            </a:endParaRPr>
          </a:p>
        </p:txBody>
      </p:sp>
      <p:grpSp>
        <p:nvGrpSpPr>
          <p:cNvPr id="26" name="Group 25"/>
          <p:cNvGrpSpPr>
            <a:grpSpLocks noChangeAspect="1"/>
          </p:cNvGrpSpPr>
          <p:nvPr/>
        </p:nvGrpSpPr>
        <p:grpSpPr>
          <a:xfrm>
            <a:off x="4130461" y="4445993"/>
            <a:ext cx="4960620" cy="2108261"/>
            <a:chOff x="2044700" y="3828737"/>
            <a:chExt cx="7086600" cy="3011801"/>
          </a:xfrm>
        </p:grpSpPr>
        <p:pic>
          <p:nvPicPr>
            <p:cNvPr id="27" name="Picture 26" descr="plotGPD2D.eps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969" b="15787"/>
            <a:stretch/>
          </p:blipFill>
          <p:spPr>
            <a:xfrm>
              <a:off x="2044700" y="3828737"/>
              <a:ext cx="7086600" cy="3011801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</p:spPr>
        </p:pic>
        <p:cxnSp>
          <p:nvCxnSpPr>
            <p:cNvPr id="28" name="Straight Connector 27"/>
            <p:cNvCxnSpPr/>
            <p:nvPr/>
          </p:nvCxnSpPr>
          <p:spPr>
            <a:xfrm>
              <a:off x="2641600" y="5156200"/>
              <a:ext cx="5041900" cy="0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STAR@UCLA, August 2013</a:t>
            </a:r>
            <a:endParaRPr lang="en-US"/>
          </a:p>
        </p:txBody>
      </p:sp>
      <p:pic>
        <p:nvPicPr>
          <p:cNvPr id="38" name="Picture 1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4" t="12114" r="17076" b="15417"/>
          <a:stretch>
            <a:fillRect/>
          </a:stretch>
        </p:blipFill>
        <p:spPr bwMode="auto">
          <a:xfrm>
            <a:off x="3326606" y="563034"/>
            <a:ext cx="2497137" cy="154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graphicFrame>
        <p:nvGraphicFramePr>
          <p:cNvPr id="3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287141"/>
              </p:ext>
            </p:extLst>
          </p:nvPr>
        </p:nvGraphicFramePr>
        <p:xfrm>
          <a:off x="1303334" y="2029248"/>
          <a:ext cx="6527800" cy="256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999" name="Document" r:id="rId8" imgW="6527800" imgH="2565400" progId="Word.Document.12">
                  <p:embed/>
                </p:oleObj>
              </mc:Choice>
              <mc:Fallback>
                <p:oleObj name="Document" r:id="rId8" imgW="6527800" imgH="25654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303334" y="2029248"/>
                        <a:ext cx="6527800" cy="2565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TextBox 39"/>
          <p:cNvSpPr txBox="1"/>
          <p:nvPr/>
        </p:nvSpPr>
        <p:spPr>
          <a:xfrm rot="20940000">
            <a:off x="529924" y="2308605"/>
            <a:ext cx="8178591" cy="954107"/>
          </a:xfrm>
          <a:prstGeom prst="rect">
            <a:avLst/>
          </a:prstGeom>
          <a:solidFill>
            <a:schemeClr val="tx1">
              <a:lumMod val="85000"/>
            </a:schemeClr>
          </a:solidFill>
          <a:ln w="25400">
            <a:solidFill>
              <a:schemeClr val="bg1"/>
            </a:solidFill>
          </a:ln>
          <a:effectLst>
            <a:glow rad="101600">
              <a:schemeClr val="tx1">
                <a:lumMod val="50000"/>
                <a:alpha val="75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  <a:bevelB w="114300" prst="artDeco"/>
          </a:sp3d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CC66FF"/>
              </a:buClr>
              <a:defRPr/>
            </a:pPr>
            <a:r>
              <a:rPr lang="en-US" sz="2800" b="1" dirty="0" smtClean="0">
                <a:solidFill>
                  <a:schemeClr val="bg1"/>
                </a:solidFill>
                <a:latin typeface="Comic Sans MS"/>
                <a:cs typeface="Comic Sans MS"/>
              </a:rPr>
              <a:t>Physics, which gave </a:t>
            </a:r>
            <a:r>
              <a:rPr lang="en-US" sz="2800" b="1" dirty="0" err="1" smtClean="0">
                <a:solidFill>
                  <a:schemeClr val="bg1"/>
                </a:solidFill>
                <a:latin typeface="Comic Sans MS"/>
                <a:cs typeface="Comic Sans MS"/>
              </a:rPr>
              <a:t>Jlab</a:t>
            </a:r>
            <a:r>
              <a:rPr lang="en-US" sz="2800" b="1" dirty="0" smtClean="0">
                <a:solidFill>
                  <a:schemeClr val="bg1"/>
                </a:solidFill>
                <a:latin typeface="Comic Sans MS"/>
                <a:cs typeface="Comic Sans MS"/>
              </a:rPr>
              <a:t> the 12 </a:t>
            </a:r>
            <a:r>
              <a:rPr lang="en-US" sz="2800" b="1" dirty="0" err="1" smtClean="0">
                <a:solidFill>
                  <a:schemeClr val="bg1"/>
                </a:solidFill>
                <a:latin typeface="Comic Sans MS"/>
                <a:cs typeface="Comic Sans MS"/>
              </a:rPr>
              <a:t>GeV</a:t>
            </a:r>
            <a:r>
              <a:rPr lang="en-US" sz="2800" b="1" dirty="0" smtClean="0">
                <a:solidFill>
                  <a:schemeClr val="bg1"/>
                </a:solidFill>
                <a:latin typeface="Comic Sans MS"/>
                <a:cs typeface="Comic Sans MS"/>
              </a:rPr>
              <a:t> upgrade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CC66FF"/>
              </a:buClr>
              <a:defRPr/>
            </a:pPr>
            <a:r>
              <a:rPr lang="en-US" sz="2800" b="1" dirty="0" smtClean="0">
                <a:solidFill>
                  <a:schemeClr val="bg1"/>
                </a:solidFill>
                <a:latin typeface="Comic Sans MS"/>
                <a:cs typeface="Comic Sans MS"/>
              </a:rPr>
              <a:t>and is part of the motivation for </a:t>
            </a:r>
            <a:r>
              <a:rPr lang="en-US" sz="2800" b="1" dirty="0" err="1" smtClean="0">
                <a:solidFill>
                  <a:schemeClr val="bg1"/>
                </a:solidFill>
                <a:latin typeface="Comic Sans MS"/>
                <a:cs typeface="Comic Sans MS"/>
              </a:rPr>
              <a:t>eRHIC</a:t>
            </a:r>
            <a:endParaRPr lang="en-US" sz="2800" b="1" dirty="0">
              <a:solidFill>
                <a:schemeClr val="bg1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604340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50240" y="0"/>
            <a:ext cx="9794240" cy="609600"/>
          </a:xfrm>
        </p:spPr>
        <p:txBody>
          <a:bodyPr/>
          <a:lstStyle/>
          <a:p>
            <a:r>
              <a:rPr lang="en-US" sz="2700" dirty="0" smtClean="0"/>
              <a:t>A</a:t>
            </a:r>
            <a:r>
              <a:rPr lang="en-US" sz="2700" baseline="-25000" dirty="0" smtClean="0"/>
              <a:t>N</a:t>
            </a:r>
            <a:r>
              <a:rPr lang="en-US" sz="2700" dirty="0" smtClean="0"/>
              <a:t>: How to get to THE underlying Physics</a:t>
            </a:r>
            <a:endParaRPr lang="en-US" sz="27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37A68-6CDC-BF4C-A518-F2B8A7ADE480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44577" y="1117237"/>
            <a:ext cx="31373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FF00"/>
                </a:solidFill>
                <a:latin typeface="Comic Sans MS"/>
                <a:cs typeface="Comic Sans MS"/>
              </a:rPr>
              <a:t>SIVERS/Twist-3</a:t>
            </a:r>
            <a:endParaRPr lang="en-US" sz="2800" b="1" dirty="0">
              <a:solidFill>
                <a:srgbClr val="00FF00"/>
              </a:solidFill>
              <a:latin typeface="Comic Sans MS"/>
              <a:cs typeface="Comic Sans M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96329" y="1081254"/>
            <a:ext cx="32629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Collins Mechanism</a:t>
            </a:r>
            <a:endParaRPr lang="en-US" sz="2800" b="1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203200" y="1629874"/>
            <a:ext cx="87249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4358640" y="1354691"/>
            <a:ext cx="22860" cy="21920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02920" y="2521424"/>
            <a:ext cx="37497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0000FF"/>
              </a:buClr>
              <a:buFont typeface="Wingdings" charset="2"/>
              <a:buChar char="q"/>
            </a:pPr>
            <a:r>
              <a:rPr lang="en-US" b="1" dirty="0" smtClean="0">
                <a:latin typeface="Comic Sans MS"/>
                <a:cs typeface="Comic Sans MS"/>
              </a:rPr>
              <a:t>A</a:t>
            </a:r>
            <a:r>
              <a:rPr lang="en-US" b="1" baseline="-25000" dirty="0" smtClean="0">
                <a:latin typeface="Comic Sans MS"/>
                <a:cs typeface="Comic Sans MS"/>
              </a:rPr>
              <a:t>N</a:t>
            </a:r>
            <a:r>
              <a:rPr lang="en-US" b="1" dirty="0" smtClean="0">
                <a:latin typeface="Comic Sans MS"/>
                <a:cs typeface="Comic Sans MS"/>
              </a:rPr>
              <a:t> for jets </a:t>
            </a:r>
          </a:p>
          <a:p>
            <a:pPr marL="285750" indent="-285750">
              <a:buClr>
                <a:srgbClr val="0000FF"/>
              </a:buClr>
              <a:buFont typeface="Wingdings" charset="2"/>
              <a:buChar char="q"/>
            </a:pPr>
            <a:r>
              <a:rPr lang="en-US" b="1" dirty="0" smtClean="0">
                <a:latin typeface="Comic Sans MS"/>
                <a:cs typeface="Comic Sans MS"/>
              </a:rPr>
              <a:t>A</a:t>
            </a:r>
            <a:r>
              <a:rPr lang="en-US" b="1" baseline="-25000" dirty="0" smtClean="0">
                <a:latin typeface="Comic Sans MS"/>
                <a:cs typeface="Comic Sans MS"/>
              </a:rPr>
              <a:t>N</a:t>
            </a:r>
            <a:r>
              <a:rPr lang="en-US" b="1" dirty="0" smtClean="0">
                <a:latin typeface="Comic Sans MS"/>
                <a:cs typeface="Comic Sans MS"/>
              </a:rPr>
              <a:t> </a:t>
            </a:r>
            <a:r>
              <a:rPr lang="en-US" b="1" dirty="0">
                <a:latin typeface="Comic Sans MS"/>
                <a:cs typeface="Comic Sans MS"/>
              </a:rPr>
              <a:t>for </a:t>
            </a:r>
            <a:r>
              <a:rPr lang="en-US" b="1" dirty="0" smtClean="0">
                <a:latin typeface="Comic Sans MS"/>
                <a:cs typeface="Comic Sans MS"/>
              </a:rPr>
              <a:t>direct photons</a:t>
            </a:r>
            <a:endParaRPr lang="en-US" b="1" dirty="0">
              <a:latin typeface="Comic Sans MS"/>
              <a:cs typeface="Comic Sans MS"/>
            </a:endParaRPr>
          </a:p>
          <a:p>
            <a:pPr marL="285750" indent="-285750">
              <a:buClr>
                <a:srgbClr val="0000FF"/>
              </a:buClr>
              <a:buFont typeface="Wingdings" charset="2"/>
              <a:buChar char="q"/>
            </a:pPr>
            <a:r>
              <a:rPr lang="en-US" b="1" dirty="0">
                <a:latin typeface="Comic Sans MS"/>
                <a:cs typeface="Comic Sans MS"/>
              </a:rPr>
              <a:t>A</a:t>
            </a:r>
            <a:r>
              <a:rPr lang="en-US" b="1" baseline="-25000" dirty="0">
                <a:latin typeface="Comic Sans MS"/>
                <a:cs typeface="Comic Sans MS"/>
              </a:rPr>
              <a:t>N </a:t>
            </a:r>
            <a:r>
              <a:rPr lang="en-US" b="1" dirty="0">
                <a:latin typeface="Comic Sans MS"/>
                <a:cs typeface="Comic Sans MS"/>
              </a:rPr>
              <a:t>for heavy </a:t>
            </a:r>
            <a:r>
              <a:rPr lang="en-US" b="1" dirty="0" err="1">
                <a:latin typeface="Comic Sans MS"/>
                <a:cs typeface="Comic Sans MS"/>
              </a:rPr>
              <a:t>flavour</a:t>
            </a:r>
            <a:r>
              <a:rPr lang="en-US" b="1" dirty="0">
                <a:latin typeface="Comic Sans MS"/>
                <a:cs typeface="Comic Sans MS"/>
              </a:rPr>
              <a:t> </a:t>
            </a:r>
            <a:r>
              <a:rPr lang="en-US" b="1" dirty="0">
                <a:latin typeface="Comic Sans MS"/>
                <a:cs typeface="Comic Sans MS"/>
                <a:sym typeface="Wingdings"/>
              </a:rPr>
              <a:t> </a:t>
            </a:r>
            <a:r>
              <a:rPr lang="en-US" b="1" dirty="0" smtClean="0">
                <a:latin typeface="Comic Sans MS"/>
                <a:cs typeface="Comic Sans MS"/>
                <a:sym typeface="Wingdings"/>
              </a:rPr>
              <a:t>gluon</a:t>
            </a:r>
            <a:endParaRPr lang="en-US" b="1" dirty="0" smtClean="0">
              <a:latin typeface="Comic Sans MS"/>
              <a:cs typeface="Comic Sans M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00880" y="2511264"/>
            <a:ext cx="457048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0000FF"/>
              </a:buClr>
              <a:buFont typeface="Wingdings" charset="2"/>
              <a:buChar char="q"/>
            </a:pPr>
            <a:r>
              <a:rPr lang="en-US" dirty="0">
                <a:solidFill>
                  <a:srgbClr val="322F31"/>
                </a:solidFill>
              </a:rPr>
              <a:t>asymmetry in jet fragmentation</a:t>
            </a:r>
          </a:p>
          <a:p>
            <a:pPr marL="742950" lvl="1" indent="-285750">
              <a:buClr>
                <a:srgbClr val="0000FF"/>
              </a:buClr>
              <a:buFont typeface="Wingdings" charset="2"/>
              <a:buChar char="q"/>
            </a:pPr>
            <a:r>
              <a:rPr lang="en-US" sz="1600" b="1" dirty="0" smtClean="0">
                <a:latin typeface="Symbol" charset="2"/>
                <a:cs typeface="Symbol" charset="2"/>
              </a:rPr>
              <a:t>p</a:t>
            </a:r>
            <a:r>
              <a:rPr lang="en-US" sz="1600" b="1" baseline="30000" dirty="0" smtClean="0">
                <a:latin typeface="Comic Sans MS"/>
                <a:cs typeface="Comic Sans MS"/>
              </a:rPr>
              <a:t>+/-</a:t>
            </a:r>
            <a:r>
              <a:rPr lang="en-US" sz="1600" b="1" dirty="0" smtClean="0">
                <a:latin typeface="Symbol" charset="2"/>
                <a:cs typeface="Symbol" charset="2"/>
              </a:rPr>
              <a:t>p</a:t>
            </a:r>
            <a:r>
              <a:rPr lang="en-US" sz="1600" b="1" baseline="30000" dirty="0" smtClean="0">
                <a:latin typeface="Comic Sans MS"/>
                <a:cs typeface="Comic Sans MS"/>
              </a:rPr>
              <a:t>0</a:t>
            </a:r>
            <a:r>
              <a:rPr lang="en-US" sz="1600" b="1" dirty="0" smtClean="0">
                <a:latin typeface="Comic Sans MS"/>
                <a:cs typeface="Comic Sans MS"/>
              </a:rPr>
              <a:t> azimuthal distribution in jets</a:t>
            </a:r>
            <a:endParaRPr lang="en-US" sz="1600" b="1" dirty="0">
              <a:latin typeface="Comic Sans MS"/>
              <a:cs typeface="Comic Sans MS"/>
            </a:endParaRPr>
          </a:p>
          <a:p>
            <a:pPr marL="742950" lvl="1" indent="-285750">
              <a:buClr>
                <a:srgbClr val="0000FF"/>
              </a:buClr>
              <a:buFont typeface="Wingdings" charset="2"/>
              <a:buChar char="q"/>
            </a:pPr>
            <a:r>
              <a:rPr lang="en-US" sz="1600" b="1" dirty="0" smtClean="0">
                <a:latin typeface="Comic Sans MS"/>
                <a:cs typeface="Comic Sans MS"/>
              </a:rPr>
              <a:t>Interference fragmentation function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945510" y="2076924"/>
            <a:ext cx="5557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0000FF"/>
              </a:buClr>
              <a:buFont typeface="Wingdings" charset="2"/>
              <a:buChar char="q"/>
            </a:pPr>
            <a:r>
              <a:rPr lang="en-US" b="1" dirty="0">
                <a:latin typeface="Comic Sans MS"/>
                <a:cs typeface="Comic Sans MS"/>
              </a:rPr>
              <a:t>A</a:t>
            </a:r>
            <a:r>
              <a:rPr lang="en-US" b="1" baseline="-25000" dirty="0">
                <a:latin typeface="Comic Sans MS"/>
                <a:cs typeface="Comic Sans MS"/>
              </a:rPr>
              <a:t>N</a:t>
            </a:r>
            <a:r>
              <a:rPr lang="en-US" b="1" dirty="0">
                <a:latin typeface="Comic Sans MS"/>
                <a:cs typeface="Comic Sans MS"/>
              </a:rPr>
              <a:t> for </a:t>
            </a:r>
            <a:r>
              <a:rPr lang="en-US" b="1" dirty="0" smtClean="0">
                <a:latin typeface="Symbol" charset="2"/>
                <a:cs typeface="Symbol" charset="2"/>
              </a:rPr>
              <a:t>p</a:t>
            </a:r>
            <a:r>
              <a:rPr lang="en-US" b="1" baseline="30000" dirty="0" smtClean="0">
                <a:latin typeface="Comic Sans MS"/>
                <a:cs typeface="Comic Sans MS"/>
              </a:rPr>
              <a:t>0</a:t>
            </a:r>
            <a:r>
              <a:rPr lang="en-US" b="1" dirty="0" smtClean="0">
                <a:latin typeface="Comic Sans MS"/>
                <a:cs typeface="Comic Sans MS"/>
              </a:rPr>
              <a:t> and </a:t>
            </a:r>
            <a:r>
              <a:rPr lang="en-US" dirty="0" smtClean="0">
                <a:latin typeface="Comic Sans MS"/>
                <a:cs typeface="Comic Sans MS"/>
              </a:rPr>
              <a:t>eta</a:t>
            </a:r>
            <a:r>
              <a:rPr lang="en-US" b="1" dirty="0" smtClean="0">
                <a:latin typeface="Comic Sans MS"/>
                <a:cs typeface="Comic Sans MS"/>
              </a:rPr>
              <a:t> with increased </a:t>
            </a:r>
            <a:r>
              <a:rPr lang="en-US" b="1" dirty="0" err="1" smtClean="0">
                <a:latin typeface="Comic Sans MS"/>
                <a:cs typeface="Comic Sans MS"/>
              </a:rPr>
              <a:t>p</a:t>
            </a:r>
            <a:r>
              <a:rPr lang="en-US" b="1" baseline="-25000" dirty="0" err="1" smtClean="0">
                <a:latin typeface="Comic Sans MS"/>
                <a:cs typeface="Comic Sans MS"/>
              </a:rPr>
              <a:t>t</a:t>
            </a:r>
            <a:r>
              <a:rPr lang="en-US" b="1" dirty="0" smtClean="0">
                <a:latin typeface="Comic Sans MS"/>
                <a:cs typeface="Comic Sans MS"/>
              </a:rPr>
              <a:t> coverage</a:t>
            </a:r>
            <a:endParaRPr lang="en-US" b="1" dirty="0">
              <a:latin typeface="Comic Sans MS"/>
              <a:cs typeface="Comic Sans M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62960" y="1728944"/>
            <a:ext cx="2795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Rapidity dependence of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STAR@UCLA, August 2013</a:t>
            </a:r>
            <a:endParaRPr lang="en-US"/>
          </a:p>
        </p:txBody>
      </p:sp>
      <p:sp>
        <p:nvSpPr>
          <p:cNvPr id="43" name="Text Box 38"/>
          <p:cNvSpPr txBox="1">
            <a:spLocks noChangeArrowheads="1"/>
          </p:cNvSpPr>
          <p:nvPr/>
        </p:nvSpPr>
        <p:spPr bwMode="auto">
          <a:xfrm>
            <a:off x="63498" y="5218114"/>
            <a:ext cx="420158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Sensitive to </a:t>
            </a:r>
            <a:r>
              <a:rPr lang="en-US" b="1" dirty="0"/>
              <a:t>proton spin</a:t>
            </a:r>
            <a:r>
              <a:rPr lang="en-US" dirty="0"/>
              <a:t> – </a:t>
            </a: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 err="1" smtClean="0"/>
              <a:t>parton</a:t>
            </a:r>
            <a:r>
              <a:rPr lang="en-US" dirty="0" smtClean="0"/>
              <a:t> </a:t>
            </a:r>
            <a:r>
              <a:rPr lang="en-US" b="1" dirty="0"/>
              <a:t>transverse motion</a:t>
            </a:r>
            <a:r>
              <a:rPr lang="en-US" dirty="0"/>
              <a:t> </a:t>
            </a:r>
            <a:r>
              <a:rPr lang="en-US" dirty="0" smtClean="0"/>
              <a:t>correlations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not universal between SIDIS &amp; </a:t>
            </a:r>
            <a:r>
              <a:rPr lang="en-US" dirty="0" err="1" smtClean="0"/>
              <a:t>pp</a:t>
            </a:r>
            <a:endParaRPr lang="en-US" dirty="0"/>
          </a:p>
        </p:txBody>
      </p:sp>
      <p:sp>
        <p:nvSpPr>
          <p:cNvPr id="44" name="Line 42"/>
          <p:cNvSpPr>
            <a:spLocks noChangeShapeType="1"/>
          </p:cNvSpPr>
          <p:nvPr/>
        </p:nvSpPr>
        <p:spPr bwMode="auto">
          <a:xfrm>
            <a:off x="4823883" y="3857094"/>
            <a:ext cx="1371600" cy="609600"/>
          </a:xfrm>
          <a:prstGeom prst="line">
            <a:avLst/>
          </a:prstGeom>
          <a:noFill/>
          <a:ln w="1016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" name="Line 43"/>
          <p:cNvSpPr>
            <a:spLocks noChangeShapeType="1"/>
          </p:cNvSpPr>
          <p:nvPr/>
        </p:nvSpPr>
        <p:spPr bwMode="auto">
          <a:xfrm flipV="1">
            <a:off x="5128683" y="3704694"/>
            <a:ext cx="0" cy="533400"/>
          </a:xfrm>
          <a:prstGeom prst="line">
            <a:avLst/>
          </a:prstGeom>
          <a:noFill/>
          <a:ln w="50800" cmpd="dbl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Text Box 44"/>
          <p:cNvSpPr txBox="1">
            <a:spLocks noChangeArrowheads="1"/>
          </p:cNvSpPr>
          <p:nvPr/>
        </p:nvSpPr>
        <p:spPr bwMode="auto">
          <a:xfrm>
            <a:off x="4900083" y="3323694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</a:rPr>
              <a:t>S</a:t>
            </a:r>
            <a:r>
              <a:rPr lang="en-US" sz="2000" b="1" baseline="-25000">
                <a:solidFill>
                  <a:srgbClr val="FF0000"/>
                </a:solidFill>
              </a:rPr>
              <a:t>P</a:t>
            </a:r>
            <a:endParaRPr lang="en-US" sz="2000" b="1">
              <a:solidFill>
                <a:srgbClr val="FF0000"/>
              </a:solidFill>
            </a:endParaRPr>
          </a:p>
        </p:txBody>
      </p:sp>
      <p:sp>
        <p:nvSpPr>
          <p:cNvPr id="47" name="Line 45"/>
          <p:cNvSpPr>
            <a:spLocks noChangeShapeType="1"/>
          </p:cNvSpPr>
          <p:nvPr/>
        </p:nvSpPr>
        <p:spPr bwMode="auto">
          <a:xfrm rot="20678397" flipV="1">
            <a:off x="7719483" y="5533494"/>
            <a:ext cx="685800" cy="30480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" name="Line 46"/>
          <p:cNvSpPr>
            <a:spLocks noChangeShapeType="1"/>
          </p:cNvSpPr>
          <p:nvPr/>
        </p:nvSpPr>
        <p:spPr bwMode="auto">
          <a:xfrm>
            <a:off x="7567083" y="4542894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" name="Line 47"/>
          <p:cNvSpPr>
            <a:spLocks noChangeShapeType="1"/>
          </p:cNvSpPr>
          <p:nvPr/>
        </p:nvSpPr>
        <p:spPr bwMode="auto">
          <a:xfrm>
            <a:off x="6195483" y="4466694"/>
            <a:ext cx="1600200" cy="304800"/>
          </a:xfrm>
          <a:prstGeom prst="line">
            <a:avLst/>
          </a:prstGeom>
          <a:noFill/>
          <a:ln w="57150">
            <a:solidFill>
              <a:srgbClr val="33CC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" name="Line 48"/>
          <p:cNvSpPr>
            <a:spLocks noChangeShapeType="1"/>
          </p:cNvSpPr>
          <p:nvPr/>
        </p:nvSpPr>
        <p:spPr bwMode="auto">
          <a:xfrm>
            <a:off x="7795683" y="4771494"/>
            <a:ext cx="1074738" cy="8413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" name="Line 49"/>
          <p:cNvSpPr>
            <a:spLocks noChangeShapeType="1"/>
          </p:cNvSpPr>
          <p:nvPr/>
        </p:nvSpPr>
        <p:spPr bwMode="auto">
          <a:xfrm rot="2215248" flipV="1">
            <a:off x="7803621" y="4739744"/>
            <a:ext cx="984250" cy="37465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" name="Line 50"/>
          <p:cNvSpPr>
            <a:spLocks noChangeShapeType="1"/>
          </p:cNvSpPr>
          <p:nvPr/>
        </p:nvSpPr>
        <p:spPr bwMode="auto">
          <a:xfrm rot="1381992">
            <a:off x="6068483" y="4777844"/>
            <a:ext cx="1600200" cy="304800"/>
          </a:xfrm>
          <a:prstGeom prst="line">
            <a:avLst/>
          </a:prstGeom>
          <a:noFill/>
          <a:ln w="57150">
            <a:solidFill>
              <a:srgbClr val="33CC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" name="Line 51"/>
          <p:cNvSpPr>
            <a:spLocks noChangeShapeType="1"/>
          </p:cNvSpPr>
          <p:nvPr/>
        </p:nvSpPr>
        <p:spPr bwMode="auto">
          <a:xfrm rot="1381992">
            <a:off x="7484533" y="5592232"/>
            <a:ext cx="1074738" cy="8413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" name="Line 52"/>
          <p:cNvSpPr>
            <a:spLocks noChangeShapeType="1"/>
          </p:cNvSpPr>
          <p:nvPr/>
        </p:nvSpPr>
        <p:spPr bwMode="auto">
          <a:xfrm rot="3597241" flipV="1">
            <a:off x="7452783" y="5535082"/>
            <a:ext cx="984250" cy="37465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" name="Line 53"/>
          <p:cNvSpPr>
            <a:spLocks noChangeShapeType="1"/>
          </p:cNvSpPr>
          <p:nvPr/>
        </p:nvSpPr>
        <p:spPr bwMode="auto">
          <a:xfrm rot="10800000">
            <a:off x="6195483" y="4466694"/>
            <a:ext cx="12954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" name="Text Box 54"/>
          <p:cNvSpPr txBox="1">
            <a:spLocks noChangeArrowheads="1"/>
          </p:cNvSpPr>
          <p:nvPr/>
        </p:nvSpPr>
        <p:spPr bwMode="auto">
          <a:xfrm>
            <a:off x="5204883" y="4104744"/>
            <a:ext cx="339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0000CC"/>
                </a:solidFill>
              </a:rPr>
              <a:t>p</a:t>
            </a:r>
          </a:p>
        </p:txBody>
      </p:sp>
      <p:sp>
        <p:nvSpPr>
          <p:cNvPr id="57" name="Text Box 55"/>
          <p:cNvSpPr txBox="1">
            <a:spLocks noChangeArrowheads="1"/>
          </p:cNvSpPr>
          <p:nvPr/>
        </p:nvSpPr>
        <p:spPr bwMode="auto">
          <a:xfrm>
            <a:off x="7414683" y="4771494"/>
            <a:ext cx="228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p</a:t>
            </a:r>
          </a:p>
        </p:txBody>
      </p:sp>
      <p:sp>
        <p:nvSpPr>
          <p:cNvPr id="58" name="Line 56"/>
          <p:cNvSpPr>
            <a:spLocks noChangeShapeType="1"/>
          </p:cNvSpPr>
          <p:nvPr/>
        </p:nvSpPr>
        <p:spPr bwMode="auto">
          <a:xfrm flipV="1">
            <a:off x="7030508" y="4771494"/>
            <a:ext cx="0" cy="533400"/>
          </a:xfrm>
          <a:prstGeom prst="line">
            <a:avLst/>
          </a:prstGeom>
          <a:noFill/>
          <a:ln w="50800" cmpd="dbl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" name="Text Box 57"/>
          <p:cNvSpPr txBox="1">
            <a:spLocks noChangeArrowheads="1"/>
          </p:cNvSpPr>
          <p:nvPr/>
        </p:nvSpPr>
        <p:spPr bwMode="auto">
          <a:xfrm>
            <a:off x="6805083" y="5228694"/>
            <a:ext cx="45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</a:rPr>
              <a:t>S</a:t>
            </a:r>
            <a:r>
              <a:rPr lang="en-US" sz="2000" b="1" baseline="-25000">
                <a:solidFill>
                  <a:srgbClr val="FF0000"/>
                </a:solidFill>
              </a:rPr>
              <a:t>q</a:t>
            </a:r>
            <a:endParaRPr lang="en-US" sz="2000" b="1">
              <a:solidFill>
                <a:srgbClr val="FF0000"/>
              </a:solidFill>
            </a:endParaRPr>
          </a:p>
        </p:txBody>
      </p:sp>
      <p:sp>
        <p:nvSpPr>
          <p:cNvPr id="60" name="Text Box 58"/>
          <p:cNvSpPr txBox="1">
            <a:spLocks noChangeArrowheads="1"/>
          </p:cNvSpPr>
          <p:nvPr/>
        </p:nvSpPr>
        <p:spPr bwMode="auto">
          <a:xfrm>
            <a:off x="8329083" y="5228694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6600"/>
                </a:solidFill>
              </a:rPr>
              <a:t>k</a:t>
            </a:r>
            <a:r>
              <a:rPr lang="en-US" sz="2000" b="1" baseline="-25000">
                <a:solidFill>
                  <a:srgbClr val="006600"/>
                </a:solidFill>
              </a:rPr>
              <a:t>T,</a:t>
            </a:r>
            <a:r>
              <a:rPr lang="el-GR" sz="2000" b="1" baseline="-25000">
                <a:solidFill>
                  <a:srgbClr val="006600"/>
                </a:solidFill>
                <a:latin typeface="Times New Roman" charset="0"/>
                <a:cs typeface="Times New Roman" charset="0"/>
              </a:rPr>
              <a:t>π</a:t>
            </a:r>
            <a:endParaRPr lang="en-US" sz="2000" b="1">
              <a:solidFill>
                <a:srgbClr val="006600"/>
              </a:solidFill>
            </a:endParaRPr>
          </a:p>
        </p:txBody>
      </p:sp>
      <p:sp>
        <p:nvSpPr>
          <p:cNvPr id="61" name="Text Box 59"/>
          <p:cNvSpPr txBox="1">
            <a:spLocks noChangeArrowheads="1"/>
          </p:cNvSpPr>
          <p:nvPr/>
        </p:nvSpPr>
        <p:spPr bwMode="auto">
          <a:xfrm>
            <a:off x="4677839" y="5577945"/>
            <a:ext cx="460374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dirty="0">
                <a:solidFill>
                  <a:srgbClr val="322F31"/>
                </a:solidFill>
              </a:rPr>
              <a:t>Sensitive </a:t>
            </a:r>
            <a:r>
              <a:rPr lang="en-US" dirty="0" smtClean="0">
                <a:solidFill>
                  <a:srgbClr val="322F31"/>
                </a:solidFill>
              </a:rPr>
              <a:t>to </a:t>
            </a:r>
            <a:r>
              <a:rPr lang="en-US" b="1" dirty="0" err="1" smtClean="0">
                <a:solidFill>
                  <a:srgbClr val="322F31"/>
                </a:solidFill>
              </a:rPr>
              <a:t>transversity</a:t>
            </a:r>
            <a:endParaRPr lang="en-US" dirty="0">
              <a:solidFill>
                <a:srgbClr val="322F31"/>
              </a:solidFill>
            </a:endParaRPr>
          </a:p>
          <a:p>
            <a:pPr>
              <a:spcBef>
                <a:spcPts val="0"/>
              </a:spcBef>
            </a:pPr>
            <a:r>
              <a:rPr lang="en-US" dirty="0"/>
              <a:t>universal between SIDIS &amp; </a:t>
            </a:r>
            <a:r>
              <a:rPr lang="en-US" dirty="0" err="1" smtClean="0"/>
              <a:t>pp</a:t>
            </a:r>
            <a:r>
              <a:rPr lang="en-US" dirty="0" smtClean="0"/>
              <a:t> &amp; </a:t>
            </a:r>
            <a:r>
              <a:rPr lang="en-US" dirty="0" err="1" smtClean="0"/>
              <a:t>e+e</a:t>
            </a:r>
            <a:r>
              <a:rPr lang="en-US" dirty="0" smtClean="0"/>
              <a:t>-</a:t>
            </a:r>
            <a:endParaRPr lang="en-US" b="1" dirty="0">
              <a:solidFill>
                <a:srgbClr val="322F31"/>
              </a:solidFill>
            </a:endParaRPr>
          </a:p>
        </p:txBody>
      </p:sp>
      <p:sp>
        <p:nvSpPr>
          <p:cNvPr id="75" name="Line 23"/>
          <p:cNvSpPr>
            <a:spLocks noChangeShapeType="1"/>
          </p:cNvSpPr>
          <p:nvPr/>
        </p:nvSpPr>
        <p:spPr bwMode="auto">
          <a:xfrm>
            <a:off x="315913" y="3761856"/>
            <a:ext cx="1371600" cy="609600"/>
          </a:xfrm>
          <a:prstGeom prst="line">
            <a:avLst/>
          </a:prstGeom>
          <a:noFill/>
          <a:ln w="1016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" name="Line 24"/>
          <p:cNvSpPr>
            <a:spLocks noChangeShapeType="1"/>
          </p:cNvSpPr>
          <p:nvPr/>
        </p:nvSpPr>
        <p:spPr bwMode="auto">
          <a:xfrm flipV="1">
            <a:off x="620713" y="3609456"/>
            <a:ext cx="0" cy="533400"/>
          </a:xfrm>
          <a:prstGeom prst="line">
            <a:avLst/>
          </a:prstGeom>
          <a:noFill/>
          <a:ln w="50800" cmpd="dbl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" name="Text Box 25"/>
          <p:cNvSpPr txBox="1">
            <a:spLocks noChangeArrowheads="1"/>
          </p:cNvSpPr>
          <p:nvPr/>
        </p:nvSpPr>
        <p:spPr bwMode="auto">
          <a:xfrm>
            <a:off x="392113" y="3228456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</a:rPr>
              <a:t>S</a:t>
            </a:r>
            <a:r>
              <a:rPr lang="en-US" sz="2000" b="1" baseline="-25000">
                <a:solidFill>
                  <a:srgbClr val="FF0000"/>
                </a:solidFill>
              </a:rPr>
              <a:t>P</a:t>
            </a:r>
            <a:endParaRPr lang="en-US" sz="2000" b="1">
              <a:solidFill>
                <a:srgbClr val="FF0000"/>
              </a:solidFill>
            </a:endParaRPr>
          </a:p>
        </p:txBody>
      </p:sp>
      <p:sp>
        <p:nvSpPr>
          <p:cNvPr id="78" name="Line 26"/>
          <p:cNvSpPr>
            <a:spLocks noChangeShapeType="1"/>
          </p:cNvSpPr>
          <p:nvPr/>
        </p:nvSpPr>
        <p:spPr bwMode="auto">
          <a:xfrm flipV="1">
            <a:off x="319088" y="3745981"/>
            <a:ext cx="685800" cy="30480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" name="Text Box 27"/>
          <p:cNvSpPr txBox="1">
            <a:spLocks noChangeArrowheads="1"/>
          </p:cNvSpPr>
          <p:nvPr/>
        </p:nvSpPr>
        <p:spPr bwMode="auto">
          <a:xfrm>
            <a:off x="925513" y="3457056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6600"/>
                </a:solidFill>
              </a:rPr>
              <a:t>k</a:t>
            </a:r>
            <a:r>
              <a:rPr lang="en-US" sz="2000" b="1" baseline="-25000">
                <a:solidFill>
                  <a:srgbClr val="006600"/>
                </a:solidFill>
              </a:rPr>
              <a:t>T,q</a:t>
            </a:r>
            <a:endParaRPr lang="en-US" sz="2000" b="1">
              <a:solidFill>
                <a:srgbClr val="006600"/>
              </a:solidFill>
            </a:endParaRPr>
          </a:p>
        </p:txBody>
      </p:sp>
      <p:sp>
        <p:nvSpPr>
          <p:cNvPr id="80" name="Line 28"/>
          <p:cNvSpPr>
            <a:spLocks noChangeShapeType="1"/>
          </p:cNvSpPr>
          <p:nvPr/>
        </p:nvSpPr>
        <p:spPr bwMode="auto">
          <a:xfrm>
            <a:off x="3059113" y="4447656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" name="Line 29"/>
          <p:cNvSpPr>
            <a:spLocks noChangeShapeType="1"/>
          </p:cNvSpPr>
          <p:nvPr/>
        </p:nvSpPr>
        <p:spPr bwMode="auto">
          <a:xfrm>
            <a:off x="1687513" y="4371456"/>
            <a:ext cx="1600200" cy="304800"/>
          </a:xfrm>
          <a:prstGeom prst="line">
            <a:avLst/>
          </a:prstGeom>
          <a:noFill/>
          <a:ln w="76200">
            <a:solidFill>
              <a:srgbClr val="33CC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" name="Line 30"/>
          <p:cNvSpPr>
            <a:spLocks noChangeShapeType="1"/>
          </p:cNvSpPr>
          <p:nvPr/>
        </p:nvSpPr>
        <p:spPr bwMode="auto">
          <a:xfrm>
            <a:off x="3287713" y="4676256"/>
            <a:ext cx="1074737" cy="8413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" name="Line 31"/>
          <p:cNvSpPr>
            <a:spLocks noChangeShapeType="1"/>
          </p:cNvSpPr>
          <p:nvPr/>
        </p:nvSpPr>
        <p:spPr bwMode="auto">
          <a:xfrm rot="2215248" flipV="1">
            <a:off x="3295650" y="4644506"/>
            <a:ext cx="984250" cy="3746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" name="Line 32"/>
          <p:cNvSpPr>
            <a:spLocks noChangeShapeType="1"/>
          </p:cNvSpPr>
          <p:nvPr/>
        </p:nvSpPr>
        <p:spPr bwMode="auto">
          <a:xfrm rot="1381992">
            <a:off x="1560513" y="4682606"/>
            <a:ext cx="1600200" cy="304800"/>
          </a:xfrm>
          <a:prstGeom prst="line">
            <a:avLst/>
          </a:prstGeom>
          <a:noFill/>
          <a:ln w="38100">
            <a:solidFill>
              <a:srgbClr val="33CC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" name="Line 33"/>
          <p:cNvSpPr>
            <a:spLocks noChangeShapeType="1"/>
          </p:cNvSpPr>
          <p:nvPr/>
        </p:nvSpPr>
        <p:spPr bwMode="auto">
          <a:xfrm rot="1381992">
            <a:off x="2976563" y="5496994"/>
            <a:ext cx="1074737" cy="8413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" name="Line 34"/>
          <p:cNvSpPr>
            <a:spLocks noChangeShapeType="1"/>
          </p:cNvSpPr>
          <p:nvPr/>
        </p:nvSpPr>
        <p:spPr bwMode="auto">
          <a:xfrm rot="3597241" flipV="1">
            <a:off x="2944813" y="5439844"/>
            <a:ext cx="984250" cy="37465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" name="Line 35"/>
          <p:cNvSpPr>
            <a:spLocks noChangeShapeType="1"/>
          </p:cNvSpPr>
          <p:nvPr/>
        </p:nvSpPr>
        <p:spPr bwMode="auto">
          <a:xfrm rot="10800000">
            <a:off x="1687513" y="4371456"/>
            <a:ext cx="12954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" name="Text Box 36"/>
          <p:cNvSpPr txBox="1">
            <a:spLocks noChangeArrowheads="1"/>
          </p:cNvSpPr>
          <p:nvPr/>
        </p:nvSpPr>
        <p:spPr bwMode="auto">
          <a:xfrm>
            <a:off x="696913" y="4009506"/>
            <a:ext cx="339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0000CC"/>
                </a:solidFill>
              </a:rPr>
              <a:t>p</a:t>
            </a:r>
          </a:p>
        </p:txBody>
      </p:sp>
      <p:sp>
        <p:nvSpPr>
          <p:cNvPr id="89" name="Text Box 37"/>
          <p:cNvSpPr txBox="1">
            <a:spLocks noChangeArrowheads="1"/>
          </p:cNvSpPr>
          <p:nvPr/>
        </p:nvSpPr>
        <p:spPr bwMode="auto">
          <a:xfrm>
            <a:off x="2906713" y="4676256"/>
            <a:ext cx="228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p</a:t>
            </a:r>
          </a:p>
        </p:txBody>
      </p:sp>
      <p:sp>
        <p:nvSpPr>
          <p:cNvPr id="62" name="AutoShape 49"/>
          <p:cNvSpPr>
            <a:spLocks noChangeArrowheads="1"/>
          </p:cNvSpPr>
          <p:nvPr/>
        </p:nvSpPr>
        <p:spPr bwMode="auto">
          <a:xfrm>
            <a:off x="1703135" y="540790"/>
            <a:ext cx="701674" cy="418428"/>
          </a:xfrm>
          <a:prstGeom prst="curvedRightArrow">
            <a:avLst>
              <a:gd name="adj1" fmla="val 24848"/>
              <a:gd name="adj2" fmla="val 49697"/>
              <a:gd name="adj3" fmla="val 33333"/>
            </a:avLst>
          </a:prstGeom>
          <a:gradFill flip="none" rotWithShape="1">
            <a:gsLst>
              <a:gs pos="0">
                <a:srgbClr val="0000FF"/>
              </a:gs>
              <a:gs pos="100000">
                <a:srgbClr val="FFFFFF"/>
              </a:gs>
            </a:gsLst>
            <a:lin ang="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84784" y="651562"/>
            <a:ext cx="36312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FF"/>
                </a:solidFill>
              </a:rPr>
              <a:t>Goal: measure less inclusive </a:t>
            </a:r>
            <a:endParaRPr lang="en-US" sz="2000" dirty="0">
              <a:solidFill>
                <a:srgbClr val="FF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008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Can be achieved in RUN 15 </a:t>
            </a:r>
            <a:r>
              <a:rPr lang="en-US" dirty="0" err="1" smtClean="0"/>
              <a:t>p</a:t>
            </a:r>
            <a:r>
              <a:rPr lang="en-US" baseline="30000" dirty="0" err="1" smtClean="0"/>
              <a:t>↑</a:t>
            </a:r>
            <a:r>
              <a:rPr lang="en-US" dirty="0" err="1" smtClean="0"/>
              <a:t>p</a:t>
            </a:r>
            <a:r>
              <a:rPr lang="en-US" baseline="30000" dirty="0" smtClean="0"/>
              <a:t>↑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2DFF1-6A7E-5841-980E-96BA788216E4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024488" y="724752"/>
            <a:ext cx="31373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FF00"/>
                </a:solidFill>
                <a:latin typeface="Comic Sans MS"/>
                <a:cs typeface="Comic Sans MS"/>
              </a:rPr>
              <a:t>SIVERS/Twist-3</a:t>
            </a:r>
            <a:endParaRPr lang="en-US" sz="2800" b="1" dirty="0">
              <a:solidFill>
                <a:srgbClr val="00FF00"/>
              </a:solidFill>
              <a:latin typeface="Comic Sans MS"/>
              <a:cs typeface="Comic Sans M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76240" y="688769"/>
            <a:ext cx="32629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Collins Mechanism</a:t>
            </a:r>
            <a:endParaRPr lang="en-US" sz="2800" b="1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245532" y="1237389"/>
            <a:ext cx="87249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4538551" y="973249"/>
            <a:ext cx="22860" cy="21920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699003" y="1375839"/>
            <a:ext cx="428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Interference fragmentation function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8" r="9573" b="2385"/>
          <a:stretch>
            <a:fillRect/>
          </a:stretch>
        </p:blipFill>
        <p:spPr bwMode="auto">
          <a:xfrm>
            <a:off x="4572004" y="1878330"/>
            <a:ext cx="4570723" cy="3471319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280670" y="1388096"/>
            <a:ext cx="26375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FF"/>
              </a:buClr>
            </a:pPr>
            <a:r>
              <a:rPr lang="en-US" b="1" dirty="0" smtClean="0">
                <a:latin typeface="Comic Sans MS"/>
                <a:cs typeface="Comic Sans MS"/>
              </a:rPr>
              <a:t>A</a:t>
            </a:r>
            <a:r>
              <a:rPr lang="en-US" b="1" baseline="-25000" dirty="0" smtClean="0">
                <a:latin typeface="Comic Sans MS"/>
                <a:cs typeface="Comic Sans MS"/>
              </a:rPr>
              <a:t>N</a:t>
            </a:r>
            <a:r>
              <a:rPr lang="en-US" b="1" dirty="0" smtClean="0">
                <a:latin typeface="Comic Sans MS"/>
                <a:cs typeface="Comic Sans MS"/>
              </a:rPr>
              <a:t> </a:t>
            </a:r>
            <a:r>
              <a:rPr lang="en-US" b="1" dirty="0">
                <a:latin typeface="Comic Sans MS"/>
                <a:cs typeface="Comic Sans MS"/>
              </a:rPr>
              <a:t>for </a:t>
            </a:r>
            <a:r>
              <a:rPr lang="en-US" b="1" dirty="0" smtClean="0">
                <a:latin typeface="Comic Sans MS"/>
                <a:cs typeface="Comic Sans MS"/>
              </a:rPr>
              <a:t>direct photons</a:t>
            </a:r>
            <a:endParaRPr lang="en-US" b="1" dirty="0">
              <a:latin typeface="Comic Sans MS"/>
              <a:cs typeface="Comic Sans MS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40" y="1779694"/>
            <a:ext cx="3767992" cy="3355929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AutoShape 49"/>
          <p:cNvSpPr>
            <a:spLocks noChangeArrowheads="1"/>
          </p:cNvSpPr>
          <p:nvPr/>
        </p:nvSpPr>
        <p:spPr bwMode="auto">
          <a:xfrm>
            <a:off x="140746" y="5123013"/>
            <a:ext cx="949325" cy="348570"/>
          </a:xfrm>
          <a:prstGeom prst="curvedRightArrow">
            <a:avLst>
              <a:gd name="adj1" fmla="val 24848"/>
              <a:gd name="adj2" fmla="val 49697"/>
              <a:gd name="adj3" fmla="val 33333"/>
            </a:avLst>
          </a:prstGeom>
          <a:gradFill flip="none" rotWithShape="1">
            <a:gsLst>
              <a:gs pos="0">
                <a:srgbClr val="0000FF"/>
              </a:gs>
              <a:gs pos="100000">
                <a:srgbClr val="FFFFFF"/>
              </a:gs>
            </a:gsLst>
            <a:lin ang="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21833" y="5058834"/>
            <a:ext cx="23069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assumes</a:t>
            </a:r>
            <a:r>
              <a:rPr lang="en-US" dirty="0"/>
              <a:t> </a:t>
            </a:r>
            <a:r>
              <a:rPr lang="en-US" dirty="0" err="1" smtClean="0"/>
              <a:t>preshower</a:t>
            </a:r>
            <a:r>
              <a:rPr lang="en-US" dirty="0" smtClean="0"/>
              <a:t> </a:t>
            </a:r>
          </a:p>
          <a:p>
            <a:r>
              <a:rPr lang="en-US" dirty="0" smtClean="0"/>
              <a:t>in </a:t>
            </a:r>
            <a:r>
              <a:rPr lang="en-US" dirty="0" smtClean="0"/>
              <a:t>front of FMS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STAR@UCLA, August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028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65760" y="0"/>
            <a:ext cx="9509760" cy="6096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Transversely Polarized Proton MC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1000" y="1879600"/>
            <a:ext cx="3319182" cy="322434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61000" y="1571823"/>
            <a:ext cx="34848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Collins with positivity bounds as input</a:t>
            </a:r>
            <a:endParaRPr lang="en-US" sz="1400" b="1" dirty="0"/>
          </a:p>
        </p:txBody>
      </p:sp>
      <p:pic>
        <p:nvPicPr>
          <p:cNvPr id="7" name="Picture 6" descr="SiversMC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967" y="2369282"/>
            <a:ext cx="4894358" cy="231389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74241" y="5132918"/>
            <a:ext cx="74796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spcBef>
                <a:spcPts val="0"/>
              </a:spcBef>
              <a:buSzPct val="95000"/>
              <a:defRPr/>
            </a:pPr>
            <a:r>
              <a:rPr lang="en-US" sz="1600" dirty="0" smtClean="0">
                <a:solidFill>
                  <a:srgbClr val="0000FF"/>
                </a:solidFill>
                <a:cs typeface="Comic Sans MS"/>
              </a:rPr>
              <a:t>Also developed:</a:t>
            </a:r>
            <a:endParaRPr lang="en-US" sz="1600" dirty="0">
              <a:solidFill>
                <a:srgbClr val="0000FF"/>
              </a:solidFill>
              <a:cs typeface="Comic Sans MS"/>
            </a:endParaRPr>
          </a:p>
          <a:p>
            <a:pPr lvl="0" defTabSz="914400">
              <a:spcBef>
                <a:spcPts val="0"/>
              </a:spcBef>
              <a:buSzPct val="95000"/>
              <a:defRPr/>
            </a:pPr>
            <a:r>
              <a:rPr lang="en-US" sz="1600" b="1" dirty="0" smtClean="0">
                <a:cs typeface="Comic Sans MS"/>
              </a:rPr>
              <a:t>Fast smearing generator </a:t>
            </a:r>
            <a:r>
              <a:rPr lang="en-US" sz="1600" dirty="0" smtClean="0">
                <a:cs typeface="Comic Sans MS"/>
              </a:rPr>
              <a:t>tool to smear generator particle responses in p and energy and to include PID responses, “detectors” can be flexible defined in the acceptance.</a:t>
            </a:r>
          </a:p>
          <a:p>
            <a:pPr lvl="0" defTabSz="914400">
              <a:spcBef>
                <a:spcPts val="0"/>
              </a:spcBef>
              <a:buSzPct val="95000"/>
              <a:defRPr/>
            </a:pPr>
            <a:r>
              <a:rPr lang="en-US" sz="1600" dirty="0" smtClean="0">
                <a:solidFill>
                  <a:srgbClr val="0000FF"/>
                </a:solidFill>
                <a:cs typeface="Comic Sans MS"/>
                <a:sym typeface="Wingdings"/>
              </a:rPr>
              <a:t> </a:t>
            </a:r>
            <a:r>
              <a:rPr lang="en-US" sz="1600" dirty="0" smtClean="0">
                <a:cs typeface="Comic Sans MS"/>
                <a:sym typeface="Wingdings"/>
              </a:rPr>
              <a:t>allows for fast studies </a:t>
            </a:r>
            <a:r>
              <a:rPr lang="en-US" sz="1600" dirty="0" smtClean="0">
                <a:sym typeface="Wingdings"/>
              </a:rPr>
              <a:t>of detector effects on physics observables</a:t>
            </a:r>
            <a:endParaRPr lang="en-US" sz="1600" dirty="0" smtClean="0">
              <a:cs typeface="Comic Sans M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1" y="883920"/>
            <a:ext cx="84031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 defTabSz="914400">
              <a:spcBef>
                <a:spcPts val="0"/>
              </a:spcBef>
              <a:buClr>
                <a:srgbClr val="0000FF"/>
              </a:buClr>
              <a:buSzPct val="100000"/>
              <a:buFont typeface="Wingdings" charset="2"/>
              <a:buChar char="q"/>
              <a:defRPr/>
            </a:pPr>
            <a:r>
              <a:rPr lang="en-US" dirty="0" smtClean="0">
                <a:cs typeface="Comic Sans MS"/>
              </a:rPr>
              <a:t> Developed by Tom </a:t>
            </a:r>
            <a:r>
              <a:rPr lang="en-US" dirty="0">
                <a:cs typeface="Comic Sans MS"/>
              </a:rPr>
              <a:t>Burton </a:t>
            </a:r>
            <a:r>
              <a:rPr lang="en-US" dirty="0" smtClean="0">
                <a:cs typeface="Comic Sans MS"/>
              </a:rPr>
              <a:t>(https</a:t>
            </a:r>
            <a:r>
              <a:rPr lang="en-US" dirty="0">
                <a:cs typeface="Comic Sans MS"/>
              </a:rPr>
              <a:t>://</a:t>
            </a:r>
            <a:r>
              <a:rPr lang="en-US" dirty="0" err="1">
                <a:cs typeface="Comic Sans MS"/>
              </a:rPr>
              <a:t>code.google.com</a:t>
            </a:r>
            <a:r>
              <a:rPr lang="en-US" dirty="0">
                <a:cs typeface="Comic Sans MS"/>
              </a:rPr>
              <a:t>/p/</a:t>
            </a:r>
            <a:r>
              <a:rPr lang="en-US" dirty="0" err="1">
                <a:cs typeface="Comic Sans MS"/>
              </a:rPr>
              <a:t>tppmc</a:t>
            </a:r>
            <a:r>
              <a:rPr lang="en-US" dirty="0" smtClean="0">
                <a:cs typeface="Comic Sans MS"/>
              </a:rPr>
              <a:t>/) </a:t>
            </a:r>
          </a:p>
          <a:p>
            <a:pPr marL="0" lvl="2" defTabSz="914400">
              <a:spcBef>
                <a:spcPts val="0"/>
              </a:spcBef>
              <a:buClr>
                <a:srgbClr val="0000FF"/>
              </a:buClr>
              <a:buSzPct val="100000"/>
              <a:buFont typeface="Wingdings" charset="2"/>
              <a:buChar char="q"/>
              <a:defRPr/>
            </a:pPr>
            <a:r>
              <a:rPr lang="en-US" dirty="0" smtClean="0">
                <a:cs typeface="Comic Sans MS"/>
              </a:rPr>
              <a:t> </a:t>
            </a:r>
            <a:r>
              <a:rPr lang="en-US" dirty="0" err="1" smtClean="0">
                <a:cs typeface="Comic Sans MS"/>
              </a:rPr>
              <a:t>Sivers</a:t>
            </a:r>
            <a:r>
              <a:rPr lang="en-US" dirty="0" smtClean="0">
                <a:cs typeface="Comic Sans MS"/>
              </a:rPr>
              <a:t> and Collins asymmetries included</a:t>
            </a:r>
          </a:p>
          <a:p>
            <a:pPr marL="0" lvl="2" defTabSz="914400">
              <a:spcBef>
                <a:spcPts val="0"/>
              </a:spcBef>
              <a:buClr>
                <a:srgbClr val="0000FF"/>
              </a:buClr>
              <a:buSzPct val="100000"/>
              <a:buFont typeface="Wingdings" charset="2"/>
              <a:buChar char="q"/>
              <a:defRPr/>
            </a:pPr>
            <a:r>
              <a:rPr lang="en-US" dirty="0" smtClean="0">
                <a:cs typeface="Comic Sans MS"/>
              </a:rPr>
              <a:t> IFF and DY/ W A</a:t>
            </a:r>
            <a:r>
              <a:rPr lang="en-US" baseline="-25000" dirty="0" smtClean="0">
                <a:cs typeface="Comic Sans MS"/>
              </a:rPr>
              <a:t>N</a:t>
            </a:r>
            <a:r>
              <a:rPr lang="en-US" dirty="0" smtClean="0">
                <a:cs typeface="Comic Sans MS"/>
              </a:rPr>
              <a:t> need to be still included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9825645"/>
              </p:ext>
            </p:extLst>
          </p:nvPr>
        </p:nvGraphicFramePr>
        <p:xfrm>
          <a:off x="198967" y="4632372"/>
          <a:ext cx="4894358" cy="3764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534" name="Equation" r:id="rId6" imgW="2806700" imgH="215900" progId="Equation.3">
                  <p:embed/>
                </p:oleObj>
              </mc:Choice>
              <mc:Fallback>
                <p:oleObj name="Equation" r:id="rId6" imgW="28067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967" y="4632372"/>
                        <a:ext cx="4894358" cy="376489"/>
                      </a:xfrm>
                      <a:prstGeom prst="rect">
                        <a:avLst/>
                      </a:prstGeom>
                      <a:solidFill>
                        <a:srgbClr val="00FF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646767" y="199995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Sivers</a:t>
            </a:r>
            <a:r>
              <a:rPr lang="en-US" dirty="0" smtClean="0"/>
              <a:t> Mechanism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2DFF1-6A7E-5841-980E-96BA788216E4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STAR@UCLA, August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469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Physics in 2015+ for </a:t>
            </a:r>
            <a:r>
              <a:rPr lang="en-US" cap="none" dirty="0" smtClean="0">
                <a:latin typeface="Symbol"/>
              </a:rPr>
              <a:t>h</a:t>
            </a:r>
            <a:r>
              <a:rPr lang="en-US" dirty="0" smtClean="0"/>
              <a:t>&gt;1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STAR@UCLA, August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EEB45-469B-C445-A2A6-597CC1D4FAC3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054394" y="874291"/>
            <a:ext cx="31378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FF00"/>
                </a:solidFill>
                <a:latin typeface="Comic Sans MS"/>
                <a:cs typeface="Comic Sans MS"/>
              </a:rPr>
              <a:t>(un-)polarized </a:t>
            </a:r>
            <a:r>
              <a:rPr lang="en-US" sz="2800" b="1" dirty="0" err="1" smtClean="0">
                <a:solidFill>
                  <a:srgbClr val="00FF00"/>
                </a:solidFill>
                <a:latin typeface="Comic Sans MS"/>
                <a:cs typeface="Comic Sans MS"/>
              </a:rPr>
              <a:t>pp</a:t>
            </a:r>
            <a:endParaRPr lang="en-US" sz="2800" b="1" dirty="0">
              <a:solidFill>
                <a:srgbClr val="00FF00"/>
              </a:solidFill>
              <a:latin typeface="Comic Sans MS"/>
              <a:cs typeface="Comic Sans M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06146" y="838308"/>
            <a:ext cx="32085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(un-)polarized </a:t>
            </a:r>
            <a:r>
              <a:rPr lang="en-US" sz="2800" b="1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pA</a:t>
            </a:r>
            <a:endParaRPr lang="en-US" sz="2800" b="1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214243" y="1386928"/>
            <a:ext cx="87249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4583043" y="1111745"/>
            <a:ext cx="8274" cy="369216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31304" y="1667568"/>
            <a:ext cx="4019049" cy="32111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FF"/>
              </a:buClr>
              <a:buFont typeface="Wingdings" charset="2"/>
              <a:buChar char="q"/>
            </a:pPr>
            <a:r>
              <a:rPr lang="en-US" sz="1600" dirty="0" smtClean="0"/>
              <a:t> </a:t>
            </a:r>
            <a:r>
              <a:rPr lang="en-US" sz="1600" dirty="0"/>
              <a:t>unravel the underlying </a:t>
            </a:r>
            <a:r>
              <a:rPr lang="en-US" sz="1600" dirty="0" err="1" smtClean="0"/>
              <a:t>subprocesses</a:t>
            </a:r>
            <a:r>
              <a:rPr lang="en-US" sz="1600" dirty="0" smtClean="0"/>
              <a:t> </a:t>
            </a:r>
            <a:endParaRPr lang="en-US" sz="1600" dirty="0"/>
          </a:p>
          <a:p>
            <a:pPr>
              <a:buClr>
                <a:srgbClr val="0000FF"/>
              </a:buClr>
            </a:pPr>
            <a:r>
              <a:rPr lang="en-US" sz="1600" dirty="0"/>
              <a:t>   causing A</a:t>
            </a:r>
            <a:r>
              <a:rPr lang="en-US" sz="1600" baseline="-25000" dirty="0"/>
              <a:t>N</a:t>
            </a:r>
            <a:endParaRPr lang="en-US" sz="1600" dirty="0"/>
          </a:p>
          <a:p>
            <a:pPr>
              <a:buClr>
                <a:srgbClr val="0000FF"/>
              </a:buClr>
            </a:pPr>
            <a:endParaRPr lang="en-US" sz="1600" baseline="-25000" dirty="0" smtClean="0"/>
          </a:p>
          <a:p>
            <a:pPr>
              <a:buClr>
                <a:srgbClr val="0000FF"/>
              </a:buClr>
              <a:buFont typeface="Wingdings" charset="2"/>
              <a:buChar char="q"/>
            </a:pPr>
            <a:r>
              <a:rPr lang="en-US" sz="1600" dirty="0" smtClean="0"/>
              <a:t> measure the sign change for the </a:t>
            </a:r>
          </a:p>
          <a:p>
            <a:pPr>
              <a:buClr>
                <a:srgbClr val="0000FF"/>
              </a:buClr>
            </a:pPr>
            <a:r>
              <a:rPr lang="en-US" sz="1600" dirty="0"/>
              <a:t> </a:t>
            </a:r>
            <a:r>
              <a:rPr lang="en-US" sz="1600" dirty="0" smtClean="0"/>
              <a:t>  </a:t>
            </a:r>
            <a:r>
              <a:rPr lang="en-US" sz="1600" dirty="0" err="1" smtClean="0"/>
              <a:t>Sivers</a:t>
            </a:r>
            <a:r>
              <a:rPr lang="en-US" sz="1600" dirty="0" smtClean="0"/>
              <a:t> </a:t>
            </a:r>
            <a:r>
              <a:rPr lang="en-US" sz="1600" dirty="0" err="1" smtClean="0"/>
              <a:t>fct</a:t>
            </a:r>
            <a:r>
              <a:rPr lang="en-US" sz="1600" dirty="0" smtClean="0"/>
              <a:t>. between </a:t>
            </a:r>
            <a:r>
              <a:rPr lang="en-US" sz="1600" dirty="0" err="1" smtClean="0"/>
              <a:t>pp</a:t>
            </a:r>
            <a:r>
              <a:rPr lang="en-US" sz="1600" dirty="0" smtClean="0"/>
              <a:t> and SIDIS</a:t>
            </a:r>
          </a:p>
          <a:p>
            <a:pPr>
              <a:buClr>
                <a:srgbClr val="0000FF"/>
              </a:buClr>
              <a:buFont typeface="Wingdings" charset="2"/>
              <a:buChar char="q"/>
            </a:pPr>
            <a:endParaRPr lang="en-US" sz="1600" dirty="0"/>
          </a:p>
          <a:p>
            <a:pPr>
              <a:buClr>
                <a:srgbClr val="0000FF"/>
              </a:buClr>
              <a:buFont typeface="Wingdings" charset="2"/>
              <a:buChar char="q"/>
            </a:pPr>
            <a:r>
              <a:rPr lang="en-US" sz="1600" dirty="0" smtClean="0"/>
              <a:t> </a:t>
            </a:r>
            <a:r>
              <a:rPr lang="en-US" sz="1600" dirty="0"/>
              <a:t>measure </a:t>
            </a:r>
            <a:r>
              <a:rPr lang="en-US" sz="1600" dirty="0">
                <a:latin typeface="Symbol" charset="2"/>
                <a:cs typeface="Symbol" charset="2"/>
              </a:rPr>
              <a:t>D</a:t>
            </a:r>
            <a:r>
              <a:rPr lang="en-US" sz="1600" dirty="0"/>
              <a:t>G at low </a:t>
            </a:r>
            <a:r>
              <a:rPr lang="en-US" sz="1600" dirty="0" smtClean="0"/>
              <a:t>x</a:t>
            </a:r>
          </a:p>
          <a:p>
            <a:pPr>
              <a:buClr>
                <a:srgbClr val="0000FF"/>
              </a:buClr>
              <a:buFont typeface="Wingdings" charset="2"/>
              <a:buChar char="q"/>
            </a:pPr>
            <a:endParaRPr lang="en-US" sz="1600" dirty="0"/>
          </a:p>
          <a:p>
            <a:pPr marL="285750" indent="-285750">
              <a:buClr>
                <a:srgbClr val="0000FF"/>
              </a:buClr>
              <a:buFont typeface="Wingdings" charset="2"/>
              <a:buChar char="q"/>
            </a:pPr>
            <a:r>
              <a:rPr lang="en-US" sz="1600" dirty="0" smtClean="0">
                <a:latin typeface="Comic Sans MS"/>
                <a:cs typeface="Comic Sans MS"/>
              </a:rPr>
              <a:t>central </a:t>
            </a:r>
            <a:r>
              <a:rPr lang="en-US" sz="1600" dirty="0">
                <a:latin typeface="Comic Sans MS"/>
                <a:cs typeface="Comic Sans MS"/>
              </a:rPr>
              <a:t>and forward diffractive </a:t>
            </a:r>
            <a:endParaRPr lang="en-US" sz="1600" dirty="0" smtClean="0">
              <a:latin typeface="Comic Sans MS"/>
              <a:cs typeface="Comic Sans MS"/>
            </a:endParaRPr>
          </a:p>
          <a:p>
            <a:r>
              <a:rPr lang="en-US" sz="1600" dirty="0" smtClean="0">
                <a:latin typeface="Comic Sans MS"/>
                <a:cs typeface="Comic Sans MS"/>
              </a:rPr>
              <a:t>production </a:t>
            </a:r>
            <a:r>
              <a:rPr lang="en-US" sz="1600" dirty="0">
                <a:latin typeface="Comic Sans MS"/>
                <a:cs typeface="Comic Sans MS"/>
              </a:rPr>
              <a:t>in p</a:t>
            </a:r>
            <a:r>
              <a:rPr lang="en-US" sz="1600" baseline="30000" dirty="0">
                <a:latin typeface="Comic Sans MS"/>
                <a:cs typeface="Comic Sans MS"/>
              </a:rPr>
              <a:t>(↑)</a:t>
            </a:r>
            <a:r>
              <a:rPr lang="en-US" sz="1600" dirty="0">
                <a:latin typeface="Comic Sans MS"/>
                <a:cs typeface="Comic Sans MS"/>
              </a:rPr>
              <a:t>p, p</a:t>
            </a:r>
            <a:r>
              <a:rPr lang="en-US" sz="1600" baseline="30000" dirty="0">
                <a:latin typeface="Comic Sans MS"/>
                <a:cs typeface="Comic Sans MS"/>
              </a:rPr>
              <a:t>(↑)</a:t>
            </a:r>
            <a:r>
              <a:rPr lang="en-US" sz="1600" dirty="0" smtClean="0">
                <a:latin typeface="Comic Sans MS"/>
                <a:cs typeface="Comic Sans MS"/>
              </a:rPr>
              <a:t>A</a:t>
            </a:r>
          </a:p>
          <a:p>
            <a:endParaRPr lang="en-US" sz="1600" dirty="0" smtClean="0">
              <a:latin typeface="Comic Sans MS"/>
              <a:cs typeface="Comic Sans MS"/>
            </a:endParaRPr>
          </a:p>
          <a:p>
            <a:pPr marL="285750" indent="-285750">
              <a:buClr>
                <a:srgbClr val="0000FF"/>
              </a:buClr>
              <a:buFont typeface="Wingdings" charset="2"/>
              <a:buChar char="q"/>
            </a:pPr>
            <a:r>
              <a:rPr lang="en-US" sz="1600" dirty="0">
                <a:latin typeface="Comic Sans MS"/>
                <a:cs typeface="Comic Sans MS"/>
              </a:rPr>
              <a:t>elastic scattering in p</a:t>
            </a:r>
            <a:r>
              <a:rPr lang="en-US" sz="1600" baseline="30000" dirty="0">
                <a:latin typeface="Comic Sans MS"/>
                <a:cs typeface="Comic Sans MS"/>
              </a:rPr>
              <a:t>(↑)</a:t>
            </a:r>
            <a:r>
              <a:rPr lang="en-US" sz="1600" dirty="0">
                <a:latin typeface="Comic Sans MS"/>
                <a:cs typeface="Comic Sans MS"/>
              </a:rPr>
              <a:t>p</a:t>
            </a:r>
            <a:r>
              <a:rPr lang="en-US" sz="1600" baseline="30000" dirty="0">
                <a:latin typeface="Comic Sans MS"/>
                <a:cs typeface="Comic Sans MS"/>
              </a:rPr>
              <a:t>(↑)</a:t>
            </a:r>
            <a:r>
              <a:rPr lang="en-US" sz="1600" dirty="0">
                <a:latin typeface="Comic Sans MS"/>
                <a:cs typeface="Comic Sans MS"/>
              </a:rPr>
              <a:t> </a:t>
            </a:r>
          </a:p>
          <a:p>
            <a:pPr>
              <a:buClr>
                <a:srgbClr val="0000FF"/>
              </a:buClr>
            </a:pP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4956323" y="1665356"/>
            <a:ext cx="3813865" cy="19800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FF"/>
              </a:buClr>
              <a:buFont typeface="Wingdings" charset="2"/>
              <a:buChar char="q"/>
            </a:pPr>
            <a:r>
              <a:rPr lang="en-US" sz="1600" dirty="0" smtClean="0"/>
              <a:t> study saturation effects</a:t>
            </a:r>
          </a:p>
          <a:p>
            <a:pPr>
              <a:buClr>
                <a:srgbClr val="0000FF"/>
              </a:buClr>
              <a:buFont typeface="Wingdings" charset="2"/>
              <a:buChar char="q"/>
            </a:pPr>
            <a:endParaRPr lang="en-US" sz="1600" dirty="0"/>
          </a:p>
          <a:p>
            <a:pPr>
              <a:buClr>
                <a:srgbClr val="0000FF"/>
              </a:buClr>
              <a:buFont typeface="Wingdings" charset="2"/>
              <a:buChar char="q"/>
            </a:pPr>
            <a:r>
              <a:rPr lang="en-US" sz="1600" dirty="0" smtClean="0"/>
              <a:t> measure </a:t>
            </a:r>
            <a:r>
              <a:rPr lang="en-US" sz="1600" dirty="0" err="1" smtClean="0"/>
              <a:t>g</a:t>
            </a:r>
            <a:r>
              <a:rPr lang="en-US" sz="1600" baseline="30000" dirty="0" err="1" smtClean="0"/>
              <a:t>A</a:t>
            </a:r>
            <a:r>
              <a:rPr lang="en-US" sz="1600" dirty="0" smtClean="0"/>
              <a:t>(x,Q</a:t>
            </a:r>
            <a:r>
              <a:rPr lang="en-US" sz="1600" baseline="30000" dirty="0" smtClean="0"/>
              <a:t>2</a:t>
            </a:r>
            <a:r>
              <a:rPr lang="en-US" sz="1600" dirty="0" smtClean="0"/>
              <a:t>) and </a:t>
            </a:r>
            <a:r>
              <a:rPr lang="en-US" sz="1600" dirty="0" err="1"/>
              <a:t>g</a:t>
            </a:r>
            <a:r>
              <a:rPr lang="en-US" sz="1600" baseline="30000" dirty="0" err="1"/>
              <a:t>A</a:t>
            </a:r>
            <a:r>
              <a:rPr lang="en-US" sz="1600" dirty="0"/>
              <a:t>(x,</a:t>
            </a:r>
            <a:r>
              <a:rPr lang="en-US" sz="1600" dirty="0" smtClean="0"/>
              <a:t>Q</a:t>
            </a:r>
            <a:r>
              <a:rPr lang="en-US" sz="1600" baseline="30000" dirty="0" smtClean="0"/>
              <a:t>2</a:t>
            </a:r>
            <a:r>
              <a:rPr lang="en-US" sz="1600" dirty="0" smtClean="0"/>
              <a:t>,b) </a:t>
            </a:r>
          </a:p>
          <a:p>
            <a:pPr>
              <a:buClr>
                <a:srgbClr val="0000FF"/>
              </a:buClr>
            </a:pPr>
            <a:endParaRPr lang="en-US" sz="1600" baseline="-25000" dirty="0" smtClean="0"/>
          </a:p>
          <a:p>
            <a:pPr>
              <a:buClr>
                <a:srgbClr val="0000FF"/>
              </a:buClr>
              <a:buFont typeface="Wingdings" charset="2"/>
              <a:buChar char="q"/>
            </a:pPr>
            <a:r>
              <a:rPr lang="en-US" sz="1600" dirty="0" smtClean="0"/>
              <a:t> </a:t>
            </a:r>
            <a:r>
              <a:rPr lang="en-US" sz="1600" dirty="0"/>
              <a:t>unravel the underlying </a:t>
            </a:r>
            <a:r>
              <a:rPr lang="en-US" sz="1600" dirty="0" err="1"/>
              <a:t>subprocess</a:t>
            </a:r>
            <a:r>
              <a:rPr lang="en-US" sz="1600" dirty="0"/>
              <a:t> </a:t>
            </a:r>
          </a:p>
          <a:p>
            <a:pPr>
              <a:buClr>
                <a:srgbClr val="0000FF"/>
              </a:buClr>
            </a:pPr>
            <a:r>
              <a:rPr lang="en-US" sz="1600" dirty="0"/>
              <a:t>   causing A</a:t>
            </a:r>
            <a:r>
              <a:rPr lang="en-US" sz="1600" baseline="-25000" dirty="0"/>
              <a:t>N</a:t>
            </a:r>
            <a:endParaRPr lang="en-US" sz="1600" dirty="0"/>
          </a:p>
          <a:p>
            <a:pPr>
              <a:buClr>
                <a:srgbClr val="0000FF"/>
              </a:buClr>
              <a:buFont typeface="Wingdings" charset="2"/>
              <a:buChar char="q"/>
            </a:pPr>
            <a:endParaRPr lang="en-US" sz="1600" dirty="0" smtClean="0"/>
          </a:p>
          <a:p>
            <a:pPr>
              <a:buClr>
                <a:srgbClr val="0000FF"/>
              </a:buClr>
              <a:buFont typeface="Wingdings" charset="2"/>
              <a:buChar char="q"/>
            </a:pPr>
            <a:r>
              <a:rPr lang="en-US" sz="1600" dirty="0" smtClean="0"/>
              <a:t> study GPDs </a:t>
            </a:r>
            <a:endParaRPr lang="en-US" sz="1600" dirty="0" smtClean="0"/>
          </a:p>
        </p:txBody>
      </p:sp>
      <p:sp>
        <p:nvSpPr>
          <p:cNvPr id="14" name="AutoShape 49"/>
          <p:cNvSpPr>
            <a:spLocks noChangeArrowheads="1"/>
          </p:cNvSpPr>
          <p:nvPr/>
        </p:nvSpPr>
        <p:spPr bwMode="auto">
          <a:xfrm>
            <a:off x="267483" y="4814588"/>
            <a:ext cx="701674" cy="418428"/>
          </a:xfrm>
          <a:prstGeom prst="curvedRightArrow">
            <a:avLst>
              <a:gd name="adj1" fmla="val 24848"/>
              <a:gd name="adj2" fmla="val 49697"/>
              <a:gd name="adj3" fmla="val 33333"/>
            </a:avLst>
          </a:prstGeom>
          <a:gradFill flip="none" rotWithShape="1">
            <a:gsLst>
              <a:gs pos="0">
                <a:srgbClr val="0000FF"/>
              </a:gs>
              <a:gs pos="100000">
                <a:srgbClr val="FFFFFF"/>
              </a:gs>
            </a:gsLst>
            <a:lin ang="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71216" y="4914320"/>
            <a:ext cx="504497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what equipment do we need</a:t>
            </a:r>
          </a:p>
          <a:p>
            <a:pPr>
              <a:buClr>
                <a:srgbClr val="0000FF"/>
              </a:buClr>
              <a:buFont typeface="Wingdings" charset="2"/>
              <a:buChar char="q"/>
            </a:pPr>
            <a:r>
              <a:rPr lang="en-US" dirty="0"/>
              <a:t> </a:t>
            </a:r>
            <a:r>
              <a:rPr lang="en-US" dirty="0" smtClean="0"/>
              <a:t>STAR: main detector and </a:t>
            </a:r>
            <a:r>
              <a:rPr lang="en-US" dirty="0" err="1" smtClean="0"/>
              <a:t>endcap</a:t>
            </a:r>
            <a:endParaRPr lang="en-US" dirty="0" smtClean="0"/>
          </a:p>
          <a:p>
            <a:pPr>
              <a:buClr>
                <a:srgbClr val="0000FF"/>
              </a:buClr>
              <a:buFont typeface="Wingdings" charset="2"/>
              <a:buChar char="q"/>
            </a:pPr>
            <a:r>
              <a:rPr lang="en-US" dirty="0" smtClean="0"/>
              <a:t> refurbished FMS</a:t>
            </a:r>
          </a:p>
          <a:p>
            <a:pPr>
              <a:buClr>
                <a:srgbClr val="0000FF"/>
              </a:buClr>
              <a:buFont typeface="Wingdings" charset="2"/>
              <a:buChar char="q"/>
            </a:pPr>
            <a:r>
              <a:rPr lang="en-US" dirty="0"/>
              <a:t> </a:t>
            </a:r>
            <a:r>
              <a:rPr lang="en-US" dirty="0" err="1" smtClean="0"/>
              <a:t>Preshower</a:t>
            </a:r>
            <a:r>
              <a:rPr lang="en-US" dirty="0" smtClean="0"/>
              <a:t> detector in front of the FMS</a:t>
            </a:r>
          </a:p>
          <a:p>
            <a:pPr>
              <a:buClr>
                <a:srgbClr val="0000FF"/>
              </a:buClr>
              <a:buFont typeface="Wingdings" charset="2"/>
              <a:buChar char="q"/>
            </a:pPr>
            <a:r>
              <a:rPr lang="en-US" dirty="0"/>
              <a:t> </a:t>
            </a:r>
            <a:r>
              <a:rPr lang="en-US" dirty="0" smtClean="0"/>
              <a:t>Roman Pot upgrade to Phase-II</a:t>
            </a:r>
            <a:endParaRPr lang="en-US" dirty="0"/>
          </a:p>
        </p:txBody>
      </p:sp>
      <p:sp>
        <p:nvSpPr>
          <p:cNvPr id="2" name="Right Brace 1"/>
          <p:cNvSpPr/>
          <p:nvPr/>
        </p:nvSpPr>
        <p:spPr bwMode="auto">
          <a:xfrm>
            <a:off x="6040783" y="5510690"/>
            <a:ext cx="320260" cy="861392"/>
          </a:xfrm>
          <a:prstGeom prst="rightBrac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83130" y="5488610"/>
            <a:ext cx="23261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status / plans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will be discussed in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the following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595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r>
              <a:rPr lang="en-US" dirty="0" smtClean="0"/>
              <a:t>The sign change of the </a:t>
            </a:r>
            <a:r>
              <a:rPr lang="en-US" dirty="0" err="1" smtClean="0"/>
              <a:t>Sivers</a:t>
            </a:r>
            <a:r>
              <a:rPr lang="en-US" dirty="0" smtClean="0"/>
              <a:t> </a:t>
            </a:r>
            <a:r>
              <a:rPr lang="en-US" dirty="0" err="1" smtClean="0"/>
              <a:t>fct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355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70F47-C6DD-A04E-B29D-1DE275AF3522}" type="slidenum">
              <a:rPr lang="en-US" smtClean="0"/>
              <a:pPr/>
              <a:t>20</a:t>
            </a:fld>
            <a:endParaRPr lang="en-US"/>
          </a:p>
        </p:txBody>
      </p:sp>
      <p:grpSp>
        <p:nvGrpSpPr>
          <p:cNvPr id="3" name="Group 69"/>
          <p:cNvGrpSpPr>
            <a:grpSpLocks/>
          </p:cNvGrpSpPr>
          <p:nvPr/>
        </p:nvGrpSpPr>
        <p:grpSpPr bwMode="auto">
          <a:xfrm>
            <a:off x="2861365" y="1087572"/>
            <a:ext cx="4038300" cy="2473325"/>
            <a:chOff x="1438711" y="4059469"/>
            <a:chExt cx="4038421" cy="2473008"/>
          </a:xfrm>
        </p:grpSpPr>
        <p:sp>
          <p:nvSpPr>
            <p:cNvPr id="23582" name="TextBox 16"/>
            <p:cNvSpPr txBox="1">
              <a:spLocks noChangeArrowheads="1"/>
            </p:cNvSpPr>
            <p:nvPr/>
          </p:nvSpPr>
          <p:spPr bwMode="auto">
            <a:xfrm>
              <a:off x="3806631" y="6147349"/>
              <a:ext cx="38985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b="1">
                  <a:solidFill>
                    <a:srgbClr val="FF0000"/>
                  </a:solidFill>
                  <a:latin typeface="Comic Sans MS" charset="0"/>
                  <a:ea typeface="Comic Sans MS" charset="0"/>
                  <a:cs typeface="Comic Sans MS" charset="0"/>
                </a:rPr>
                <a:t>Q</a:t>
              </a:r>
            </a:p>
          </p:txBody>
        </p:sp>
        <p:sp>
          <p:nvSpPr>
            <p:cNvPr id="23583" name="TextBox 17"/>
            <p:cNvSpPr txBox="1">
              <a:spLocks noChangeArrowheads="1"/>
            </p:cNvSpPr>
            <p:nvPr/>
          </p:nvSpPr>
          <p:spPr bwMode="auto">
            <a:xfrm>
              <a:off x="1438711" y="6144055"/>
              <a:ext cx="68480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b="1">
                  <a:solidFill>
                    <a:srgbClr val="FF0000"/>
                  </a:solidFill>
                  <a:latin typeface="Symbol" charset="2"/>
                  <a:ea typeface="Symbol" charset="2"/>
                  <a:cs typeface="Symbol" charset="2"/>
                  <a:sym typeface="Mathematica1" charset="0"/>
                </a:rPr>
                <a:t>L</a:t>
              </a:r>
              <a:r>
                <a:rPr lang="en-US" b="1" baseline="-25000">
                  <a:solidFill>
                    <a:srgbClr val="FF0000"/>
                  </a:solidFill>
                  <a:latin typeface="Comic Sans MS" charset="0"/>
                  <a:ea typeface="Comic Sans MS" charset="0"/>
                  <a:cs typeface="Comic Sans MS" charset="0"/>
                  <a:sym typeface="Mathematica1" charset="0"/>
                </a:rPr>
                <a:t>QCD</a:t>
              </a:r>
              <a:endParaRPr lang="en-US" b="1" baseline="-25000">
                <a:solidFill>
                  <a:srgbClr val="FF0000"/>
                </a:solidFill>
                <a:latin typeface="Comic Sans MS" charset="0"/>
                <a:ea typeface="Comic Sans MS" charset="0"/>
                <a:cs typeface="Comic Sans MS" charset="0"/>
              </a:endParaRPr>
            </a:p>
          </p:txBody>
        </p:sp>
        <p:sp>
          <p:nvSpPr>
            <p:cNvPr id="23584" name="TextBox 52"/>
            <p:cNvSpPr txBox="1">
              <a:spLocks noChangeArrowheads="1"/>
            </p:cNvSpPr>
            <p:nvPr/>
          </p:nvSpPr>
          <p:spPr bwMode="auto">
            <a:xfrm>
              <a:off x="2595403" y="6149881"/>
              <a:ext cx="842248" cy="369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b="1" dirty="0" smtClean="0">
                  <a:solidFill>
                    <a:srgbClr val="1818FF"/>
                  </a:solidFill>
                  <a:latin typeface="Comic Sans MS" charset="0"/>
                  <a:ea typeface="Comic Sans MS" charset="0"/>
                  <a:cs typeface="Comic Sans MS" charset="0"/>
                </a:rPr>
                <a:t>Q</a:t>
              </a:r>
              <a:r>
                <a:rPr lang="en-US" b="1" baseline="-25000" dirty="0" smtClean="0">
                  <a:solidFill>
                    <a:srgbClr val="1818FF"/>
                  </a:solidFill>
                  <a:latin typeface="Comic Sans MS" charset="0"/>
                  <a:ea typeface="Comic Sans MS" charset="0"/>
                  <a:cs typeface="Comic Sans MS" charset="0"/>
                </a:rPr>
                <a:t>T</a:t>
              </a:r>
              <a:r>
                <a:rPr lang="en-US" b="1" dirty="0" smtClean="0">
                  <a:solidFill>
                    <a:srgbClr val="1818FF"/>
                  </a:solidFill>
                  <a:latin typeface="Comic Sans MS" charset="0"/>
                  <a:ea typeface="Comic Sans MS" charset="0"/>
                  <a:cs typeface="Comic Sans MS" charset="0"/>
                </a:rPr>
                <a:t>/P</a:t>
              </a:r>
              <a:r>
                <a:rPr lang="en-US" b="1" baseline="-25000" dirty="0" smtClean="0">
                  <a:solidFill>
                    <a:srgbClr val="1818FF"/>
                  </a:solidFill>
                  <a:latin typeface="Comic Sans MS" charset="0"/>
                  <a:ea typeface="Comic Sans MS" charset="0"/>
                  <a:cs typeface="Comic Sans MS" charset="0"/>
                </a:rPr>
                <a:t>T</a:t>
              </a:r>
              <a:endParaRPr lang="en-US" b="1" baseline="-25000" dirty="0">
                <a:solidFill>
                  <a:srgbClr val="1818FF"/>
                </a:solidFill>
                <a:latin typeface="Comic Sans MS" charset="0"/>
                <a:ea typeface="Comic Sans MS" charset="0"/>
                <a:cs typeface="Comic Sans MS" charset="0"/>
              </a:endParaRPr>
            </a:p>
          </p:txBody>
        </p:sp>
        <p:sp>
          <p:nvSpPr>
            <p:cNvPr id="23585" name="TextBox 20"/>
            <p:cNvSpPr txBox="1">
              <a:spLocks noChangeArrowheads="1"/>
            </p:cNvSpPr>
            <p:nvPr/>
          </p:nvSpPr>
          <p:spPr bwMode="auto">
            <a:xfrm>
              <a:off x="3289106" y="6162589"/>
              <a:ext cx="4540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latin typeface="Calibri" charset="0"/>
                </a:rPr>
                <a:t>&lt;&lt;</a:t>
              </a:r>
            </a:p>
          </p:txBody>
        </p:sp>
        <p:sp>
          <p:nvSpPr>
            <p:cNvPr id="23586" name="TextBox 21"/>
            <p:cNvSpPr txBox="1">
              <a:spLocks noChangeArrowheads="1"/>
            </p:cNvSpPr>
            <p:nvPr/>
          </p:nvSpPr>
          <p:spPr bwMode="auto">
            <a:xfrm>
              <a:off x="2238220" y="6162589"/>
              <a:ext cx="4540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latin typeface="Calibri" charset="0"/>
                </a:rPr>
                <a:t>&lt;&lt;</a:t>
              </a:r>
            </a:p>
          </p:txBody>
        </p:sp>
        <p:grpSp>
          <p:nvGrpSpPr>
            <p:cNvPr id="4" name="Group 55"/>
            <p:cNvGrpSpPr>
              <a:grpSpLocks noChangeAspect="1"/>
            </p:cNvGrpSpPr>
            <p:nvPr/>
          </p:nvGrpSpPr>
          <p:grpSpPr bwMode="auto">
            <a:xfrm>
              <a:off x="1640646" y="4059469"/>
              <a:ext cx="3064192" cy="2240280"/>
              <a:chOff x="2055813" y="1905000"/>
              <a:chExt cx="5106987" cy="3733800"/>
            </a:xfrm>
          </p:grpSpPr>
          <p:sp>
            <p:nvSpPr>
              <p:cNvPr id="57" name="Rectangle 56"/>
              <p:cNvSpPr/>
              <p:nvPr/>
            </p:nvSpPr>
            <p:spPr bwMode="auto">
              <a:xfrm>
                <a:off x="3429000" y="2133600"/>
                <a:ext cx="3200400" cy="3200400"/>
              </a:xfrm>
              <a:prstGeom prst="rect">
                <a:avLst/>
              </a:prstGeom>
              <a:solidFill>
                <a:srgbClr val="CCFFCC"/>
              </a:solidFill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>
                <a:prstTxWarp prst="textNoShape">
                  <a:avLst/>
                </a:prstTxWarp>
              </a:bodyPr>
              <a:lstStyle/>
              <a:p>
                <a:pPr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/>
                  </a:solidFill>
                  <a:ea typeface="Arial" pitchFamily="28" charset="0"/>
                  <a:cs typeface="Arial" pitchFamily="28" charset="0"/>
                </a:endParaRPr>
              </a:p>
            </p:txBody>
          </p:sp>
          <p:sp>
            <p:nvSpPr>
              <p:cNvPr id="58" name="Rectangle 57"/>
              <p:cNvSpPr>
                <a:spLocks noChangeArrowheads="1"/>
              </p:cNvSpPr>
              <p:nvPr/>
            </p:nvSpPr>
            <p:spPr bwMode="auto">
              <a:xfrm>
                <a:off x="2057400" y="2133600"/>
                <a:ext cx="3124200" cy="3200400"/>
              </a:xfrm>
              <a:prstGeom prst="rect">
                <a:avLst/>
              </a:prstGeom>
              <a:solidFill>
                <a:srgbClr val="66FFFF"/>
              </a:solidFill>
              <a:ln w="9525">
                <a:solidFill>
                  <a:srgbClr val="F9F9F9"/>
                </a:solidFill>
                <a:miter lim="800000"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9" name="Rectangle 58"/>
              <p:cNvSpPr>
                <a:spLocks noChangeArrowheads="1"/>
              </p:cNvSpPr>
              <p:nvPr/>
            </p:nvSpPr>
            <p:spPr bwMode="auto">
              <a:xfrm>
                <a:off x="3429000" y="2057400"/>
                <a:ext cx="1752600" cy="3352800"/>
              </a:xfrm>
              <a:prstGeom prst="rect">
                <a:avLst/>
              </a:prstGeom>
              <a:gradFill flip="none" rotWithShape="1">
                <a:gsLst>
                  <a:gs pos="0">
                    <a:srgbClr val="66FFFF"/>
                  </a:gs>
                  <a:gs pos="100000">
                    <a:srgbClr val="CCFFCC"/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>
                <a:solidFill>
                  <a:srgbClr val="C4C4FB"/>
                </a:solidFill>
                <a:miter lim="800000"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  <p:cxnSp>
            <p:nvCxnSpPr>
              <p:cNvPr id="23598" name="Straight Arrow Connector 6"/>
              <p:cNvCxnSpPr>
                <a:cxnSpLocks noChangeShapeType="1"/>
              </p:cNvCxnSpPr>
              <p:nvPr/>
            </p:nvCxnSpPr>
            <p:spPr bwMode="auto">
              <a:xfrm>
                <a:off x="2057400" y="5334000"/>
                <a:ext cx="5105400" cy="1588"/>
              </a:xfrm>
              <a:prstGeom prst="straightConnector1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23599" name="Straight Arrow Connector 60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341313" y="3619500"/>
                <a:ext cx="3430588" cy="1587"/>
              </a:xfrm>
              <a:prstGeom prst="straightConnector1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 type="arrow" w="med" len="med"/>
              </a:ln>
            </p:spPr>
          </p:cxnSp>
          <p:sp>
            <p:nvSpPr>
              <p:cNvPr id="23600" name="Freeform 61"/>
              <p:cNvSpPr>
                <a:spLocks noChangeArrowheads="1"/>
              </p:cNvSpPr>
              <p:nvPr/>
            </p:nvSpPr>
            <p:spPr bwMode="auto">
              <a:xfrm>
                <a:off x="2387600" y="2355850"/>
                <a:ext cx="4135438" cy="2598738"/>
              </a:xfrm>
              <a:custGeom>
                <a:avLst/>
                <a:gdLst>
                  <a:gd name="T0" fmla="*/ 0 w 4135272"/>
                  <a:gd name="T1" fmla="*/ 2557777 h 2597623"/>
                  <a:gd name="T2" fmla="*/ 955381 w 4135272"/>
                  <a:gd name="T3" fmla="*/ 113780 h 2597623"/>
                  <a:gd name="T4" fmla="*/ 2306565 w 4135272"/>
                  <a:gd name="T5" fmla="*/ 1875097 h 2597623"/>
                  <a:gd name="T6" fmla="*/ 4135438 w 4135272"/>
                  <a:gd name="T7" fmla="*/ 2598738 h 2597623"/>
                  <a:gd name="T8" fmla="*/ 4135438 w 4135272"/>
                  <a:gd name="T9" fmla="*/ 2598738 h 2597623"/>
                  <a:gd name="T10" fmla="*/ 4135438 w 4135272"/>
                  <a:gd name="T11" fmla="*/ 2598738 h 25976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135272"/>
                  <a:gd name="T19" fmla="*/ 0 h 2597623"/>
                  <a:gd name="T20" fmla="*/ 4135272 w 4135272"/>
                  <a:gd name="T21" fmla="*/ 2597623 h 25976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135272" h="2597623">
                    <a:moveTo>
                      <a:pt x="0" y="2556680"/>
                    </a:moveTo>
                    <a:cubicBezTo>
                      <a:pt x="285465" y="1392071"/>
                      <a:pt x="570931" y="227462"/>
                      <a:pt x="955343" y="113731"/>
                    </a:cubicBezTo>
                    <a:cubicBezTo>
                      <a:pt x="1339755" y="0"/>
                      <a:pt x="1776484" y="1460310"/>
                      <a:pt x="2306472" y="1874292"/>
                    </a:cubicBezTo>
                    <a:cubicBezTo>
                      <a:pt x="2836460" y="2288274"/>
                      <a:pt x="4135272" y="2597623"/>
                      <a:pt x="4135272" y="2597623"/>
                    </a:cubicBezTo>
                  </a:path>
                </a:pathLst>
              </a:custGeom>
              <a:solidFill>
                <a:srgbClr val="E6E6E6"/>
              </a:solidFill>
              <a:ln w="285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>
                  <a:latin typeface="Calibri" charset="0"/>
                </a:endParaRPr>
              </a:p>
            </p:txBody>
          </p:sp>
          <p:cxnSp>
            <p:nvCxnSpPr>
              <p:cNvPr id="23601" name="Straight Connector 62"/>
              <p:cNvCxnSpPr>
                <a:cxnSpLocks noChangeShapeType="1"/>
              </p:cNvCxnSpPr>
              <p:nvPr/>
            </p:nvCxnSpPr>
            <p:spPr bwMode="auto">
              <a:xfrm rot="5400000">
                <a:off x="1601787" y="3808413"/>
                <a:ext cx="3656013" cy="1588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</p:spPr>
          </p:cxnSp>
          <p:cxnSp>
            <p:nvCxnSpPr>
              <p:cNvPr id="23602" name="Straight Connector 63"/>
              <p:cNvCxnSpPr>
                <a:cxnSpLocks noChangeShapeType="1"/>
              </p:cNvCxnSpPr>
              <p:nvPr/>
            </p:nvCxnSpPr>
            <p:spPr bwMode="auto">
              <a:xfrm rot="16200000" flipH="1">
                <a:off x="3314700" y="3771900"/>
                <a:ext cx="3733800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</p:spPr>
          </p:cxnSp>
        </p:grpSp>
        <p:sp>
          <p:nvSpPr>
            <p:cNvPr id="23588" name="TextBox 64"/>
            <p:cNvSpPr txBox="1">
              <a:spLocks noChangeArrowheads="1"/>
            </p:cNvSpPr>
            <p:nvPr/>
          </p:nvSpPr>
          <p:spPr bwMode="auto">
            <a:xfrm>
              <a:off x="4634884" y="5939823"/>
              <a:ext cx="842248" cy="369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b="1" dirty="0" smtClean="0">
                  <a:solidFill>
                    <a:srgbClr val="1818FF"/>
                  </a:solidFill>
                  <a:latin typeface="Comic Sans MS" charset="0"/>
                  <a:ea typeface="Comic Sans MS" charset="0"/>
                  <a:cs typeface="Comic Sans MS" charset="0"/>
                </a:rPr>
                <a:t>Q</a:t>
              </a:r>
              <a:r>
                <a:rPr lang="en-US" b="1" baseline="-25000" dirty="0" smtClean="0">
                  <a:solidFill>
                    <a:srgbClr val="1818FF"/>
                  </a:solidFill>
                  <a:latin typeface="Comic Sans MS" charset="0"/>
                  <a:ea typeface="Comic Sans MS" charset="0"/>
                  <a:cs typeface="Comic Sans MS" charset="0"/>
                </a:rPr>
                <a:t>T</a:t>
              </a:r>
              <a:r>
                <a:rPr lang="en-US" b="1" dirty="0" smtClean="0">
                  <a:solidFill>
                    <a:srgbClr val="1818FF"/>
                  </a:solidFill>
                  <a:latin typeface="Comic Sans MS" charset="0"/>
                  <a:ea typeface="Comic Sans MS" charset="0"/>
                  <a:cs typeface="Comic Sans MS" charset="0"/>
                </a:rPr>
                <a:t>/P</a:t>
              </a:r>
              <a:r>
                <a:rPr lang="en-US" b="1" baseline="-25000" dirty="0" smtClean="0">
                  <a:solidFill>
                    <a:srgbClr val="1818FF"/>
                  </a:solidFill>
                  <a:latin typeface="Comic Sans MS" charset="0"/>
                  <a:ea typeface="Comic Sans MS" charset="0"/>
                  <a:cs typeface="Comic Sans MS" charset="0"/>
                </a:rPr>
                <a:t>T</a:t>
              </a:r>
              <a:endParaRPr lang="en-US" b="1" baseline="-25000" dirty="0">
                <a:solidFill>
                  <a:srgbClr val="1818FF"/>
                </a:solidFill>
                <a:latin typeface="Comic Sans MS" charset="0"/>
                <a:ea typeface="Comic Sans MS" charset="0"/>
                <a:cs typeface="Comic Sans MS" charset="0"/>
              </a:endParaRPr>
            </a:p>
          </p:txBody>
        </p:sp>
      </p:grpSp>
      <p:sp>
        <p:nvSpPr>
          <p:cNvPr id="66" name="TextBox 65"/>
          <p:cNvSpPr txBox="1"/>
          <p:nvPr/>
        </p:nvSpPr>
        <p:spPr>
          <a:xfrm>
            <a:off x="5894999" y="1494233"/>
            <a:ext cx="1268166" cy="954107"/>
          </a:xfrm>
          <a:prstGeom prst="rect">
            <a:avLst/>
          </a:prstGeom>
          <a:noFill/>
          <a:ln w="12700">
            <a:solidFill>
              <a:srgbClr val="CCFFCC"/>
            </a:solidFill>
          </a:ln>
          <a:effectLst>
            <a:glow rad="101600">
              <a:srgbClr val="CCFFCC">
                <a:alpha val="75000"/>
              </a:srgbClr>
            </a:glow>
          </a:effectLst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latin typeface="Comic Sans MS"/>
                <a:ea typeface="+mn-ea"/>
                <a:cs typeface="Comic Sans MS"/>
              </a:rPr>
              <a:t>Collinear/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latin typeface="Comic Sans MS"/>
                <a:ea typeface="+mn-ea"/>
                <a:cs typeface="Comic Sans MS"/>
              </a:rPr>
              <a:t>twist-</a:t>
            </a:r>
            <a:r>
              <a:rPr lang="en-US" sz="1400" b="1" dirty="0" smtClean="0">
                <a:latin typeface="Comic Sans MS"/>
                <a:ea typeface="+mn-ea"/>
                <a:cs typeface="Comic Sans MS"/>
              </a:rPr>
              <a:t>3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latin typeface="Comic Sans MS"/>
                <a:ea typeface="+mn-ea"/>
                <a:cs typeface="Comic Sans MS"/>
              </a:rPr>
              <a:t>Q,Q</a:t>
            </a:r>
            <a:r>
              <a:rPr lang="en-US" sz="1400" b="1" baseline="-25000" dirty="0" smtClean="0">
                <a:latin typeface="Comic Sans MS"/>
                <a:ea typeface="+mn-ea"/>
                <a:cs typeface="Comic Sans MS"/>
              </a:rPr>
              <a:t>T</a:t>
            </a:r>
            <a:r>
              <a:rPr lang="en-US" sz="1400" b="1" dirty="0" smtClean="0">
                <a:latin typeface="Comic Sans MS"/>
                <a:ea typeface="+mn-ea"/>
                <a:cs typeface="Comic Sans MS"/>
              </a:rPr>
              <a:t>&gt;&gt;</a:t>
            </a:r>
            <a:r>
              <a:rPr lang="en-US" sz="1400" b="1" dirty="0" smtClean="0">
                <a:latin typeface="Symbol" charset="2"/>
                <a:ea typeface="+mn-ea"/>
                <a:cs typeface="Symbol" charset="2"/>
              </a:rPr>
              <a:t>L</a:t>
            </a:r>
            <a:r>
              <a:rPr lang="en-US" sz="1400" b="1" baseline="-25000" dirty="0" smtClean="0">
                <a:latin typeface="Comic Sans MS"/>
                <a:ea typeface="+mn-ea"/>
                <a:cs typeface="Comic Sans MS"/>
              </a:rPr>
              <a:t>QCD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err="1" smtClean="0">
                <a:latin typeface="Comic Sans MS"/>
                <a:ea typeface="+mn-ea"/>
                <a:cs typeface="Comic Sans MS"/>
              </a:rPr>
              <a:t>p</a:t>
            </a:r>
            <a:r>
              <a:rPr lang="en-US" sz="1400" b="1" baseline="-25000" dirty="0" err="1" smtClean="0">
                <a:latin typeface="Comic Sans MS"/>
                <a:ea typeface="+mn-ea"/>
                <a:cs typeface="Comic Sans MS"/>
              </a:rPr>
              <a:t>T</a:t>
            </a:r>
            <a:r>
              <a:rPr lang="en-US" sz="1400" b="1" dirty="0" err="1" smtClean="0">
                <a:latin typeface="Comic Sans MS"/>
                <a:ea typeface="+mn-ea"/>
                <a:cs typeface="Comic Sans MS"/>
              </a:rPr>
              <a:t>~Q</a:t>
            </a:r>
            <a:endParaRPr lang="en-US" sz="1400" b="1" dirty="0">
              <a:latin typeface="Comic Sans MS"/>
              <a:ea typeface="+mn-ea"/>
              <a:cs typeface="Comic Sans MS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560483" y="1358313"/>
            <a:ext cx="1409481" cy="1169551"/>
          </a:xfrm>
          <a:prstGeom prst="rect">
            <a:avLst/>
          </a:prstGeom>
          <a:noFill/>
          <a:ln w="12700">
            <a:solidFill>
              <a:srgbClr val="66CCFF"/>
            </a:solidFill>
          </a:ln>
          <a:effectLst>
            <a:glow rad="101600">
              <a:srgbClr val="66CCFF">
                <a:alpha val="75000"/>
              </a:srgbClr>
            </a:glow>
          </a:effectLst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latin typeface="Comic Sans MS"/>
                <a:ea typeface="+mn-ea"/>
                <a:cs typeface="Comic Sans MS"/>
              </a:rPr>
              <a:t>Transverse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latin typeface="Comic Sans MS"/>
                <a:ea typeface="+mn-ea"/>
                <a:cs typeface="Comic Sans MS"/>
              </a:rPr>
              <a:t>momentum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latin typeface="Comic Sans MS"/>
                <a:ea typeface="+mn-ea"/>
                <a:cs typeface="Comic Sans MS"/>
              </a:rPr>
              <a:t>dependent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latin typeface="Comic Sans MS"/>
                <a:cs typeface="Comic Sans MS"/>
              </a:rPr>
              <a:t>Q&gt;&gt;Q</a:t>
            </a:r>
            <a:r>
              <a:rPr lang="en-US" sz="1400" b="1" baseline="-25000" dirty="0" smtClean="0">
                <a:latin typeface="Comic Sans MS"/>
                <a:cs typeface="Comic Sans MS"/>
              </a:rPr>
              <a:t>T</a:t>
            </a:r>
            <a:r>
              <a:rPr lang="en-US" sz="1400" b="1" dirty="0" smtClean="0">
                <a:latin typeface="Comic Sans MS"/>
                <a:cs typeface="Comic Sans MS"/>
              </a:rPr>
              <a:t>&gt;=</a:t>
            </a:r>
            <a:r>
              <a:rPr lang="en-US" sz="1400" b="1" dirty="0" smtClean="0">
                <a:latin typeface="Symbol" charset="2"/>
                <a:cs typeface="Symbol" charset="2"/>
              </a:rPr>
              <a:t>L</a:t>
            </a:r>
            <a:r>
              <a:rPr lang="en-US" sz="1400" b="1" baseline="-25000" dirty="0" smtClean="0">
                <a:latin typeface="Comic Sans MS"/>
                <a:cs typeface="Comic Sans MS"/>
              </a:rPr>
              <a:t>QCD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latin typeface="Comic Sans MS"/>
                <a:cs typeface="Comic Sans MS"/>
              </a:rPr>
              <a:t>Q&gt;&gt;</a:t>
            </a:r>
            <a:r>
              <a:rPr lang="en-US" sz="1400" b="1" dirty="0" err="1" smtClean="0">
                <a:latin typeface="Comic Sans MS"/>
                <a:cs typeface="Comic Sans MS"/>
              </a:rPr>
              <a:t>p</a:t>
            </a:r>
            <a:r>
              <a:rPr lang="en-US" sz="1400" b="1" baseline="-25000" dirty="0" err="1" smtClean="0">
                <a:latin typeface="Comic Sans MS"/>
                <a:cs typeface="Comic Sans MS"/>
              </a:rPr>
              <a:t>T</a:t>
            </a:r>
            <a:endParaRPr lang="en-US" sz="1400" b="1" baseline="-25000" dirty="0" smtClean="0">
              <a:latin typeface="Comic Sans MS"/>
              <a:cs typeface="Comic Sans MS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549320" y="585715"/>
            <a:ext cx="1697901" cy="523220"/>
          </a:xfrm>
          <a:prstGeom prst="rect">
            <a:avLst/>
          </a:prstGeom>
          <a:noFill/>
          <a:ln w="12700">
            <a:solidFill>
              <a:srgbClr val="66CCFF"/>
            </a:solidFill>
          </a:ln>
          <a:effectLst>
            <a:glow rad="101600">
              <a:srgbClr val="66CCFF">
                <a:alpha val="75000"/>
              </a:srgbClr>
            </a:glow>
          </a:effectLst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rgbClr val="80FF00"/>
                </a:solidFill>
                <a:latin typeface="Comic Sans MS"/>
                <a:ea typeface="+mn-ea"/>
                <a:cs typeface="Comic Sans MS"/>
              </a:rPr>
              <a:t>Intermediate Q</a:t>
            </a:r>
            <a:r>
              <a:rPr lang="en-US" sz="1400" b="1" baseline="-25000" dirty="0" smtClean="0">
                <a:solidFill>
                  <a:srgbClr val="80FF00"/>
                </a:solidFill>
                <a:latin typeface="Comic Sans MS"/>
                <a:ea typeface="+mn-ea"/>
                <a:cs typeface="Comic Sans MS"/>
              </a:rPr>
              <a:t>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rgbClr val="80FF00"/>
                </a:solidFill>
                <a:latin typeface="Comic Sans MS"/>
                <a:cs typeface="Comic Sans MS"/>
              </a:rPr>
              <a:t>Q&gt;&gt;Q</a:t>
            </a:r>
            <a:r>
              <a:rPr lang="en-US" sz="1400" b="1" baseline="-25000" dirty="0" smtClean="0">
                <a:solidFill>
                  <a:srgbClr val="80FF00"/>
                </a:solidFill>
                <a:latin typeface="Comic Sans MS"/>
                <a:cs typeface="Comic Sans MS"/>
              </a:rPr>
              <a:t>T</a:t>
            </a:r>
            <a:r>
              <a:rPr lang="en-US" sz="1400" b="1" dirty="0" smtClean="0">
                <a:solidFill>
                  <a:srgbClr val="80FF00"/>
                </a:solidFill>
                <a:latin typeface="Comic Sans MS"/>
                <a:cs typeface="Comic Sans MS"/>
              </a:rPr>
              <a:t>/</a:t>
            </a:r>
            <a:r>
              <a:rPr lang="en-US" sz="1400" b="1" dirty="0" err="1" smtClean="0">
                <a:solidFill>
                  <a:srgbClr val="80FF00"/>
                </a:solidFill>
                <a:latin typeface="Comic Sans MS"/>
                <a:cs typeface="Comic Sans MS"/>
              </a:rPr>
              <a:t>p</a:t>
            </a:r>
            <a:r>
              <a:rPr lang="en-US" sz="1400" b="1" baseline="-25000" dirty="0" err="1" smtClean="0">
                <a:solidFill>
                  <a:srgbClr val="80FF00"/>
                </a:solidFill>
                <a:latin typeface="Comic Sans MS"/>
                <a:cs typeface="Comic Sans MS"/>
              </a:rPr>
              <a:t>T</a:t>
            </a:r>
            <a:r>
              <a:rPr lang="en-US" sz="1400" b="1" dirty="0" smtClean="0">
                <a:solidFill>
                  <a:srgbClr val="80FF00"/>
                </a:solidFill>
                <a:latin typeface="Comic Sans MS"/>
                <a:cs typeface="Comic Sans MS"/>
              </a:rPr>
              <a:t>&gt;&gt;</a:t>
            </a:r>
            <a:r>
              <a:rPr lang="en-US" sz="1400" b="1" dirty="0" smtClean="0">
                <a:solidFill>
                  <a:srgbClr val="80FF00"/>
                </a:solidFill>
                <a:latin typeface="Symbol" charset="2"/>
                <a:cs typeface="Symbol" charset="2"/>
              </a:rPr>
              <a:t>L</a:t>
            </a:r>
            <a:r>
              <a:rPr lang="en-US" sz="1400" b="1" baseline="-25000" dirty="0" smtClean="0">
                <a:solidFill>
                  <a:srgbClr val="80FF00"/>
                </a:solidFill>
                <a:latin typeface="Comic Sans MS"/>
                <a:cs typeface="Comic Sans MS"/>
              </a:rPr>
              <a:t>QCD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77643" y="1494233"/>
            <a:ext cx="1246865" cy="1572597"/>
            <a:chOff x="377643" y="1494233"/>
            <a:chExt cx="1246865" cy="1572597"/>
          </a:xfrm>
        </p:grpSpPr>
        <p:pic>
          <p:nvPicPr>
            <p:cNvPr id="27" name="Bild 26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77643" y="1494233"/>
              <a:ext cx="1153728" cy="1572597"/>
            </a:xfrm>
            <a:prstGeom prst="rect">
              <a:avLst/>
            </a:prstGeom>
            <a:solidFill>
              <a:srgbClr val="FFF6D2"/>
            </a:solidFill>
          </p:spPr>
        </p:pic>
        <p:sp>
          <p:nvSpPr>
            <p:cNvPr id="28" name="TextBox 27"/>
            <p:cNvSpPr txBox="1"/>
            <p:nvPr/>
          </p:nvSpPr>
          <p:spPr>
            <a:xfrm>
              <a:off x="754183" y="2794449"/>
              <a:ext cx="870325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 err="1" smtClean="0">
                  <a:latin typeface="Comic Sans MS"/>
                  <a:cs typeface="Comic Sans MS"/>
                </a:rPr>
                <a:t>Sivers</a:t>
              </a:r>
              <a:r>
                <a:rPr lang="en-US" sz="1000" b="1" dirty="0" smtClean="0">
                  <a:latin typeface="Comic Sans MS"/>
                  <a:cs typeface="Comic Sans MS"/>
                </a:rPr>
                <a:t> </a:t>
              </a:r>
              <a:r>
                <a:rPr lang="en-US" sz="1000" b="1" dirty="0" err="1" smtClean="0">
                  <a:latin typeface="Comic Sans MS"/>
                  <a:cs typeface="Comic Sans MS"/>
                </a:rPr>
                <a:t>fct</a:t>
              </a:r>
              <a:r>
                <a:rPr lang="en-US" sz="1000" b="1" dirty="0" smtClean="0">
                  <a:latin typeface="Comic Sans MS"/>
                  <a:cs typeface="Comic Sans MS"/>
                </a:rPr>
                <a:t>.</a:t>
              </a:r>
              <a:endParaRPr lang="en-US" sz="1000" b="1" dirty="0">
                <a:latin typeface="Comic Sans MS"/>
                <a:cs typeface="Comic Sans MS"/>
              </a:endParaRPr>
            </a:p>
          </p:txBody>
        </p:sp>
      </p:grpSp>
      <p:grpSp>
        <p:nvGrpSpPr>
          <p:cNvPr id="5" name="Group 30"/>
          <p:cNvGrpSpPr/>
          <p:nvPr/>
        </p:nvGrpSpPr>
        <p:grpSpPr>
          <a:xfrm>
            <a:off x="7177495" y="1714908"/>
            <a:ext cx="1358239" cy="1306542"/>
            <a:chOff x="7177495" y="1579436"/>
            <a:chExt cx="1358239" cy="1306542"/>
          </a:xfrm>
        </p:grpSpPr>
        <p:pic>
          <p:nvPicPr>
            <p:cNvPr id="29" name="Bild 33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314307" y="1579436"/>
              <a:ext cx="812497" cy="966769"/>
            </a:xfrm>
            <a:prstGeom prst="rect">
              <a:avLst/>
            </a:prstGeom>
            <a:solidFill>
              <a:srgbClr val="FFF6D2"/>
            </a:solidFill>
          </p:spPr>
        </p:pic>
        <p:sp>
          <p:nvSpPr>
            <p:cNvPr id="30" name="Textfeld 41"/>
            <p:cNvSpPr txBox="1"/>
            <p:nvPr/>
          </p:nvSpPr>
          <p:spPr>
            <a:xfrm>
              <a:off x="7177495" y="2485868"/>
              <a:ext cx="135823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b="1" dirty="0" err="1" smtClean="0">
                  <a:latin typeface="Comic Sans MS"/>
                  <a:cs typeface="Comic Sans MS"/>
                </a:rPr>
                <a:t>Efremov</a:t>
              </a:r>
              <a:r>
                <a:rPr lang="en-US" sz="1000" b="1" dirty="0" smtClean="0">
                  <a:latin typeface="Comic Sans MS"/>
                  <a:cs typeface="Comic Sans MS"/>
                </a:rPr>
                <a:t>, </a:t>
              </a:r>
              <a:r>
                <a:rPr lang="en-US" sz="1000" b="1" dirty="0" err="1" smtClean="0">
                  <a:latin typeface="Comic Sans MS"/>
                  <a:cs typeface="Comic Sans MS"/>
                </a:rPr>
                <a:t>Teryaev</a:t>
              </a:r>
              <a:r>
                <a:rPr lang="en-US" sz="1000" b="1" dirty="0" smtClean="0">
                  <a:latin typeface="Comic Sans MS"/>
                  <a:cs typeface="Comic Sans MS"/>
                </a:rPr>
                <a:t>;</a:t>
              </a:r>
            </a:p>
            <a:p>
              <a:pPr algn="ctr"/>
              <a:r>
                <a:rPr lang="en-US" sz="1000" b="1" dirty="0" err="1" smtClean="0">
                  <a:latin typeface="Comic Sans MS"/>
                  <a:cs typeface="Comic Sans MS"/>
                </a:rPr>
                <a:t>Qiu</a:t>
              </a:r>
              <a:r>
                <a:rPr lang="en-US" sz="1000" b="1" dirty="0" smtClean="0">
                  <a:latin typeface="Comic Sans MS"/>
                  <a:cs typeface="Comic Sans MS"/>
                </a:rPr>
                <a:t>, </a:t>
              </a:r>
              <a:r>
                <a:rPr lang="en-US" sz="1000" b="1" dirty="0" err="1" smtClean="0">
                  <a:latin typeface="Comic Sans MS"/>
                  <a:cs typeface="Comic Sans MS"/>
                </a:rPr>
                <a:t>Sterman</a:t>
              </a:r>
              <a:endParaRPr lang="en-US" sz="1000" b="1" dirty="0">
                <a:latin typeface="Comic Sans MS"/>
                <a:cs typeface="Comic Sans MS"/>
              </a:endParaRPr>
            </a:p>
          </p:txBody>
        </p:sp>
      </p:grpSp>
      <p:sp>
        <p:nvSpPr>
          <p:cNvPr id="32" name="Text Box 4"/>
          <p:cNvSpPr txBox="1">
            <a:spLocks noChangeArrowheads="1"/>
          </p:cNvSpPr>
          <p:nvPr/>
        </p:nvSpPr>
        <p:spPr bwMode="auto">
          <a:xfrm>
            <a:off x="2392154" y="4287134"/>
            <a:ext cx="1829347" cy="646331"/>
          </a:xfrm>
          <a:prstGeom prst="rect">
            <a:avLst/>
          </a:prstGeom>
          <a:noFill/>
          <a:ln w="28575">
            <a:solidFill>
              <a:srgbClr val="FFFFFF"/>
            </a:solidFill>
            <a:miter lim="800000"/>
            <a:headEnd/>
            <a:tailEnd/>
          </a:ln>
          <a:effectLst>
            <a:glow rad="101600">
              <a:srgbClr val="0000FF">
                <a:alpha val="75000"/>
              </a:srgbClr>
            </a:glo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b="1" dirty="0">
                <a:solidFill>
                  <a:srgbClr val="0000FF"/>
                </a:solidFill>
                <a:latin typeface="Comic Sans MS"/>
                <a:cs typeface="Comic Sans MS"/>
              </a:rPr>
              <a:t>DIS: </a:t>
            </a:r>
            <a:endParaRPr lang="en-US" b="1" dirty="0" smtClean="0">
              <a:solidFill>
                <a:srgbClr val="0000FF"/>
              </a:solidFill>
              <a:latin typeface="Comic Sans MS"/>
              <a:cs typeface="Comic Sans MS"/>
            </a:endParaRPr>
          </a:p>
          <a:p>
            <a:pPr algn="ctr" eaLnBrk="0" hangingPunct="0"/>
            <a:r>
              <a:rPr lang="en-US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attractive</a:t>
            </a:r>
            <a:r>
              <a:rPr lang="en-US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en-US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FSI</a:t>
            </a:r>
            <a:endParaRPr lang="en-US" b="1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33" name="Text Box 5"/>
          <p:cNvSpPr txBox="1">
            <a:spLocks noChangeArrowheads="1"/>
          </p:cNvSpPr>
          <p:nvPr/>
        </p:nvSpPr>
        <p:spPr bwMode="auto">
          <a:xfrm>
            <a:off x="5328609" y="4348689"/>
            <a:ext cx="1497926" cy="584776"/>
          </a:xfrm>
          <a:prstGeom prst="rect">
            <a:avLst/>
          </a:prstGeom>
          <a:noFill/>
          <a:ln w="28575">
            <a:solidFill>
              <a:srgbClr val="FFFFFF"/>
            </a:solidFill>
            <a:miter lim="800000"/>
            <a:headEnd/>
            <a:tailEnd/>
          </a:ln>
          <a:effectLst>
            <a:glow rad="101600">
              <a:srgbClr val="0000FF">
                <a:alpha val="75000"/>
              </a:srgbClr>
            </a:glo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600" b="1" dirty="0" err="1">
                <a:solidFill>
                  <a:srgbClr val="0000FF"/>
                </a:solidFill>
                <a:latin typeface="Comic Sans MS"/>
                <a:cs typeface="Comic Sans MS"/>
              </a:rPr>
              <a:t>Drell</a:t>
            </a:r>
            <a:r>
              <a:rPr lang="en-US" sz="1600" b="1" dirty="0">
                <a:solidFill>
                  <a:srgbClr val="0000FF"/>
                </a:solidFill>
                <a:latin typeface="Comic Sans MS"/>
                <a:cs typeface="Comic Sans MS"/>
              </a:rPr>
              <a:t>-Yan: </a:t>
            </a:r>
            <a:endParaRPr lang="en-US" sz="1600" b="1" dirty="0" smtClean="0">
              <a:solidFill>
                <a:srgbClr val="0000FF"/>
              </a:solidFill>
              <a:latin typeface="Comic Sans MS"/>
              <a:cs typeface="Comic Sans MS"/>
            </a:endParaRPr>
          </a:p>
          <a:p>
            <a:pPr algn="ctr" eaLnBrk="0" hangingPunct="0"/>
            <a:r>
              <a:rPr lang="en-US" sz="16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repulsive</a:t>
            </a:r>
            <a:r>
              <a:rPr lang="en-US" sz="1600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en-US" sz="16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ISI</a:t>
            </a:r>
            <a:endParaRPr lang="en-US" sz="1600" b="1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34" name="Text Box 6"/>
          <p:cNvSpPr txBox="1">
            <a:spLocks noChangeArrowheads="1"/>
          </p:cNvSpPr>
          <p:nvPr/>
        </p:nvSpPr>
        <p:spPr bwMode="auto">
          <a:xfrm>
            <a:off x="822059" y="4250978"/>
            <a:ext cx="100039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400" b="1" dirty="0" smtClean="0">
                <a:solidFill>
                  <a:srgbClr val="CD1416"/>
                </a:solidFill>
                <a:latin typeface="Comic Sans MS"/>
                <a:cs typeface="Comic Sans MS"/>
              </a:rPr>
              <a:t>Q</a:t>
            </a:r>
            <a:r>
              <a:rPr lang="en-US" sz="2400" b="1" dirty="0" smtClean="0">
                <a:solidFill>
                  <a:srgbClr val="0B9E08"/>
                </a:solidFill>
                <a:latin typeface="Comic Sans MS"/>
                <a:cs typeface="Comic Sans MS"/>
              </a:rPr>
              <a:t>C</a:t>
            </a:r>
            <a:r>
              <a:rPr lang="en-US" sz="2400" b="1" dirty="0" smtClean="0">
                <a:solidFill>
                  <a:srgbClr val="2130C9"/>
                </a:solidFill>
                <a:latin typeface="Comic Sans MS"/>
                <a:cs typeface="Comic Sans MS"/>
              </a:rPr>
              <a:t>D</a:t>
            </a:r>
            <a:r>
              <a:rPr lang="en-US" sz="2400" b="1" dirty="0">
                <a:solidFill>
                  <a:srgbClr val="CD1416"/>
                </a:solidFill>
                <a:latin typeface="Comic Sans MS"/>
                <a:cs typeface="Comic Sans MS"/>
              </a:rPr>
              <a:t>:</a:t>
            </a:r>
            <a:endParaRPr lang="en-US" sz="2400" b="1" dirty="0">
              <a:solidFill>
                <a:srgbClr val="E63F29"/>
              </a:solidFill>
              <a:latin typeface="Comic Sans MS"/>
              <a:cs typeface="Comic Sans MS"/>
            </a:endParaRPr>
          </a:p>
        </p:txBody>
      </p:sp>
      <p:pic>
        <p:nvPicPr>
          <p:cNvPr id="35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52773" y="4956781"/>
            <a:ext cx="5223510" cy="1440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TextBox 36"/>
          <p:cNvSpPr txBox="1"/>
          <p:nvPr/>
        </p:nvSpPr>
        <p:spPr>
          <a:xfrm>
            <a:off x="1856157" y="6396335"/>
            <a:ext cx="5273875" cy="461665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glow rad="101600">
              <a:srgbClr val="0000FF">
                <a:alpha val="75000"/>
              </a:srgbClr>
            </a:glow>
          </a:effectLst>
          <a:scene3d>
            <a:camera prst="orthographicFront"/>
            <a:lightRig rig="threePt" dir="t"/>
          </a:scene3d>
          <a:sp3d>
            <a:bevelT w="114300" prst="artDeco"/>
            <a:bevelB w="114300" prst="artDeco"/>
          </a:sp3d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latin typeface="Comic Sans MS"/>
                <a:cs typeface="Comic Sans MS"/>
              </a:rPr>
              <a:t>Sivers</a:t>
            </a:r>
            <a:r>
              <a:rPr lang="en-US" b="1" baseline="-25000" dirty="0" err="1" smtClean="0">
                <a:latin typeface="Comic Sans MS"/>
                <a:cs typeface="Comic Sans MS"/>
              </a:rPr>
              <a:t>DIS</a:t>
            </a:r>
            <a:r>
              <a:rPr lang="en-US" b="1" dirty="0" smtClean="0">
                <a:latin typeface="Comic Sans MS"/>
                <a:cs typeface="Comic Sans MS"/>
              </a:rPr>
              <a:t> = </a:t>
            </a:r>
            <a:r>
              <a:rPr lang="en-US" sz="2400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-</a:t>
            </a:r>
            <a:r>
              <a:rPr lang="en-US" dirty="0">
                <a:latin typeface="Comic Sans MS"/>
                <a:cs typeface="Comic Sans MS"/>
              </a:rPr>
              <a:t> </a:t>
            </a:r>
            <a:r>
              <a:rPr lang="en-US" b="1" dirty="0" err="1" smtClean="0">
                <a:latin typeface="Comic Sans MS"/>
                <a:cs typeface="Comic Sans MS"/>
              </a:rPr>
              <a:t>Sivers</a:t>
            </a:r>
            <a:r>
              <a:rPr lang="en-US" b="1" baseline="-25000" dirty="0" err="1" smtClean="0">
                <a:latin typeface="Comic Sans MS"/>
                <a:cs typeface="Comic Sans MS"/>
              </a:rPr>
              <a:t>DY</a:t>
            </a:r>
            <a:r>
              <a:rPr lang="en-US" b="1" baseline="-25000" dirty="0" smtClean="0">
                <a:latin typeface="Comic Sans MS"/>
                <a:cs typeface="Comic Sans MS"/>
              </a:rPr>
              <a:t> </a:t>
            </a:r>
            <a:r>
              <a:rPr lang="en-US" dirty="0" smtClean="0">
                <a:latin typeface="Comic Sans MS"/>
                <a:cs typeface="Comic Sans MS"/>
              </a:rPr>
              <a:t>or</a:t>
            </a:r>
            <a:r>
              <a:rPr lang="en-US" b="1" dirty="0" smtClean="0">
                <a:latin typeface="Comic Sans MS"/>
                <a:cs typeface="Comic Sans MS"/>
              </a:rPr>
              <a:t> </a:t>
            </a:r>
            <a:r>
              <a:rPr lang="en-US" b="1" dirty="0" err="1" smtClean="0">
                <a:latin typeface="Comic Sans MS"/>
                <a:cs typeface="Comic Sans MS"/>
              </a:rPr>
              <a:t>Sivers</a:t>
            </a:r>
            <a:r>
              <a:rPr lang="en-US" b="1" baseline="-25000" dirty="0" err="1" smtClean="0">
                <a:latin typeface="Comic Sans MS"/>
                <a:cs typeface="Comic Sans MS"/>
              </a:rPr>
              <a:t>W</a:t>
            </a:r>
            <a:r>
              <a:rPr lang="en-US" b="1" baseline="-25000" dirty="0" smtClean="0">
                <a:latin typeface="Comic Sans MS"/>
                <a:cs typeface="Comic Sans MS"/>
              </a:rPr>
              <a:t> </a:t>
            </a:r>
            <a:r>
              <a:rPr lang="en-US" b="1" dirty="0" smtClean="0">
                <a:latin typeface="Comic Sans MS"/>
                <a:cs typeface="Comic Sans MS"/>
              </a:rPr>
              <a:t>or </a:t>
            </a:r>
            <a:r>
              <a:rPr lang="en-US" dirty="0" smtClean="0">
                <a:latin typeface="Comic Sans MS"/>
                <a:cs typeface="Comic Sans MS"/>
              </a:rPr>
              <a:t>Sivers</a:t>
            </a:r>
            <a:r>
              <a:rPr lang="en-US" baseline="-25000" dirty="0" smtClean="0">
                <a:latin typeface="Comic Sans MS"/>
                <a:cs typeface="Comic Sans MS"/>
              </a:rPr>
              <a:t>Z0 </a:t>
            </a:r>
            <a:endParaRPr lang="en-US" b="1" baseline="-25000" dirty="0">
              <a:latin typeface="Comic Sans MS"/>
              <a:cs typeface="Comic Sans MS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50338" y="3745563"/>
            <a:ext cx="8322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critical test for our understanding of </a:t>
            </a:r>
            <a:r>
              <a:rPr lang="en-US" b="1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TMD’s</a:t>
            </a:r>
            <a:r>
              <a:rPr lang="en-US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 and TMD factorization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STAR@UCLA, August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95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/>
      <p:bldP spid="37" grpId="0" animBg="1"/>
      <p:bldP spid="4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Can PHENIX and STAR DO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2DFF1-6A7E-5841-980E-96BA788216E4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288208" y="996950"/>
            <a:ext cx="20863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PHENIX A</a:t>
            </a:r>
            <a:r>
              <a:rPr lang="en-US" baseline="-25000" dirty="0" smtClean="0">
                <a:solidFill>
                  <a:srgbClr val="0000FF"/>
                </a:solidFill>
              </a:rPr>
              <a:t>N</a:t>
            </a:r>
            <a:r>
              <a:rPr lang="en-US" dirty="0" smtClean="0">
                <a:solidFill>
                  <a:srgbClr val="0000FF"/>
                </a:solidFill>
              </a:rPr>
              <a:t>(DY):</a:t>
            </a:r>
            <a:endParaRPr lang="en-US" sz="1000" dirty="0">
              <a:solidFill>
                <a:srgbClr val="0000FF"/>
              </a:solidFill>
            </a:endParaRPr>
          </a:p>
          <a:p>
            <a:pPr algn="ctr"/>
            <a:r>
              <a:rPr lang="en-US" dirty="0" smtClean="0"/>
              <a:t>1.2&lt;|y|&lt;2.4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52743" y="981714"/>
            <a:ext cx="27018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STAR A</a:t>
            </a:r>
            <a:r>
              <a:rPr lang="en-US" baseline="-25000" dirty="0" smtClean="0">
                <a:solidFill>
                  <a:srgbClr val="0000FF"/>
                </a:solidFill>
              </a:rPr>
              <a:t>N</a:t>
            </a:r>
            <a:r>
              <a:rPr lang="en-US" dirty="0" smtClean="0">
                <a:solidFill>
                  <a:srgbClr val="0000FF"/>
                </a:solidFill>
              </a:rPr>
              <a:t>(W):</a:t>
            </a:r>
            <a:endParaRPr lang="en-US" sz="1000" dirty="0">
              <a:solidFill>
                <a:srgbClr val="0000FF"/>
              </a:solidFill>
            </a:endParaRPr>
          </a:p>
          <a:p>
            <a:pPr algn="ctr"/>
            <a:r>
              <a:rPr lang="en-US" dirty="0" smtClean="0"/>
              <a:t>-1.0 &lt; y &lt; 1.5</a:t>
            </a:r>
          </a:p>
          <a:p>
            <a:pPr algn="ctr"/>
            <a:r>
              <a:rPr lang="en-US" dirty="0" smtClean="0"/>
              <a:t>W-fully reconstructed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808480" y="609600"/>
            <a:ext cx="6315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Delivered Luminosity: 500pb</a:t>
            </a:r>
            <a:r>
              <a:rPr lang="en-US" baseline="30000" dirty="0" smtClean="0"/>
              <a:t>-1 </a:t>
            </a:r>
            <a:r>
              <a:rPr lang="en-US" dirty="0" smtClean="0"/>
              <a:t>(</a:t>
            </a:r>
            <a:r>
              <a:rPr lang="en-US" dirty="0"/>
              <a:t>~</a:t>
            </a:r>
            <a:r>
              <a:rPr lang="en-US" dirty="0" smtClean="0"/>
              <a:t>6 weeks for Run14+)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pic>
        <p:nvPicPr>
          <p:cNvPr id="20" name="Picture 19" descr="project510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49" y="1924050"/>
            <a:ext cx="8641080" cy="323088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85775" y="5031743"/>
            <a:ext cx="509626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</a:rPr>
              <a:t>Extremely clean measurement of </a:t>
            </a:r>
            <a:r>
              <a:rPr lang="en-US" sz="1600" dirty="0" err="1" smtClean="0">
                <a:solidFill>
                  <a:srgbClr val="0000FF"/>
                </a:solidFill>
                <a:latin typeface="Symbol" charset="2"/>
                <a:cs typeface="Symbol" charset="2"/>
              </a:rPr>
              <a:t>d</a:t>
            </a:r>
            <a:r>
              <a:rPr lang="en-US" sz="1600" dirty="0" err="1" smtClean="0">
                <a:solidFill>
                  <a:srgbClr val="0000FF"/>
                </a:solidFill>
              </a:rPr>
              <a:t>A</a:t>
            </a:r>
            <a:r>
              <a:rPr lang="en-US" sz="1600" baseline="-25000" dirty="0" err="1" smtClean="0">
                <a:solidFill>
                  <a:srgbClr val="0000FF"/>
                </a:solidFill>
              </a:rPr>
              <a:t>N</a:t>
            </a:r>
            <a:r>
              <a:rPr lang="en-US" sz="1600" dirty="0" smtClean="0">
                <a:solidFill>
                  <a:srgbClr val="0000FF"/>
                </a:solidFill>
              </a:rPr>
              <a:t>(Z</a:t>
            </a:r>
            <a:r>
              <a:rPr lang="en-US" sz="1600" baseline="-25000" dirty="0" smtClean="0">
                <a:solidFill>
                  <a:srgbClr val="0000FF"/>
                </a:solidFill>
              </a:rPr>
              <a:t>0</a:t>
            </a:r>
            <a:r>
              <a:rPr lang="en-US" sz="1600" dirty="0" smtClean="0">
                <a:solidFill>
                  <a:srgbClr val="0000FF"/>
                </a:solidFill>
              </a:rPr>
              <a:t>)+/-10%</a:t>
            </a:r>
          </a:p>
          <a:p>
            <a:r>
              <a:rPr lang="en-US" sz="1600" dirty="0" smtClean="0">
                <a:solidFill>
                  <a:srgbClr val="0000FF"/>
                </a:solidFill>
              </a:rPr>
              <a:t>for &lt;y&gt; ~0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STAR@UCLA, August 2013</a:t>
            </a:r>
            <a:endParaRPr lang="en-US"/>
          </a:p>
        </p:txBody>
      </p:sp>
      <p:sp>
        <p:nvSpPr>
          <p:cNvPr id="17" name="Textfeld 20"/>
          <p:cNvSpPr txBox="1"/>
          <p:nvPr/>
        </p:nvSpPr>
        <p:spPr>
          <a:xfrm rot="20400000">
            <a:off x="1254492" y="2415586"/>
            <a:ext cx="4324171" cy="1477328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tx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  <a:bevelB w="114300" prst="artDeco"/>
          </a:sp3d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000" b="1" dirty="0" smtClean="0">
                <a:latin typeface="Comic Sans MS"/>
                <a:cs typeface="Comic Sans MS"/>
              </a:rPr>
              <a:t>The pink elephant in the room is</a:t>
            </a:r>
          </a:p>
          <a:p>
            <a:pPr algn="ctr">
              <a:spcAft>
                <a:spcPts val="600"/>
              </a:spcAft>
            </a:pPr>
            <a:r>
              <a:rPr lang="en-US" sz="2000" b="1" dirty="0" smtClean="0">
                <a:latin typeface="Comic Sans MS"/>
                <a:cs typeface="Comic Sans MS"/>
              </a:rPr>
              <a:t>what are the evolution effects for A</a:t>
            </a:r>
            <a:r>
              <a:rPr lang="en-US" sz="2000" b="1" baseline="-25000" dirty="0" smtClean="0">
                <a:latin typeface="Comic Sans MS"/>
                <a:cs typeface="Comic Sans MS"/>
              </a:rPr>
              <a:t>N</a:t>
            </a:r>
            <a:r>
              <a:rPr lang="en-US" sz="2000" b="1" baseline="30000" dirty="0" smtClean="0">
                <a:latin typeface="Comic Sans MS"/>
                <a:cs typeface="Comic Sans MS"/>
              </a:rPr>
              <a:t>DY</a:t>
            </a:r>
          </a:p>
          <a:p>
            <a:pPr algn="ctr">
              <a:spcAft>
                <a:spcPts val="600"/>
              </a:spcAft>
            </a:pPr>
            <a:r>
              <a:rPr lang="en-US" sz="2000" dirty="0" smtClean="0">
                <a:latin typeface="Comic Sans MS"/>
                <a:cs typeface="Comic Sans MS"/>
                <a:sym typeface="Wingdings"/>
              </a:rPr>
              <a:t> lets see what we know</a:t>
            </a:r>
            <a:endParaRPr lang="en-US" sz="2000" b="1" dirty="0">
              <a:latin typeface="Comic Sans MS"/>
              <a:cs typeface="Comic Sans MS"/>
            </a:endParaRPr>
          </a:p>
        </p:txBody>
      </p:sp>
      <p:pic>
        <p:nvPicPr>
          <p:cNvPr id="19" name="Picture 18" descr="elephant-in-the-roo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000" y="4423976"/>
            <a:ext cx="3302000" cy="2515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089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mic Sans MS" charset="0"/>
              </a:rPr>
              <a:t>Directly working on TMD</a:t>
            </a:r>
            <a:r>
              <a:rPr lang="en-US" cap="none" dirty="0">
                <a:latin typeface="Comic Sans MS" charset="0"/>
              </a:rPr>
              <a:t>s</a:t>
            </a:r>
          </a:p>
        </p:txBody>
      </p:sp>
      <p:sp>
        <p:nvSpPr>
          <p:cNvPr id="56323" name="Date Placeholder 3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smtClean="0">
                <a:solidFill>
                  <a:srgbClr val="0000FF"/>
                </a:solidFill>
                <a:latin typeface="Comic Sans MS"/>
                <a:cs typeface="Comic Sans MS"/>
              </a:rPr>
              <a:t>E.C. Aschenauer</a:t>
            </a:r>
            <a:endParaRPr lang="en-US" sz="1400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STAR@UCLA, August 2013</a:t>
            </a:r>
            <a:endParaRPr lang="en-US" dirty="0"/>
          </a:p>
        </p:txBody>
      </p:sp>
      <p:sp>
        <p:nvSpPr>
          <p:cNvPr id="56324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2E97789-48B4-E145-95C0-D542577C871B}" type="slidenum">
              <a:rPr lang="en-US" sz="1800">
                <a:cs typeface="Arial" charset="0"/>
              </a:rPr>
              <a:pPr/>
              <a:t>22</a:t>
            </a:fld>
            <a:endParaRPr lang="en-US" sz="1800">
              <a:cs typeface="Arial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0" y="579967"/>
            <a:ext cx="3280833" cy="414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100000"/>
              <a:buFont typeface="Wingdings" charset="2"/>
              <a:buChar char="q"/>
              <a:defRPr sz="2200" b="1" i="0">
                <a:solidFill>
                  <a:schemeClr val="tx1"/>
                </a:solidFill>
                <a:latin typeface="Comic Sans MS Bold"/>
                <a:ea typeface="+mn-ea"/>
                <a:cs typeface="Comic Sans MS Bold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100000"/>
              <a:buFont typeface="Wingdings" charset="2"/>
              <a:buChar char="Ø"/>
              <a:defRPr sz="2000" b="1" i="0">
                <a:solidFill>
                  <a:schemeClr val="tx1"/>
                </a:solidFill>
                <a:latin typeface="Comic Sans MS Bold"/>
                <a:ea typeface="+mn-ea"/>
                <a:cs typeface="Comic Sans MS Bold"/>
              </a:defRPr>
            </a:lvl2pPr>
            <a:lvl3pPr marL="1085850" indent="-228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110000"/>
              <a:buFont typeface="Courier New"/>
              <a:buChar char="o"/>
              <a:defRPr b="1" i="0">
                <a:solidFill>
                  <a:schemeClr val="tx1"/>
                </a:solidFill>
                <a:latin typeface="Comic Sans MS Bold"/>
                <a:ea typeface="+mn-ea"/>
                <a:cs typeface="Comic Sans MS Bold"/>
              </a:defRPr>
            </a:lvl3pPr>
            <a:lvl4pPr marL="1428750" indent="-228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100000"/>
              <a:buFont typeface="Wingdings" charset="2"/>
              <a:buChar char="ü"/>
              <a:defRPr sz="1600" b="1" i="0">
                <a:solidFill>
                  <a:schemeClr val="tx1"/>
                </a:solidFill>
                <a:latin typeface="Comic Sans MS Bold"/>
                <a:ea typeface="+mn-ea"/>
                <a:cs typeface="Comic Sans MS Bold"/>
              </a:defRPr>
            </a:lvl4pPr>
            <a:lvl5pPr marL="1771650" indent="-228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100000"/>
              <a:buChar char="-"/>
              <a:defRPr sz="1400" b="1" i="0">
                <a:solidFill>
                  <a:schemeClr val="tx1"/>
                </a:solidFill>
                <a:latin typeface="Comic Sans MS Bold"/>
                <a:ea typeface="+mn-ea"/>
                <a:cs typeface="Comic Sans MS Bold"/>
              </a:defRPr>
            </a:lvl5pPr>
            <a:lvl6pPr marL="2228850" indent="-2286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686050" indent="-2286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143250" indent="-2286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600450" indent="-2286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sz="1600" dirty="0" err="1" smtClean="0">
                <a:solidFill>
                  <a:srgbClr val="0000FF"/>
                </a:solidFill>
                <a:latin typeface="Comic Sans MS" charset="0"/>
              </a:rPr>
              <a:t>Aybat</a:t>
            </a:r>
            <a:r>
              <a:rPr lang="en-US" sz="1600" dirty="0" smtClean="0">
                <a:solidFill>
                  <a:srgbClr val="0000FF"/>
                </a:solidFill>
                <a:latin typeface="Comic Sans MS" charset="0"/>
              </a:rPr>
              <a:t>-</a:t>
            </a:r>
            <a:r>
              <a:rPr lang="en-US" sz="1600" dirty="0" err="1" smtClean="0">
                <a:solidFill>
                  <a:srgbClr val="0000FF"/>
                </a:solidFill>
                <a:latin typeface="Comic Sans MS" charset="0"/>
              </a:rPr>
              <a:t>Prokudin</a:t>
            </a:r>
            <a:r>
              <a:rPr lang="en-US" sz="1600" dirty="0" smtClean="0">
                <a:solidFill>
                  <a:srgbClr val="0000FF"/>
                </a:solidFill>
                <a:latin typeface="Comic Sans MS" charset="0"/>
              </a:rPr>
              <a:t>-Rogers, 2011</a:t>
            </a:r>
            <a:endParaRPr lang="en-US" sz="1600" dirty="0">
              <a:solidFill>
                <a:srgbClr val="0000FF"/>
              </a:solidFill>
              <a:latin typeface="Comic Sans MS" charset="0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5516033" y="645584"/>
            <a:ext cx="3395133" cy="208491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100000"/>
              <a:buFont typeface="Wingdings" charset="2"/>
              <a:buChar char="q"/>
              <a:defRPr sz="2200" b="1" i="0">
                <a:solidFill>
                  <a:schemeClr val="tx1"/>
                </a:solidFill>
                <a:latin typeface="Comic Sans MS Bold"/>
                <a:ea typeface="+mn-ea"/>
                <a:cs typeface="Comic Sans MS Bold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100000"/>
              <a:buFont typeface="Wingdings" charset="2"/>
              <a:buChar char="Ø"/>
              <a:defRPr sz="2000" b="1" i="0">
                <a:solidFill>
                  <a:schemeClr val="tx1"/>
                </a:solidFill>
                <a:latin typeface="Comic Sans MS Bold"/>
                <a:ea typeface="+mn-ea"/>
                <a:cs typeface="Comic Sans MS Bold"/>
              </a:defRPr>
            </a:lvl2pPr>
            <a:lvl3pPr marL="1085850" indent="-228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110000"/>
              <a:buFont typeface="Courier New"/>
              <a:buChar char="o"/>
              <a:defRPr b="1" i="0">
                <a:solidFill>
                  <a:schemeClr val="tx1"/>
                </a:solidFill>
                <a:latin typeface="Comic Sans MS Bold"/>
                <a:ea typeface="+mn-ea"/>
                <a:cs typeface="Comic Sans MS Bold"/>
              </a:defRPr>
            </a:lvl3pPr>
            <a:lvl4pPr marL="1428750" indent="-228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100000"/>
              <a:buFont typeface="Wingdings" charset="2"/>
              <a:buChar char="ü"/>
              <a:defRPr sz="1600" b="1" i="0">
                <a:solidFill>
                  <a:schemeClr val="tx1"/>
                </a:solidFill>
                <a:latin typeface="Comic Sans MS Bold"/>
                <a:ea typeface="+mn-ea"/>
                <a:cs typeface="Comic Sans MS Bold"/>
              </a:defRPr>
            </a:lvl4pPr>
            <a:lvl5pPr marL="1771650" indent="-228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100000"/>
              <a:buChar char="-"/>
              <a:defRPr sz="1400" b="1" i="0">
                <a:solidFill>
                  <a:schemeClr val="tx1"/>
                </a:solidFill>
                <a:latin typeface="Comic Sans MS Bold"/>
                <a:ea typeface="+mn-ea"/>
                <a:cs typeface="Comic Sans MS Bold"/>
              </a:defRPr>
            </a:lvl5pPr>
            <a:lvl6pPr marL="2228850" indent="-2286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686050" indent="-2286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143250" indent="-2286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600450" indent="-2286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spcBef>
                <a:spcPts val="0"/>
              </a:spcBef>
              <a:buNone/>
              <a:defRPr/>
            </a:pPr>
            <a:r>
              <a:rPr lang="en-US" sz="1000" dirty="0" smtClean="0">
                <a:solidFill>
                  <a:srgbClr val="0000FF"/>
                </a:solidFill>
                <a:latin typeface="Comic Sans MS"/>
                <a:cs typeface="Comic Sans MS"/>
              </a:rPr>
              <a:t>Many calculations on energy dependence of DY and now TMDs</a:t>
            </a:r>
          </a:p>
          <a:p>
            <a:pPr marL="0" indent="0">
              <a:spcBef>
                <a:spcPts val="0"/>
              </a:spcBef>
              <a:defRPr/>
            </a:pPr>
            <a:r>
              <a:rPr lang="en-US" sz="1000" dirty="0" smtClean="0">
                <a:solidFill>
                  <a:srgbClr val="322F31"/>
                </a:solidFill>
                <a:latin typeface="Comic Sans MS"/>
                <a:cs typeface="Comic Sans MS"/>
              </a:rPr>
              <a:t> Collins-</a:t>
            </a:r>
            <a:r>
              <a:rPr lang="en-US" sz="1000" dirty="0" err="1" smtClean="0">
                <a:solidFill>
                  <a:srgbClr val="322F31"/>
                </a:solidFill>
                <a:latin typeface="Comic Sans MS"/>
                <a:cs typeface="Comic Sans MS"/>
              </a:rPr>
              <a:t>Soper</a:t>
            </a:r>
            <a:r>
              <a:rPr lang="en-US" sz="1000" dirty="0" smtClean="0">
                <a:solidFill>
                  <a:srgbClr val="322F31"/>
                </a:solidFill>
                <a:latin typeface="Comic Sans MS"/>
                <a:cs typeface="Comic Sans MS"/>
              </a:rPr>
              <a:t> Evolution, 1981</a:t>
            </a:r>
          </a:p>
          <a:p>
            <a:pPr marL="0" indent="0">
              <a:spcBef>
                <a:spcPts val="0"/>
              </a:spcBef>
              <a:defRPr/>
            </a:pPr>
            <a:r>
              <a:rPr lang="en-US" sz="1000" dirty="0" smtClean="0">
                <a:solidFill>
                  <a:srgbClr val="322F31"/>
                </a:solidFill>
                <a:latin typeface="Comic Sans MS"/>
                <a:cs typeface="Comic Sans MS"/>
              </a:rPr>
              <a:t> Collins-</a:t>
            </a:r>
            <a:r>
              <a:rPr lang="en-US" sz="1000" dirty="0" err="1" smtClean="0">
                <a:solidFill>
                  <a:srgbClr val="322F31"/>
                </a:solidFill>
                <a:latin typeface="Comic Sans MS"/>
                <a:cs typeface="Comic Sans MS"/>
              </a:rPr>
              <a:t>Soper</a:t>
            </a:r>
            <a:r>
              <a:rPr lang="en-US" sz="1000" dirty="0" smtClean="0">
                <a:solidFill>
                  <a:srgbClr val="322F31"/>
                </a:solidFill>
                <a:latin typeface="Comic Sans MS"/>
                <a:cs typeface="Comic Sans MS"/>
              </a:rPr>
              <a:t>-</a:t>
            </a:r>
            <a:r>
              <a:rPr lang="en-US" sz="1000" dirty="0" err="1" smtClean="0">
                <a:solidFill>
                  <a:srgbClr val="322F31"/>
                </a:solidFill>
                <a:latin typeface="Comic Sans MS"/>
                <a:cs typeface="Comic Sans MS"/>
              </a:rPr>
              <a:t>Sterman</a:t>
            </a:r>
            <a:r>
              <a:rPr lang="en-US" sz="1000" dirty="0" smtClean="0">
                <a:solidFill>
                  <a:srgbClr val="322F31"/>
                </a:solidFill>
                <a:latin typeface="Comic Sans MS"/>
                <a:cs typeface="Comic Sans MS"/>
              </a:rPr>
              <a:t>, 1985</a:t>
            </a:r>
          </a:p>
          <a:p>
            <a:pPr marL="0" indent="0">
              <a:spcBef>
                <a:spcPts val="0"/>
              </a:spcBef>
              <a:defRPr/>
            </a:pPr>
            <a:r>
              <a:rPr lang="en-US" sz="1000" dirty="0" smtClean="0">
                <a:solidFill>
                  <a:srgbClr val="322F31"/>
                </a:solidFill>
                <a:latin typeface="Comic Sans MS"/>
                <a:cs typeface="Comic Sans MS"/>
              </a:rPr>
              <a:t> Boer, 2001</a:t>
            </a:r>
          </a:p>
          <a:p>
            <a:pPr marL="0" indent="0">
              <a:spcBef>
                <a:spcPts val="0"/>
              </a:spcBef>
              <a:defRPr/>
            </a:pPr>
            <a:r>
              <a:rPr lang="en-US" sz="1000" dirty="0" smtClean="0">
                <a:solidFill>
                  <a:srgbClr val="322F31"/>
                </a:solidFill>
                <a:latin typeface="Comic Sans MS"/>
                <a:cs typeface="Comic Sans MS"/>
              </a:rPr>
              <a:t> </a:t>
            </a:r>
            <a:r>
              <a:rPr lang="en-US" sz="1000" dirty="0" err="1" smtClean="0">
                <a:solidFill>
                  <a:srgbClr val="322F31"/>
                </a:solidFill>
                <a:latin typeface="Comic Sans MS"/>
                <a:cs typeface="Comic Sans MS"/>
              </a:rPr>
              <a:t>Idilbi</a:t>
            </a:r>
            <a:r>
              <a:rPr lang="en-US" sz="1000" dirty="0" smtClean="0">
                <a:solidFill>
                  <a:srgbClr val="322F31"/>
                </a:solidFill>
                <a:latin typeface="Comic Sans MS"/>
                <a:cs typeface="Comic Sans MS"/>
              </a:rPr>
              <a:t>-</a:t>
            </a:r>
            <a:r>
              <a:rPr lang="en-US" sz="1000" dirty="0" err="1" smtClean="0">
                <a:solidFill>
                  <a:srgbClr val="322F31"/>
                </a:solidFill>
                <a:latin typeface="Comic Sans MS"/>
                <a:cs typeface="Comic Sans MS"/>
              </a:rPr>
              <a:t>Ji</a:t>
            </a:r>
            <a:r>
              <a:rPr lang="en-US" sz="1000" dirty="0" smtClean="0">
                <a:solidFill>
                  <a:srgbClr val="322F31"/>
                </a:solidFill>
                <a:latin typeface="Comic Sans MS"/>
                <a:cs typeface="Comic Sans MS"/>
              </a:rPr>
              <a:t>-Ma-Yuan, 2004</a:t>
            </a:r>
          </a:p>
          <a:p>
            <a:pPr marL="0" indent="0">
              <a:spcBef>
                <a:spcPts val="0"/>
              </a:spcBef>
              <a:defRPr/>
            </a:pPr>
            <a:r>
              <a:rPr lang="en-US" sz="1000" dirty="0" smtClean="0">
                <a:solidFill>
                  <a:srgbClr val="322F31"/>
                </a:solidFill>
                <a:latin typeface="Comic Sans MS"/>
                <a:cs typeface="Comic Sans MS"/>
              </a:rPr>
              <a:t> Kang-Xiao-Yuan, 2011</a:t>
            </a:r>
          </a:p>
          <a:p>
            <a:pPr marL="0" indent="0">
              <a:spcBef>
                <a:spcPts val="0"/>
              </a:spcBef>
              <a:defRPr/>
            </a:pPr>
            <a:r>
              <a:rPr lang="en-US" sz="1000" dirty="0" smtClean="0">
                <a:solidFill>
                  <a:srgbClr val="322F31"/>
                </a:solidFill>
                <a:latin typeface="Comic Sans MS"/>
                <a:cs typeface="Comic Sans MS"/>
              </a:rPr>
              <a:t> Collins 2011</a:t>
            </a:r>
          </a:p>
          <a:p>
            <a:pPr marL="0" indent="0">
              <a:spcBef>
                <a:spcPts val="0"/>
              </a:spcBef>
              <a:defRPr/>
            </a:pPr>
            <a:r>
              <a:rPr lang="en-US" sz="1000" dirty="0" smtClean="0">
                <a:solidFill>
                  <a:srgbClr val="322F31"/>
                </a:solidFill>
                <a:latin typeface="Comic Sans MS"/>
                <a:cs typeface="Comic Sans MS"/>
              </a:rPr>
              <a:t> </a:t>
            </a:r>
            <a:r>
              <a:rPr lang="en-US" sz="1000" dirty="0" err="1" smtClean="0">
                <a:solidFill>
                  <a:srgbClr val="322F31"/>
                </a:solidFill>
                <a:latin typeface="Comic Sans MS"/>
                <a:cs typeface="Comic Sans MS"/>
              </a:rPr>
              <a:t>Aybat</a:t>
            </a:r>
            <a:r>
              <a:rPr lang="en-US" sz="1000" dirty="0" smtClean="0">
                <a:solidFill>
                  <a:srgbClr val="322F31"/>
                </a:solidFill>
                <a:latin typeface="Comic Sans MS"/>
                <a:cs typeface="Comic Sans MS"/>
              </a:rPr>
              <a:t>-Collins-Rogers-</a:t>
            </a:r>
            <a:r>
              <a:rPr lang="en-US" sz="1000" dirty="0" err="1" smtClean="0">
                <a:solidFill>
                  <a:srgbClr val="322F31"/>
                </a:solidFill>
                <a:latin typeface="Comic Sans MS"/>
                <a:cs typeface="Comic Sans MS"/>
              </a:rPr>
              <a:t>Qiu</a:t>
            </a:r>
            <a:r>
              <a:rPr lang="en-US" sz="1000" dirty="0" smtClean="0">
                <a:solidFill>
                  <a:srgbClr val="322F31"/>
                </a:solidFill>
                <a:latin typeface="Comic Sans MS"/>
                <a:cs typeface="Comic Sans MS"/>
              </a:rPr>
              <a:t>, 2011</a:t>
            </a:r>
          </a:p>
          <a:p>
            <a:pPr marL="0" indent="0">
              <a:spcBef>
                <a:spcPts val="0"/>
              </a:spcBef>
              <a:defRPr/>
            </a:pPr>
            <a:r>
              <a:rPr lang="en-US" sz="1000" dirty="0" smtClean="0">
                <a:solidFill>
                  <a:srgbClr val="322F31"/>
                </a:solidFill>
                <a:latin typeface="Comic Sans MS"/>
                <a:cs typeface="Comic Sans MS"/>
              </a:rPr>
              <a:t> Aybat-Prokudin-Rogers,2012</a:t>
            </a:r>
          </a:p>
          <a:p>
            <a:pPr marL="0" indent="0">
              <a:spcBef>
                <a:spcPts val="0"/>
              </a:spcBef>
              <a:defRPr/>
            </a:pPr>
            <a:r>
              <a:rPr lang="en-US" sz="1000" dirty="0" smtClean="0">
                <a:solidFill>
                  <a:srgbClr val="322F31"/>
                </a:solidFill>
                <a:latin typeface="Comic Sans MS"/>
                <a:cs typeface="Comic Sans MS"/>
              </a:rPr>
              <a:t> </a:t>
            </a:r>
            <a:r>
              <a:rPr lang="en-US" sz="1000" dirty="0" err="1" smtClean="0">
                <a:solidFill>
                  <a:srgbClr val="322F31"/>
                </a:solidFill>
                <a:latin typeface="Comic Sans MS"/>
                <a:cs typeface="Comic Sans MS"/>
              </a:rPr>
              <a:t>Idilbi</a:t>
            </a:r>
            <a:r>
              <a:rPr lang="en-US" sz="1000" dirty="0" smtClean="0">
                <a:solidFill>
                  <a:srgbClr val="322F31"/>
                </a:solidFill>
                <a:latin typeface="Comic Sans MS"/>
                <a:cs typeface="Comic Sans MS"/>
              </a:rPr>
              <a:t>, et al., 2012</a:t>
            </a:r>
          </a:p>
          <a:p>
            <a:pPr marL="0" indent="0">
              <a:spcBef>
                <a:spcPts val="0"/>
              </a:spcBef>
              <a:defRPr/>
            </a:pPr>
            <a:r>
              <a:rPr lang="en-US" sz="1000" dirty="0">
                <a:solidFill>
                  <a:srgbClr val="322F31"/>
                </a:solidFill>
                <a:latin typeface="Comic Sans MS"/>
                <a:cs typeface="Comic Sans MS"/>
              </a:rPr>
              <a:t> </a:t>
            </a:r>
            <a:r>
              <a:rPr lang="en-US" sz="1000" dirty="0" smtClean="0">
                <a:solidFill>
                  <a:srgbClr val="322F31"/>
                </a:solidFill>
                <a:latin typeface="Comic Sans MS"/>
                <a:cs typeface="Comic Sans MS"/>
              </a:rPr>
              <a:t>Boer 2013</a:t>
            </a:r>
          </a:p>
          <a:p>
            <a:pPr marL="0" indent="0">
              <a:spcBef>
                <a:spcPts val="0"/>
              </a:spcBef>
              <a:defRPr/>
            </a:pPr>
            <a:r>
              <a:rPr lang="en-US" sz="1000" dirty="0" smtClean="0">
                <a:latin typeface="Arial" charset="0"/>
              </a:rPr>
              <a:t> Sun</a:t>
            </a:r>
            <a:r>
              <a:rPr lang="en-US" sz="1000" dirty="0">
                <a:latin typeface="Arial" charset="0"/>
              </a:rPr>
              <a:t>, Yuan, </a:t>
            </a:r>
            <a:r>
              <a:rPr lang="en-US" sz="1000" dirty="0" err="1">
                <a:latin typeface="Arial" charset="0"/>
              </a:rPr>
              <a:t>arXiv</a:t>
            </a:r>
            <a:r>
              <a:rPr lang="en-US" sz="1000" dirty="0">
                <a:latin typeface="Arial" charset="0"/>
              </a:rPr>
              <a:t>: 1304.5037</a:t>
            </a:r>
            <a:endParaRPr lang="en-US" sz="1000" dirty="0" smtClean="0">
              <a:solidFill>
                <a:srgbClr val="322F31"/>
              </a:solidFill>
              <a:latin typeface="Comic Sans MS"/>
              <a:cs typeface="Comic Sans MS"/>
            </a:endParaRPr>
          </a:p>
        </p:txBody>
      </p:sp>
      <p:pic>
        <p:nvPicPr>
          <p:cNvPr id="8" name="Picture 7" descr="Screen shot 2012-03-20 at 2.31.02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4" t="5017" b="4659"/>
          <a:stretch/>
        </p:blipFill>
        <p:spPr bwMode="auto">
          <a:xfrm>
            <a:off x="0" y="1015993"/>
            <a:ext cx="4413250" cy="2667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3" y="3921864"/>
            <a:ext cx="3511550" cy="3009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0" y="3558117"/>
            <a:ext cx="3280833" cy="414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100000"/>
              <a:buFont typeface="Wingdings" charset="2"/>
              <a:buChar char="q"/>
              <a:defRPr sz="2200" b="1" i="0">
                <a:solidFill>
                  <a:schemeClr val="tx1"/>
                </a:solidFill>
                <a:latin typeface="Comic Sans MS Bold"/>
                <a:ea typeface="+mn-ea"/>
                <a:cs typeface="Comic Sans MS Bold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100000"/>
              <a:buFont typeface="Wingdings" charset="2"/>
              <a:buChar char="Ø"/>
              <a:defRPr sz="2000" b="1" i="0">
                <a:solidFill>
                  <a:schemeClr val="tx1"/>
                </a:solidFill>
                <a:latin typeface="Comic Sans MS Bold"/>
                <a:ea typeface="+mn-ea"/>
                <a:cs typeface="Comic Sans MS Bold"/>
              </a:defRPr>
            </a:lvl2pPr>
            <a:lvl3pPr marL="1085850" indent="-228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110000"/>
              <a:buFont typeface="Courier New"/>
              <a:buChar char="o"/>
              <a:defRPr b="1" i="0">
                <a:solidFill>
                  <a:schemeClr val="tx1"/>
                </a:solidFill>
                <a:latin typeface="Comic Sans MS Bold"/>
                <a:ea typeface="+mn-ea"/>
                <a:cs typeface="Comic Sans MS Bold"/>
              </a:defRPr>
            </a:lvl3pPr>
            <a:lvl4pPr marL="1428750" indent="-228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100000"/>
              <a:buFont typeface="Wingdings" charset="2"/>
              <a:buChar char="ü"/>
              <a:defRPr sz="1600" b="1" i="0">
                <a:solidFill>
                  <a:schemeClr val="tx1"/>
                </a:solidFill>
                <a:latin typeface="Comic Sans MS Bold"/>
                <a:ea typeface="+mn-ea"/>
                <a:cs typeface="Comic Sans MS Bold"/>
              </a:defRPr>
            </a:lvl4pPr>
            <a:lvl5pPr marL="1771650" indent="-228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100000"/>
              <a:buChar char="-"/>
              <a:defRPr sz="1400" b="1" i="0">
                <a:solidFill>
                  <a:schemeClr val="tx1"/>
                </a:solidFill>
                <a:latin typeface="Comic Sans MS Bold"/>
                <a:ea typeface="+mn-ea"/>
                <a:cs typeface="Comic Sans MS Bold"/>
              </a:defRPr>
            </a:lvl5pPr>
            <a:lvl6pPr marL="2228850" indent="-2286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686050" indent="-2286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143250" indent="-2286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600450" indent="-2286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sz="1600" dirty="0" smtClean="0">
                <a:solidFill>
                  <a:srgbClr val="0000FF"/>
                </a:solidFill>
                <a:latin typeface="Comic Sans MS" charset="0"/>
              </a:rPr>
              <a:t>Sun-Yuan, 2013</a:t>
            </a:r>
            <a:endParaRPr lang="en-US" sz="1600" dirty="0">
              <a:solidFill>
                <a:srgbClr val="0000FF"/>
              </a:solidFill>
              <a:latin typeface="Comic Sans MS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8583" y="4741334"/>
            <a:ext cx="15623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DY √s=200 </a:t>
            </a:r>
            <a:r>
              <a:rPr lang="en-US" sz="1400" dirty="0" err="1" smtClean="0"/>
              <a:t>GeV</a:t>
            </a:r>
            <a:endParaRPr lang="en-US" sz="1400" dirty="0"/>
          </a:p>
        </p:txBody>
      </p:sp>
      <p:pic>
        <p:nvPicPr>
          <p:cNvPr id="15" name="Picture 1" descr="Screen shot 2013-05-19 at 10.30.10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9816" y="4130675"/>
            <a:ext cx="4419600" cy="272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4967816" y="4322234"/>
            <a:ext cx="16149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W</a:t>
            </a:r>
            <a:r>
              <a:rPr lang="en-US" sz="1400" baseline="30000" dirty="0" smtClean="0"/>
              <a:t>+</a:t>
            </a:r>
            <a:r>
              <a:rPr lang="en-US" sz="1400" dirty="0" smtClean="0"/>
              <a:t> √s=500 </a:t>
            </a:r>
            <a:r>
              <a:rPr lang="en-US" sz="1400" dirty="0" err="1" smtClean="0"/>
              <a:t>GeV</a:t>
            </a:r>
            <a:endParaRPr lang="en-US" sz="1400" dirty="0"/>
          </a:p>
        </p:txBody>
      </p:sp>
      <p:sp>
        <p:nvSpPr>
          <p:cNvPr id="20" name="AutoShape 14"/>
          <p:cNvSpPr>
            <a:spLocks noChangeArrowheads="1"/>
          </p:cNvSpPr>
          <p:nvPr/>
        </p:nvSpPr>
        <p:spPr bwMode="auto">
          <a:xfrm>
            <a:off x="4252913" y="2990433"/>
            <a:ext cx="733425" cy="423304"/>
          </a:xfrm>
          <a:prstGeom prst="curvedRightArrow">
            <a:avLst>
              <a:gd name="adj1" fmla="val 24848"/>
              <a:gd name="adj2" fmla="val 49697"/>
              <a:gd name="adj3" fmla="val 33333"/>
            </a:avLst>
          </a:prstGeom>
          <a:gradFill flip="none" rotWithShape="1">
            <a:gsLst>
              <a:gs pos="0">
                <a:srgbClr val="0000FF"/>
              </a:gs>
              <a:gs pos="100000">
                <a:srgbClr val="FFFFFF"/>
              </a:gs>
            </a:gsLst>
            <a:lin ang="0" scaled="1"/>
            <a:tileRect/>
          </a:gra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940470" y="2756753"/>
            <a:ext cx="418929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Need Measurements:</a:t>
            </a:r>
            <a:r>
              <a:rPr lang="en-US" dirty="0" smtClean="0"/>
              <a:t> </a:t>
            </a:r>
          </a:p>
          <a:p>
            <a:r>
              <a:rPr lang="en-US" dirty="0" smtClean="0"/>
              <a:t>to see how strong evolution effects </a:t>
            </a:r>
          </a:p>
          <a:p>
            <a:r>
              <a:rPr lang="en-US" dirty="0" smtClean="0"/>
              <a:t>for TMDs are </a:t>
            </a:r>
          </a:p>
          <a:p>
            <a:r>
              <a:rPr lang="en-US" dirty="0" smtClean="0"/>
              <a:t>till now many predictions neglect </a:t>
            </a:r>
          </a:p>
          <a:p>
            <a:r>
              <a:rPr lang="en-US" dirty="0" smtClean="0"/>
              <a:t>TMD evolution effects</a:t>
            </a:r>
          </a:p>
        </p:txBody>
      </p:sp>
    </p:spTree>
    <p:extLst>
      <p:ext uri="{BB962C8B-B14F-4D97-AF65-F5344CB8AC3E}">
        <p14:creationId xmlns:p14="http://schemas.microsoft.com/office/powerpoint/2010/main" val="4041203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Strategy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STAR@UCLA, August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2DFF1-6A7E-5841-980E-96BA788216E4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684695"/>
            <a:ext cx="87305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Follow the analysis steps of the A</a:t>
            </a:r>
            <a:r>
              <a:rPr lang="en-US" baseline="-25000" dirty="0" smtClean="0"/>
              <a:t>L</a:t>
            </a:r>
            <a:r>
              <a:rPr lang="en-US" dirty="0" smtClean="0"/>
              <a:t> W candidate selection via high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 lepton</a:t>
            </a:r>
          </a:p>
          <a:p>
            <a:r>
              <a:rPr lang="en-US" dirty="0" smtClean="0"/>
              <a:t>Data set 2011 transverse 500 </a:t>
            </a:r>
            <a:r>
              <a:rPr lang="en-US" dirty="0" err="1" smtClean="0"/>
              <a:t>GeV</a:t>
            </a:r>
            <a:r>
              <a:rPr lang="en-US" dirty="0" smtClean="0"/>
              <a:t> data set (</a:t>
            </a:r>
            <a:r>
              <a:rPr lang="en-US" dirty="0">
                <a:solidFill>
                  <a:srgbClr val="0000FF"/>
                </a:solidFill>
                <a:latin typeface="Comic Sans MS"/>
                <a:cs typeface="Comic Sans MS"/>
              </a:rPr>
              <a:t>25 pb</a:t>
            </a:r>
            <a:r>
              <a:rPr lang="en-US" baseline="30000" dirty="0">
                <a:solidFill>
                  <a:srgbClr val="0000FF"/>
                </a:solidFill>
                <a:latin typeface="Comic Sans MS"/>
                <a:cs typeface="Comic Sans MS"/>
              </a:rPr>
              <a:t>-</a:t>
            </a:r>
            <a:r>
              <a:rPr lang="en-US" baseline="30000" dirty="0" smtClean="0">
                <a:solidFill>
                  <a:srgbClr val="0000FF"/>
                </a:solidFill>
                <a:latin typeface="Comic Sans MS"/>
                <a:cs typeface="Comic Sans MS"/>
              </a:rPr>
              <a:t>1</a:t>
            </a:r>
            <a:r>
              <a:rPr lang="en-US" dirty="0" smtClean="0"/>
              <a:t>)</a:t>
            </a:r>
            <a:endParaRPr lang="en-US" baseline="30000" dirty="0">
              <a:solidFill>
                <a:srgbClr val="CC66FF"/>
              </a:solidFill>
              <a:latin typeface="Comic Sans MS"/>
              <a:cs typeface="Comic Sans MS"/>
            </a:endParaRPr>
          </a:p>
        </p:txBody>
      </p:sp>
      <p:pic>
        <p:nvPicPr>
          <p:cNvPr id="7" name="Picture 6" descr="hfjfiejj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19" r="5555" b="5196"/>
          <a:stretch/>
        </p:blipFill>
        <p:spPr>
          <a:xfrm>
            <a:off x="3415420" y="4413379"/>
            <a:ext cx="5728580" cy="244303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02166" y="1284698"/>
            <a:ext cx="1635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Monte Carlo: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9" name="AutoShape 49"/>
          <p:cNvSpPr>
            <a:spLocks noChangeArrowheads="1"/>
          </p:cNvSpPr>
          <p:nvPr/>
        </p:nvSpPr>
        <p:spPr bwMode="auto">
          <a:xfrm>
            <a:off x="189442" y="5787522"/>
            <a:ext cx="731308" cy="407843"/>
          </a:xfrm>
          <a:prstGeom prst="curvedRightArrow">
            <a:avLst>
              <a:gd name="adj1" fmla="val 24848"/>
              <a:gd name="adj2" fmla="val 49697"/>
              <a:gd name="adj3" fmla="val 33333"/>
            </a:avLst>
          </a:prstGeom>
          <a:gradFill flip="none" rotWithShape="1">
            <a:gsLst>
              <a:gs pos="0">
                <a:srgbClr val="0000FF"/>
              </a:gs>
              <a:gs pos="100000">
                <a:srgbClr val="FFFFFF"/>
              </a:gs>
            </a:gsLst>
            <a:lin ang="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</a:endParaRPr>
          </a:p>
        </p:txBody>
      </p:sp>
      <p:pic>
        <p:nvPicPr>
          <p:cNvPr id="10" name="Picture 9" descr="jghddcii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26" r="11227" b="4346"/>
          <a:stretch/>
        </p:blipFill>
        <p:spPr>
          <a:xfrm>
            <a:off x="104775" y="1773648"/>
            <a:ext cx="1530412" cy="1807634"/>
          </a:xfrm>
          <a:prstGeom prst="rect">
            <a:avLst/>
          </a:prstGeom>
        </p:spPr>
      </p:pic>
      <p:pic>
        <p:nvPicPr>
          <p:cNvPr id="11" name="Picture 10" descr="hifdedfe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19" r="54593" b="5196"/>
          <a:stretch/>
        </p:blipFill>
        <p:spPr>
          <a:xfrm>
            <a:off x="1545166" y="1708025"/>
            <a:ext cx="2529417" cy="2243665"/>
          </a:xfrm>
          <a:prstGeom prst="rect">
            <a:avLst/>
          </a:prstGeom>
        </p:spPr>
      </p:pic>
      <p:pic>
        <p:nvPicPr>
          <p:cNvPr id="12" name="Picture 11" descr="jghddcii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61574" b="4346"/>
          <a:stretch/>
        </p:blipFill>
        <p:spPr>
          <a:xfrm>
            <a:off x="1776942" y="3922066"/>
            <a:ext cx="1553865" cy="180763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941916" y="5750864"/>
            <a:ext cx="268097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W </a:t>
            </a:r>
            <a:r>
              <a:rPr lang="en-US" sz="1600" dirty="0" err="1" smtClean="0"/>
              <a:t>p</a:t>
            </a:r>
            <a:r>
              <a:rPr lang="en-US" sz="1600" baseline="-25000" dirty="0" err="1" smtClean="0"/>
              <a:t>T</a:t>
            </a:r>
            <a:r>
              <a:rPr lang="en-US" sz="1600" dirty="0" smtClean="0"/>
              <a:t> from recoil not</a:t>
            </a:r>
          </a:p>
          <a:p>
            <a:r>
              <a:rPr lang="en-US" sz="1600" dirty="0" smtClean="0"/>
              <a:t>yet corrected for </a:t>
            </a:r>
          </a:p>
          <a:p>
            <a:r>
              <a:rPr lang="en-US" sz="1600" dirty="0" smtClean="0"/>
              <a:t>neutrals (n, K</a:t>
            </a:r>
            <a:r>
              <a:rPr lang="en-US" sz="1600" baseline="30000" dirty="0" smtClean="0"/>
              <a:t>0</a:t>
            </a:r>
            <a:r>
              <a:rPr lang="en-US" sz="1600" baseline="-25000" dirty="0" smtClean="0"/>
              <a:t>L</a:t>
            </a:r>
            <a:r>
              <a:rPr lang="en-US" sz="1600" dirty="0" smtClean="0"/>
              <a:t>) and lost</a:t>
            </a:r>
          </a:p>
          <a:p>
            <a:r>
              <a:rPr lang="en-US" sz="1600" dirty="0" smtClean="0"/>
              <a:t>tracks </a:t>
            </a:r>
            <a:endParaRPr lang="en-US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3884084" y="4032250"/>
            <a:ext cx="5015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2011-data: very strong narrow correlation</a:t>
            </a:r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4090504" y="1644097"/>
            <a:ext cx="8422217" cy="2062103"/>
            <a:chOff x="457200" y="4095750"/>
            <a:chExt cx="8422217" cy="2062103"/>
          </a:xfrm>
        </p:grpSpPr>
        <p:grpSp>
          <p:nvGrpSpPr>
            <p:cNvPr id="16" name="Group 15"/>
            <p:cNvGrpSpPr/>
            <p:nvPr/>
          </p:nvGrpSpPr>
          <p:grpSpPr>
            <a:xfrm>
              <a:off x="457200" y="4095750"/>
              <a:ext cx="8422217" cy="2062103"/>
              <a:chOff x="457200" y="4095750"/>
              <a:chExt cx="8968471" cy="2062103"/>
            </a:xfrm>
          </p:grpSpPr>
          <p:sp>
            <p:nvSpPr>
              <p:cNvPr id="18" name="TextBox 17"/>
              <p:cNvSpPr txBox="1"/>
              <p:nvPr/>
            </p:nvSpPr>
            <p:spPr>
              <a:xfrm>
                <a:off x="457200" y="4095750"/>
                <a:ext cx="8968471" cy="20621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15888" indent="-115888">
                  <a:buFont typeface="Wingdings" charset="2"/>
                  <a:buChar char="ü"/>
                </a:pPr>
                <a:r>
                  <a:rPr lang="en-US" sz="1600" dirty="0" smtClean="0">
                    <a:solidFill>
                      <a:srgbClr val="0000FF"/>
                    </a:solidFill>
                  </a:rPr>
                  <a:t>In transverse plane:</a:t>
                </a:r>
              </a:p>
              <a:p>
                <a:pPr marL="115888" indent="-115888">
                  <a:buFont typeface="Wingdings" charset="2"/>
                  <a:buChar char="ü"/>
                </a:pPr>
                <a:endParaRPr lang="en-US" sz="1600" dirty="0" smtClean="0">
                  <a:solidFill>
                    <a:srgbClr val="0000FF"/>
                  </a:solidFill>
                </a:endParaRPr>
              </a:p>
              <a:p>
                <a:pPr marL="115888" indent="-115888">
                  <a:buFont typeface="Wingdings" charset="2"/>
                  <a:buChar char="ü"/>
                </a:pPr>
                <a:r>
                  <a:rPr lang="en-US" sz="1600" dirty="0" smtClean="0">
                    <a:solidFill>
                      <a:srgbClr val="0000FF"/>
                    </a:solidFill>
                  </a:rPr>
                  <a:t>Recoil reconstructed using tracks and towers</a:t>
                </a:r>
                <a:r>
                  <a:rPr lang="en-US" sz="1600" dirty="0" smtClean="0">
                    <a:solidFill>
                      <a:srgbClr val="0000FF"/>
                    </a:solidFill>
                  </a:rPr>
                  <a:t>:</a:t>
                </a:r>
              </a:p>
              <a:p>
                <a:pPr marL="115888" indent="-115888">
                  <a:buFont typeface="Wingdings" charset="2"/>
                  <a:buChar char="ü"/>
                </a:pPr>
                <a:endParaRPr lang="en-US" sz="1600" dirty="0" smtClean="0">
                  <a:solidFill>
                    <a:srgbClr val="0000FF"/>
                  </a:solidFill>
                </a:endParaRPr>
              </a:p>
              <a:p>
                <a:pPr marL="115888" indent="-115888">
                  <a:buFont typeface="Wingdings" charset="2"/>
                  <a:buChar char="ü"/>
                </a:pPr>
                <a:endParaRPr lang="en-US" sz="1600" dirty="0" smtClean="0">
                  <a:solidFill>
                    <a:srgbClr val="0000FF"/>
                  </a:solidFill>
                </a:endParaRPr>
              </a:p>
              <a:p>
                <a:endParaRPr lang="en-US" sz="1600" dirty="0" smtClean="0">
                  <a:solidFill>
                    <a:srgbClr val="0000FF"/>
                  </a:solidFill>
                </a:endParaRPr>
              </a:p>
              <a:p>
                <a:pPr marL="115888" indent="-115888">
                  <a:buFont typeface="Wingdings" charset="2"/>
                  <a:buChar char="ü"/>
                </a:pPr>
                <a:r>
                  <a:rPr lang="en-US" sz="1600" dirty="0" smtClean="0">
                    <a:solidFill>
                      <a:srgbClr val="0000FF"/>
                    </a:solidFill>
                  </a:rPr>
                  <a:t>Part of the recoil not within STAR acceptance </a:t>
                </a:r>
                <a:endParaRPr lang="en-US" sz="1600" dirty="0" smtClean="0">
                  <a:solidFill>
                    <a:srgbClr val="0000FF"/>
                  </a:solidFill>
                </a:endParaRPr>
              </a:p>
              <a:p>
                <a:r>
                  <a:rPr lang="en-US" sz="1600" dirty="0">
                    <a:solidFill>
                      <a:srgbClr val="0000FF"/>
                    </a:solidFill>
                    <a:sym typeface="Wingdings"/>
                  </a:rPr>
                  <a:t> </a:t>
                </a:r>
                <a:r>
                  <a:rPr lang="en-US" sz="1600" dirty="0" smtClean="0">
                    <a:solidFill>
                      <a:srgbClr val="0000FF"/>
                    </a:solidFill>
                    <a:sym typeface="Wingdings"/>
                  </a:rPr>
                  <a:t> </a:t>
                </a:r>
                <a:r>
                  <a:rPr lang="en-US" sz="1600" dirty="0" smtClean="0">
                    <a:solidFill>
                      <a:srgbClr val="0000FF"/>
                    </a:solidFill>
                    <a:sym typeface="Wingdings"/>
                  </a:rPr>
                  <a:t> </a:t>
                </a:r>
                <a:r>
                  <a:rPr lang="en-US" sz="1600" dirty="0" smtClean="0">
                    <a:solidFill>
                      <a:srgbClr val="FF0000"/>
                    </a:solidFill>
                    <a:sym typeface="Wingdings"/>
                  </a:rPr>
                  <a:t>event-by-event MC correction applied </a:t>
                </a:r>
                <a:r>
                  <a:rPr lang="en-US" sz="1600" dirty="0" smtClean="0">
                    <a:solidFill>
                      <a:srgbClr val="FF0000"/>
                    </a:solidFill>
                  </a:rPr>
                  <a:t>  </a:t>
                </a:r>
                <a:endParaRPr lang="en-US" sz="1600" dirty="0">
                  <a:solidFill>
                    <a:srgbClr val="FF0000"/>
                  </a:solidFill>
                </a:endParaRPr>
              </a:p>
            </p:txBody>
          </p:sp>
          <p:graphicFrame>
            <p:nvGraphicFramePr>
              <p:cNvPr id="19" name="Object 18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75395722"/>
                  </p:ext>
                </p:extLst>
              </p:nvPr>
            </p:nvGraphicFramePr>
            <p:xfrm>
              <a:off x="2937699" y="4129565"/>
              <a:ext cx="2442280" cy="36864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81265" name="Equation" r:id="rId6" imgW="1346200" imgH="203200" progId="Equation.3">
                      <p:embed/>
                    </p:oleObj>
                  </mc:Choice>
                  <mc:Fallback>
                    <p:oleObj name="Equation" r:id="rId6" imgW="1346200" imgH="2032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37699" y="4129565"/>
                            <a:ext cx="2442280" cy="36864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17" name="Object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61327394"/>
                </p:ext>
              </p:extLst>
            </p:nvPr>
          </p:nvGraphicFramePr>
          <p:xfrm>
            <a:off x="3481097" y="4920283"/>
            <a:ext cx="1912938" cy="647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1266" name="Equation" r:id="rId8" imgW="1054100" imgH="355600" progId="Equation.3">
                    <p:embed/>
                  </p:oleObj>
                </mc:Choice>
                <mc:Fallback>
                  <p:oleObj name="Equation" r:id="rId8" imgW="1054100" imgH="355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81097" y="4920283"/>
                          <a:ext cx="1912938" cy="6477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1" name="TextBox 20"/>
          <p:cNvSpPr txBox="1"/>
          <p:nvPr/>
        </p:nvSpPr>
        <p:spPr>
          <a:xfrm>
            <a:off x="0" y="0"/>
            <a:ext cx="14285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S. Fazio</a:t>
            </a:r>
          </a:p>
          <a:p>
            <a:r>
              <a:rPr lang="en-US" dirty="0" smtClean="0"/>
              <a:t>D. Smirnov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887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 </a:t>
            </a:r>
            <a:r>
              <a:rPr lang="en-US" dirty="0" err="1" smtClean="0"/>
              <a:t>reconstrution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STAR@UCLA, August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B1DB-3EEE-774A-AAE9-210163023056}" type="slidenum">
              <a:rPr lang="en-US" smtClean="0"/>
              <a:pPr/>
              <a:t>24</a:t>
            </a:fld>
            <a:endParaRPr lang="en-US"/>
          </a:p>
        </p:txBody>
      </p:sp>
      <p:graphicFrame>
        <p:nvGraphicFramePr>
          <p:cNvPr id="100354" name="Object 2"/>
          <p:cNvGraphicFramePr>
            <a:graphicFrameLocks noChangeAspect="1"/>
          </p:cNvGraphicFramePr>
          <p:nvPr/>
        </p:nvGraphicFramePr>
        <p:xfrm>
          <a:off x="503238" y="4900613"/>
          <a:ext cx="2882900" cy="735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281" name="Equation" r:id="rId3" imgW="1689100" imgH="431800" progId="Equation.DSMT4">
                  <p:embed/>
                </p:oleObj>
              </mc:Choice>
              <mc:Fallback>
                <p:oleObj name="Equation" r:id="rId3" imgW="16891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238" y="4900613"/>
                        <a:ext cx="2882900" cy="73501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4572010" y="4868345"/>
            <a:ext cx="45296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3363" indent="-233363">
              <a:buClr>
                <a:srgbClr val="FF0000"/>
              </a:buClr>
              <a:buFont typeface="Wingdings" charset="2"/>
              <a:buChar char="ü"/>
            </a:pPr>
            <a:r>
              <a:rPr lang="en-US" sz="1400" b="1" dirty="0" smtClean="0">
                <a:solidFill>
                  <a:srgbClr val="0000FF"/>
                </a:solidFill>
              </a:rPr>
              <a:t>Reconstructing recoil via jets (P</a:t>
            </a:r>
            <a:r>
              <a:rPr lang="en-US" sz="1400" b="1" baseline="-25000" dirty="0" smtClean="0">
                <a:solidFill>
                  <a:srgbClr val="0000FF"/>
                </a:solidFill>
              </a:rPr>
              <a:t>T</a:t>
            </a:r>
            <a:r>
              <a:rPr lang="en-US" sz="1400" b="1" dirty="0" smtClean="0">
                <a:solidFill>
                  <a:srgbClr val="0000FF"/>
                </a:solidFill>
              </a:rPr>
              <a:t>&gt;0.5 </a:t>
            </a:r>
            <a:r>
              <a:rPr lang="en-US" sz="1400" b="1" dirty="0" err="1" smtClean="0">
                <a:solidFill>
                  <a:srgbClr val="0000FF"/>
                </a:solidFill>
              </a:rPr>
              <a:t>GeV</a:t>
            </a:r>
            <a:r>
              <a:rPr lang="en-US" sz="1400" b="1" dirty="0" smtClean="0">
                <a:solidFill>
                  <a:srgbClr val="0000FF"/>
                </a:solidFill>
              </a:rPr>
              <a:t>) has no impact on the correction</a:t>
            </a:r>
          </a:p>
          <a:p>
            <a:pPr marL="233363" indent="-233363">
              <a:buClr>
                <a:srgbClr val="FF0000"/>
              </a:buClr>
              <a:buFont typeface="Wingdings" charset="2"/>
              <a:buChar char="ü"/>
            </a:pPr>
            <a:r>
              <a:rPr lang="en-US" sz="1400" b="1" dirty="0" smtClean="0">
                <a:solidFill>
                  <a:srgbClr val="0000FF"/>
                </a:solidFill>
              </a:rPr>
              <a:t>Correction goes sky-rocket for P</a:t>
            </a:r>
            <a:r>
              <a:rPr lang="en-US" sz="1400" b="1" baseline="-25000" dirty="0" smtClean="0">
                <a:solidFill>
                  <a:srgbClr val="0000FF"/>
                </a:solidFill>
              </a:rPr>
              <a:t>T</a:t>
            </a:r>
            <a:r>
              <a:rPr lang="en-US" sz="1400" b="1" dirty="0" smtClean="0">
                <a:solidFill>
                  <a:srgbClr val="0000FF"/>
                </a:solidFill>
              </a:rPr>
              <a:t> &lt; 2 </a:t>
            </a:r>
            <a:r>
              <a:rPr lang="en-US" sz="1400" b="1" dirty="0" err="1" smtClean="0">
                <a:solidFill>
                  <a:srgbClr val="0000FF"/>
                </a:solidFill>
              </a:rPr>
              <a:t>GeV</a:t>
            </a:r>
            <a:endParaRPr lang="en-US" sz="1400" b="1" dirty="0" smtClean="0">
              <a:solidFill>
                <a:srgbClr val="0000FF"/>
              </a:solidFill>
            </a:endParaRPr>
          </a:p>
          <a:p>
            <a:pPr marL="233363" indent="-233363">
              <a:buClr>
                <a:srgbClr val="FF0000"/>
              </a:buClr>
              <a:buFont typeface="Wingdings" charset="2"/>
              <a:buChar char="ü"/>
            </a:pPr>
            <a:r>
              <a:rPr lang="en-US" sz="1400" b="1" dirty="0" smtClean="0">
                <a:solidFill>
                  <a:srgbClr val="0000FF"/>
                </a:solidFill>
              </a:rPr>
              <a:t>Fitted function used for correcting the data</a:t>
            </a:r>
            <a:endParaRPr lang="en-US" sz="1400" b="1" dirty="0">
              <a:solidFill>
                <a:srgbClr val="0000FF"/>
              </a:solidFill>
            </a:endParaRPr>
          </a:p>
        </p:txBody>
      </p:sp>
      <p:pic>
        <p:nvPicPr>
          <p:cNvPr id="15" name="Picture 14" descr="plot_10d.png"/>
          <p:cNvPicPr>
            <a:picLocks noChangeAspect="1"/>
          </p:cNvPicPr>
          <p:nvPr/>
        </p:nvPicPr>
        <p:blipFill>
          <a:blip r:embed="rId5"/>
          <a:srcRect b="3581"/>
          <a:stretch>
            <a:fillRect/>
          </a:stretch>
        </p:blipFill>
        <p:spPr>
          <a:xfrm>
            <a:off x="450629" y="983841"/>
            <a:ext cx="8220518" cy="370416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79108" y="5746758"/>
            <a:ext cx="3826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Fit:</a:t>
            </a:r>
            <a:r>
              <a:rPr lang="en-US" b="1" dirty="0" smtClean="0">
                <a:solidFill>
                  <a:srgbClr val="FF0000"/>
                </a:solidFill>
              </a:rPr>
              <a:t> 3</a:t>
            </a:r>
            <a:r>
              <a:rPr lang="en-US" b="1" baseline="30000" dirty="0" smtClean="0">
                <a:solidFill>
                  <a:srgbClr val="FF0000"/>
                </a:solidFill>
              </a:rPr>
              <a:t>rd</a:t>
            </a:r>
            <a:r>
              <a:rPr lang="en-US" b="1" dirty="0" smtClean="0">
                <a:solidFill>
                  <a:srgbClr val="FF0000"/>
                </a:solidFill>
              </a:rPr>
              <a:t> order polynomial + straight line</a:t>
            </a:r>
            <a:endParaRPr lang="en-US" b="1" dirty="0">
              <a:solidFill>
                <a:srgbClr val="FF0000"/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3429001" y="3699417"/>
            <a:ext cx="910959" cy="369332"/>
            <a:chOff x="3429001" y="3699417"/>
            <a:chExt cx="910959" cy="369332"/>
          </a:xfrm>
        </p:grpSpPr>
        <p:cxnSp>
          <p:nvCxnSpPr>
            <p:cNvPr id="18" name="Straight Arrow Connector 17"/>
            <p:cNvCxnSpPr>
              <a:stCxn id="19" idx="1"/>
            </p:cNvCxnSpPr>
            <p:nvPr/>
          </p:nvCxnSpPr>
          <p:spPr>
            <a:xfrm rot="10800000" flipV="1">
              <a:off x="3429001" y="3884082"/>
              <a:ext cx="327297" cy="12700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3756297" y="3699417"/>
              <a:ext cx="5836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00FF"/>
                  </a:solidFill>
                </a:rPr>
                <a:t>15%</a:t>
              </a:r>
              <a:endParaRPr lang="en-US" b="1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679851" y="3144335"/>
            <a:ext cx="1031212" cy="369332"/>
            <a:chOff x="3429011" y="3699417"/>
            <a:chExt cx="1031212" cy="369332"/>
          </a:xfrm>
        </p:grpSpPr>
        <p:cxnSp>
          <p:nvCxnSpPr>
            <p:cNvPr id="24" name="Straight Arrow Connector 23"/>
            <p:cNvCxnSpPr>
              <a:stCxn id="25" idx="1"/>
            </p:cNvCxnSpPr>
            <p:nvPr/>
          </p:nvCxnSpPr>
          <p:spPr>
            <a:xfrm rot="10800000" flipV="1">
              <a:off x="3429011" y="3884083"/>
              <a:ext cx="327287" cy="1270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3756297" y="3699417"/>
              <a:ext cx="7039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00FF"/>
                  </a:solidFill>
                </a:rPr>
                <a:t>100%</a:t>
              </a:r>
              <a:endParaRPr lang="en-US" b="1" dirty="0">
                <a:solidFill>
                  <a:srgbClr val="0000FF"/>
                </a:solidFill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6357435" y="1338528"/>
            <a:ext cx="13789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9863" indent="-169863">
              <a:buClr>
                <a:srgbClr val="FFE619"/>
              </a:buClr>
              <a:buSzPct val="130000"/>
              <a:buFont typeface="Wingdings" charset="2"/>
              <a:buChar char="§"/>
            </a:pPr>
            <a:r>
              <a:rPr lang="en-US" sz="1200" dirty="0" smtClean="0"/>
              <a:t>data before correction</a:t>
            </a:r>
          </a:p>
          <a:p>
            <a:pPr marL="169863" indent="-169863">
              <a:buClr>
                <a:srgbClr val="008000"/>
              </a:buClr>
              <a:buSzPct val="130000"/>
              <a:buFont typeface="Wingdings" charset="2"/>
              <a:buChar char="§"/>
            </a:pPr>
            <a:r>
              <a:rPr lang="en-US" sz="1200" dirty="0" smtClean="0"/>
              <a:t>data after correction</a:t>
            </a:r>
            <a:endParaRPr lang="en-US" sz="1200" dirty="0"/>
          </a:p>
        </p:txBody>
      </p:sp>
      <p:sp>
        <p:nvSpPr>
          <p:cNvPr id="27" name="TextBox 26"/>
          <p:cNvSpPr txBox="1"/>
          <p:nvPr/>
        </p:nvSpPr>
        <p:spPr>
          <a:xfrm>
            <a:off x="1442793" y="1538834"/>
            <a:ext cx="15417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9863" indent="-169863">
              <a:buClr>
                <a:srgbClr val="FF0000"/>
              </a:buClr>
              <a:buSzPct val="150000"/>
              <a:buFont typeface="Arial"/>
              <a:buChar char="•"/>
            </a:pPr>
            <a:r>
              <a:rPr lang="en-US" sz="1200" b="1" dirty="0" err="1" smtClean="0"/>
              <a:t>Tracks+cluster</a:t>
            </a:r>
            <a:r>
              <a:rPr lang="en-US" sz="1200" b="1" dirty="0" smtClean="0"/>
              <a:t> recoil</a:t>
            </a:r>
          </a:p>
          <a:p>
            <a:pPr marL="169863" indent="-169863">
              <a:buClr>
                <a:srgbClr val="008000"/>
              </a:buClr>
              <a:buFont typeface="Lucida Grande"/>
              <a:buChar char="+"/>
            </a:pPr>
            <a:r>
              <a:rPr lang="en-US" sz="1200" b="1" dirty="0" smtClean="0"/>
              <a:t>Jets recoil</a:t>
            </a:r>
            <a:endParaRPr lang="en-US" sz="1200" b="1" dirty="0"/>
          </a:p>
        </p:txBody>
      </p:sp>
      <p:pic>
        <p:nvPicPr>
          <p:cNvPr id="3" name="Picture 2" descr="plot_WPT_2.pn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7" t="8373" r="22835" b="4187"/>
          <a:stretch/>
        </p:blipFill>
        <p:spPr>
          <a:xfrm>
            <a:off x="1927018" y="485913"/>
            <a:ext cx="5267739" cy="5996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285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STAR@UCLA, August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B1DB-3EEE-774A-AAE9-210163023056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62081" y="1211838"/>
            <a:ext cx="8648521" cy="19620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 smtClean="0"/>
              <a:t>Method used at </a:t>
            </a:r>
            <a:r>
              <a:rPr lang="en-US" sz="1600" b="1" dirty="0" err="1" smtClean="0"/>
              <a:t>FermiLAB</a:t>
            </a:r>
            <a:r>
              <a:rPr lang="en-US" sz="1600" b="1" dirty="0" smtClean="0"/>
              <a:t>: </a:t>
            </a:r>
            <a:r>
              <a:rPr lang="en-US" sz="1600" b="1" dirty="0" err="1" smtClean="0"/>
              <a:t>Phys.Rev.Lett</a:t>
            </a:r>
            <a:r>
              <a:rPr lang="en-US" sz="1600" b="1" dirty="0" smtClean="0"/>
              <a:t>. 73 (1994) 2296-2300</a:t>
            </a:r>
            <a:endParaRPr lang="en-US" sz="1600" baseline="-25000" dirty="0" smtClean="0"/>
          </a:p>
          <a:p>
            <a:pPr marL="346075" indent="-346075">
              <a:lnSpc>
                <a:spcPct val="150000"/>
              </a:lnSpc>
              <a:buFont typeface="Wingdings" charset="2"/>
              <a:buChar char="Ø"/>
            </a:pPr>
            <a:r>
              <a:rPr lang="en-US" sz="1600" dirty="0" err="1" smtClean="0"/>
              <a:t>Breith</a:t>
            </a:r>
            <a:r>
              <a:rPr lang="en-US" sz="1600" dirty="0" smtClean="0"/>
              <a:t>-Wigner distribution for M</a:t>
            </a:r>
            <a:r>
              <a:rPr lang="en-US" sz="1600" baseline="-25000" dirty="0" smtClean="0"/>
              <a:t>W</a:t>
            </a:r>
          </a:p>
          <a:p>
            <a:pPr marL="346075" indent="-346075">
              <a:lnSpc>
                <a:spcPct val="150000"/>
              </a:lnSpc>
              <a:buFont typeface="Wingdings" charset="2"/>
              <a:buChar char="Ø"/>
            </a:pPr>
            <a:r>
              <a:rPr lang="en-US" sz="1600" dirty="0" smtClean="0"/>
              <a:t>Assigning a M</a:t>
            </a:r>
            <a:r>
              <a:rPr lang="en-US" sz="1600" baseline="-25000" dirty="0" smtClean="0"/>
              <a:t>W</a:t>
            </a:r>
            <a:r>
              <a:rPr lang="en-US" sz="1600" dirty="0" smtClean="0"/>
              <a:t> leads to: </a:t>
            </a:r>
            <a:r>
              <a:rPr lang="en-US" sz="1600" dirty="0" smtClean="0">
                <a:solidFill>
                  <a:srgbClr val="0000FF"/>
                </a:solidFill>
              </a:rPr>
              <a:t>2 possible solutions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smtClean="0"/>
              <a:t>for </a:t>
            </a:r>
            <a:r>
              <a:rPr lang="en-US" sz="1600" dirty="0" err="1" smtClean="0"/>
              <a:t>P</a:t>
            </a:r>
            <a:r>
              <a:rPr lang="en-US" sz="1600" baseline="-25000" dirty="0" err="1" smtClean="0"/>
              <a:t>L</a:t>
            </a:r>
            <a:r>
              <a:rPr lang="en-US" sz="1600" dirty="0" err="1" smtClean="0"/>
              <a:t>(</a:t>
            </a:r>
            <a:r>
              <a:rPr lang="en-US" sz="1600" dirty="0" err="1" smtClean="0">
                <a:latin typeface="Symbol" charset="2"/>
                <a:cs typeface="Symbol" charset="2"/>
              </a:rPr>
              <a:t>n</a:t>
            </a:r>
            <a:r>
              <a:rPr lang="en-US" sz="1600" dirty="0" smtClean="0"/>
              <a:t>) -&gt; P</a:t>
            </a:r>
            <a:r>
              <a:rPr lang="en-US" sz="1600" baseline="-25000" dirty="0" smtClean="0"/>
              <a:t>L</a:t>
            </a:r>
            <a:r>
              <a:rPr lang="en-US" sz="1600" dirty="0" smtClean="0"/>
              <a:t>(W)-&gt; </a:t>
            </a:r>
            <a:r>
              <a:rPr lang="en-US" sz="1600" dirty="0" err="1" smtClean="0"/>
              <a:t>cos(</a:t>
            </a:r>
            <a:r>
              <a:rPr lang="en-US" sz="1600" dirty="0" err="1" smtClean="0">
                <a:latin typeface="Symbol" charset="2"/>
                <a:cs typeface="Symbol" charset="2"/>
              </a:rPr>
              <a:t>q</a:t>
            </a:r>
            <a:r>
              <a:rPr lang="en-US" sz="1600" dirty="0" smtClean="0"/>
              <a:t>) and </a:t>
            </a:r>
            <a:r>
              <a:rPr lang="en-US" sz="1600" dirty="0" err="1" smtClean="0">
                <a:latin typeface="Symbol" charset="2"/>
                <a:cs typeface="Symbol" charset="2"/>
              </a:rPr>
              <a:t>f</a:t>
            </a:r>
            <a:endParaRPr lang="en-US" sz="1600" dirty="0" smtClean="0">
              <a:latin typeface="Symbol" charset="2"/>
              <a:cs typeface="Symbol" charset="2"/>
            </a:endParaRPr>
          </a:p>
          <a:p>
            <a:pPr marL="346075" indent="-346075">
              <a:lnSpc>
                <a:spcPct val="150000"/>
              </a:lnSpc>
              <a:buFont typeface="Wingdings" charset="2"/>
              <a:buChar char="Ø"/>
            </a:pPr>
            <a:r>
              <a:rPr lang="en-US" sz="1600" dirty="0" smtClean="0"/>
              <a:t>Collins-</a:t>
            </a:r>
            <a:r>
              <a:rPr lang="en-US" sz="1600" dirty="0" err="1" smtClean="0"/>
              <a:t>Soper</a:t>
            </a:r>
            <a:r>
              <a:rPr lang="en-US" sz="1600" dirty="0" smtClean="0"/>
              <a:t> frame -&gt; both solutions for P</a:t>
            </a:r>
            <a:r>
              <a:rPr lang="en-US" sz="1600" baseline="-25000" dirty="0" smtClean="0"/>
              <a:t>L</a:t>
            </a:r>
            <a:r>
              <a:rPr lang="en-US" sz="1600" dirty="0" smtClean="0"/>
              <a:t>(W) uniquely determine </a:t>
            </a:r>
            <a:r>
              <a:rPr lang="en-US" sz="1600" dirty="0" smtClean="0">
                <a:latin typeface="Symbol" charset="2"/>
                <a:cs typeface="Symbol" charset="2"/>
              </a:rPr>
              <a:t>f  </a:t>
            </a:r>
            <a:r>
              <a:rPr lang="en-US" sz="1600" dirty="0" smtClean="0">
                <a:cs typeface="Symbol" charset="2"/>
              </a:rPr>
              <a:t>and</a:t>
            </a:r>
            <a:r>
              <a:rPr lang="en-US" sz="1600" dirty="0" smtClean="0">
                <a:latin typeface="Symbol" charset="2"/>
                <a:cs typeface="Symbol" charset="2"/>
              </a:rPr>
              <a:t>  |</a:t>
            </a:r>
            <a:r>
              <a:rPr lang="en-US" sz="1600" dirty="0" err="1" smtClean="0"/>
              <a:t>cos</a:t>
            </a:r>
            <a:r>
              <a:rPr lang="en-US" sz="1600" dirty="0" smtClean="0"/>
              <a:t>(</a:t>
            </a:r>
            <a:r>
              <a:rPr lang="en-US" sz="1600" dirty="0" smtClean="0">
                <a:latin typeface="Symbol" charset="2"/>
                <a:cs typeface="Symbol" charset="2"/>
              </a:rPr>
              <a:t>q</a:t>
            </a:r>
            <a:r>
              <a:rPr lang="en-US" sz="1600" dirty="0" smtClean="0"/>
              <a:t>)| </a:t>
            </a:r>
          </a:p>
          <a:p>
            <a:pPr marL="803275" lvl="1" indent="-346075">
              <a:lnSpc>
                <a:spcPct val="150000"/>
              </a:lnSpc>
              <a:buFont typeface="Wingdings" charset="2"/>
              <a:buChar char="Ø"/>
            </a:pPr>
            <a:r>
              <a:rPr lang="en-US" sz="1600" dirty="0" smtClean="0">
                <a:solidFill>
                  <a:srgbClr val="0000FF"/>
                </a:solidFill>
                <a:cs typeface="Symbol" charset="2"/>
              </a:rPr>
              <a:t>Choose the </a:t>
            </a:r>
            <a:r>
              <a:rPr lang="en-US" sz="1600" dirty="0" smtClean="0">
                <a:solidFill>
                  <a:srgbClr val="0000FF"/>
                </a:solidFill>
              </a:rPr>
              <a:t>P</a:t>
            </a:r>
            <a:r>
              <a:rPr lang="en-US" sz="1600" baseline="-25000" dirty="0" smtClean="0">
                <a:solidFill>
                  <a:srgbClr val="0000FF"/>
                </a:solidFill>
              </a:rPr>
              <a:t>L</a:t>
            </a:r>
            <a:r>
              <a:rPr lang="en-US" sz="1600" dirty="0" smtClean="0">
                <a:solidFill>
                  <a:srgbClr val="0000FF"/>
                </a:solidFill>
              </a:rPr>
              <a:t>(</a:t>
            </a:r>
            <a:r>
              <a:rPr lang="en-US" sz="1600" dirty="0" smtClean="0">
                <a:solidFill>
                  <a:srgbClr val="0000FF"/>
                </a:solidFill>
                <a:latin typeface="Symbol" charset="2"/>
                <a:cs typeface="Symbol" charset="2"/>
              </a:rPr>
              <a:t>n</a:t>
            </a:r>
            <a:r>
              <a:rPr lang="en-US" sz="1600" dirty="0" smtClean="0">
                <a:solidFill>
                  <a:srgbClr val="0000FF"/>
                </a:solidFill>
              </a:rPr>
              <a:t>), </a:t>
            </a:r>
            <a:r>
              <a:rPr lang="en-US" sz="1600" dirty="0" smtClean="0">
                <a:solidFill>
                  <a:srgbClr val="0000FF"/>
                </a:solidFill>
              </a:rPr>
              <a:t>which falls in the most populated bin of the grid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8211180"/>
              </p:ext>
            </p:extLst>
          </p:nvPr>
        </p:nvGraphicFramePr>
        <p:xfrm>
          <a:off x="1995190" y="744062"/>
          <a:ext cx="3465810" cy="5693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305" name="Equation" r:id="rId3" imgW="1778000" imgH="292100" progId="Equation.DSMT4">
                  <p:embed/>
                </p:oleObj>
              </mc:Choice>
              <mc:Fallback>
                <p:oleObj name="Equation" r:id="rId3" imgW="1778000" imgH="292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5190" y="744062"/>
                        <a:ext cx="3465810" cy="56938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 descr="c_hRecoVsGenNeutrinoPz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8908" y="3676080"/>
            <a:ext cx="4314992" cy="2478124"/>
          </a:xfrm>
          <a:prstGeom prst="rect">
            <a:avLst/>
          </a:prstGeom>
        </p:spPr>
      </p:pic>
      <p:pic>
        <p:nvPicPr>
          <p:cNvPr id="12" name="Picture 11" descr="c_hRecoVsGenNeutrinoEta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65006" y="3671412"/>
            <a:ext cx="4278994" cy="245745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96822" y="3468212"/>
            <a:ext cx="86969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</a:rPr>
              <a:t>Now we just use a constant for M</a:t>
            </a:r>
            <a:r>
              <a:rPr lang="en-US" sz="1600" baseline="-25000" dirty="0" smtClean="0">
                <a:solidFill>
                  <a:srgbClr val="0000FF"/>
                </a:solidFill>
              </a:rPr>
              <a:t>W</a:t>
            </a:r>
            <a:r>
              <a:rPr lang="en-US" sz="1600" dirty="0" smtClean="0">
                <a:solidFill>
                  <a:srgbClr val="0000FF"/>
                </a:solidFill>
              </a:rPr>
              <a:t> and pick the solution with smaller absolute value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68210" y="5912962"/>
            <a:ext cx="9538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the anti-correlated arm can be caused by picking the wrong solution, we are working on it...</a:t>
            </a:r>
            <a:endParaRPr lang="en-US" sz="1600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8382000" cy="609600"/>
          </a:xfrm>
        </p:spPr>
        <p:txBody>
          <a:bodyPr/>
          <a:lstStyle/>
          <a:p>
            <a:r>
              <a:rPr lang="en-US" dirty="0" smtClean="0"/>
              <a:t>W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 </a:t>
            </a:r>
            <a:r>
              <a:rPr lang="en-US" dirty="0" err="1" smtClean="0"/>
              <a:t>reconstrution</a:t>
            </a:r>
            <a:endParaRPr lang="en-US" dirty="0"/>
          </a:p>
        </p:txBody>
      </p:sp>
      <p:sp>
        <p:nvSpPr>
          <p:cNvPr id="16" name="Textfeld 20"/>
          <p:cNvSpPr txBox="1"/>
          <p:nvPr/>
        </p:nvSpPr>
        <p:spPr>
          <a:xfrm rot="20400000">
            <a:off x="1210640" y="2153228"/>
            <a:ext cx="5933399" cy="147732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  <a:bevelB w="114300" prst="artDeco"/>
          </a:sp3d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000" b="1" dirty="0" smtClean="0">
                <a:latin typeface="Comic Sans MS"/>
                <a:cs typeface="Comic Sans MS"/>
              </a:rPr>
              <a:t>Have the first A</a:t>
            </a:r>
            <a:r>
              <a:rPr lang="en-US" sz="2000" b="1" baseline="-25000" dirty="0" smtClean="0">
                <a:latin typeface="Comic Sans MS"/>
                <a:cs typeface="Comic Sans MS"/>
              </a:rPr>
              <a:t>N</a:t>
            </a:r>
          </a:p>
          <a:p>
            <a:pPr algn="ctr">
              <a:spcAft>
                <a:spcPts val="600"/>
              </a:spcAft>
            </a:pPr>
            <a:r>
              <a:rPr lang="en-US" sz="2000" dirty="0" smtClean="0">
                <a:latin typeface="Comic Sans MS"/>
                <a:cs typeface="Comic Sans MS"/>
              </a:rPr>
              <a:t>but need a bit more checks</a:t>
            </a:r>
          </a:p>
          <a:p>
            <a:pPr algn="ctr">
              <a:spcAft>
                <a:spcPts val="600"/>
              </a:spcAft>
            </a:pPr>
            <a:r>
              <a:rPr lang="en-US" sz="2000" dirty="0" smtClean="0">
                <a:latin typeface="Comic Sans MS"/>
                <a:cs typeface="Comic Sans MS"/>
              </a:rPr>
              <a:t>fully reconstructed W’s also important input to high x PDFs for LHC</a:t>
            </a:r>
            <a:endParaRPr lang="en-US" sz="2000" b="1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765685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Generalized Parton Distributions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2DFF1-6A7E-5841-980E-96BA788216E4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786927"/>
            <a:ext cx="9166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way to 3d imaging of the proton and the orbital angular momentum </a:t>
            </a:r>
            <a:r>
              <a:rPr lang="en-US" i="1" dirty="0" err="1" smtClean="0"/>
              <a:t>L</a:t>
            </a:r>
            <a:r>
              <a:rPr lang="en-US" i="1" baseline="-25000" dirty="0" err="1" smtClean="0"/>
              <a:t>q</a:t>
            </a:r>
            <a:r>
              <a:rPr lang="en-US" dirty="0" smtClean="0"/>
              <a:t> &amp; </a:t>
            </a:r>
            <a:r>
              <a:rPr lang="en-US" i="1" dirty="0" err="1" smtClean="0"/>
              <a:t>L</a:t>
            </a:r>
            <a:r>
              <a:rPr lang="en-US" i="1" baseline="-25000" dirty="0" err="1" smtClean="0"/>
              <a:t>g</a:t>
            </a:r>
            <a:endParaRPr lang="en-US" i="1" baseline="-25000" dirty="0"/>
          </a:p>
        </p:txBody>
      </p:sp>
      <p:grpSp>
        <p:nvGrpSpPr>
          <p:cNvPr id="7" name="Group 27"/>
          <p:cNvGrpSpPr/>
          <p:nvPr/>
        </p:nvGrpSpPr>
        <p:grpSpPr>
          <a:xfrm>
            <a:off x="244475" y="1344525"/>
            <a:ext cx="2514600" cy="3703638"/>
            <a:chOff x="3292475" y="1524000"/>
            <a:chExt cx="2514600" cy="3703638"/>
          </a:xfrm>
        </p:grpSpPr>
        <p:sp>
          <p:nvSpPr>
            <p:cNvPr id="8" name="Rectangle 14"/>
            <p:cNvSpPr>
              <a:spLocks noChangeArrowheads="1"/>
            </p:cNvSpPr>
            <p:nvPr/>
          </p:nvSpPr>
          <p:spPr bwMode="auto">
            <a:xfrm>
              <a:off x="3292475" y="1524000"/>
              <a:ext cx="2514600" cy="3703638"/>
            </a:xfrm>
            <a:prstGeom prst="rect">
              <a:avLst/>
            </a:prstGeom>
            <a:solidFill>
              <a:srgbClr val="F2FC24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14300" prst="artDeco"/>
              <a:bevelB w="114300" prst="artDeco"/>
            </a:sp3d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 b="0" i="0">
                <a:solidFill>
                  <a:schemeClr val="tx1"/>
                </a:solidFill>
                <a:effectLst/>
              </a:endParaRPr>
            </a:p>
          </p:txBody>
        </p:sp>
        <p:pic>
          <p:nvPicPr>
            <p:cNvPr id="9" name="Picture 15" descr="fig02-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419475" y="1743075"/>
              <a:ext cx="2252663" cy="3267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Text Box 20"/>
          <p:cNvSpPr txBox="1">
            <a:spLocks noChangeArrowheads="1"/>
          </p:cNvSpPr>
          <p:nvPr/>
        </p:nvSpPr>
        <p:spPr bwMode="auto">
          <a:xfrm>
            <a:off x="0" y="5198975"/>
            <a:ext cx="295986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cs typeface="Comic Sans MS"/>
              </a:rPr>
              <a:t>GPDs: </a:t>
            </a:r>
          </a:p>
          <a:p>
            <a:pPr algn="ctr"/>
            <a:r>
              <a:rPr lang="en-US" sz="1600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cs typeface="Comic Sans MS"/>
              </a:rPr>
              <a:t>Correlated </a:t>
            </a:r>
            <a:r>
              <a:rPr lang="en-US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cs typeface="Comic Sans MS"/>
              </a:rPr>
              <a:t>quark momentum 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cs typeface="Comic Sans MS"/>
              </a:rPr>
              <a:t>and </a:t>
            </a:r>
            <a:r>
              <a:rPr lang="en-US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cs typeface="Comic Sans MS"/>
              </a:rPr>
              <a:t>helicity</a:t>
            </a:r>
            <a:r>
              <a:rPr lang="en-US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cs typeface="Comic Sans MS"/>
              </a:rPr>
              <a:t> distributions in </a:t>
            </a:r>
          </a:p>
          <a:p>
            <a:pPr algn="ctr"/>
            <a:r>
              <a:rPr lang="en-US" sz="1600" b="1" dirty="0">
                <a:solidFill>
                  <a:srgbClr val="FF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cs typeface="Comic Sans MS"/>
              </a:rPr>
              <a:t>transverse </a:t>
            </a:r>
            <a:r>
              <a:rPr lang="en-US" sz="16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cs typeface="Comic Sans MS"/>
              </a:rPr>
              <a:t>space</a:t>
            </a:r>
            <a:endParaRPr lang="en-US" sz="1600" b="1" dirty="0">
              <a:effectLst>
                <a:outerShdw blurRad="38100" dist="38100" dir="2700000" algn="tl">
                  <a:srgbClr val="DDDDDD"/>
                </a:outerShdw>
              </a:effectLst>
              <a:latin typeface="Comic Sans MS"/>
              <a:cs typeface="Comic Sans MS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4018107" y="3935793"/>
            <a:ext cx="4697942" cy="2218112"/>
            <a:chOff x="1800225" y="3491443"/>
            <a:chExt cx="4697942" cy="2218112"/>
          </a:xfrm>
        </p:grpSpPr>
        <p:grpSp>
          <p:nvGrpSpPr>
            <p:cNvPr id="21" name="Group 25"/>
            <p:cNvGrpSpPr/>
            <p:nvPr/>
          </p:nvGrpSpPr>
          <p:grpSpPr>
            <a:xfrm>
              <a:off x="1800225" y="3491443"/>
              <a:ext cx="4697942" cy="2218112"/>
              <a:chOff x="178858" y="4405843"/>
              <a:chExt cx="4697942" cy="2218112"/>
            </a:xfrm>
          </p:grpSpPr>
          <p:sp>
            <p:nvSpPr>
              <p:cNvPr id="25" name="Rectangle 10"/>
              <p:cNvSpPr>
                <a:spLocks noChangeArrowheads="1"/>
              </p:cNvSpPr>
              <p:nvPr/>
            </p:nvSpPr>
            <p:spPr bwMode="auto">
              <a:xfrm>
                <a:off x="178858" y="4405843"/>
                <a:ext cx="4697942" cy="221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>
                <a:glow rad="101600">
                  <a:schemeClr val="tx1">
                    <a:lumMod val="85000"/>
                    <a:alpha val="75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 w="114300" prst="artDeco"/>
                <a:bevelB w="114300" prst="artDeco"/>
              </a:sp3d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graphicFrame>
            <p:nvGraphicFramePr>
              <p:cNvPr id="26" name="Object 11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777889258"/>
                  </p:ext>
                </p:extLst>
              </p:nvPr>
            </p:nvGraphicFramePr>
            <p:xfrm>
              <a:off x="415930" y="5664331"/>
              <a:ext cx="4292600" cy="7874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51609" name="Equation" r:id="rId4" imgW="4292600" imgH="787400" progId="Equation.DSMT4">
                      <p:embed/>
                    </p:oleObj>
                  </mc:Choice>
                  <mc:Fallback>
                    <p:oleObj name="Equation" r:id="rId4" imgW="4292600" imgH="7874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15930" y="5664331"/>
                            <a:ext cx="4292600" cy="78740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8" name="Object 12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111273696"/>
                  </p:ext>
                </p:extLst>
              </p:nvPr>
            </p:nvGraphicFramePr>
            <p:xfrm>
              <a:off x="468313" y="4929879"/>
              <a:ext cx="4064000" cy="8636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51610" name="Equation" r:id="rId6" imgW="4064000" imgH="863600" progId="Equation.3">
                      <p:embed/>
                    </p:oleObj>
                  </mc:Choice>
                  <mc:Fallback>
                    <p:oleObj name="Equation" r:id="rId6" imgW="4064000" imgH="8636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68313" y="4929879"/>
                            <a:ext cx="4064000" cy="86360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22" name="TextBox 21"/>
            <p:cNvSpPr txBox="1"/>
            <p:nvPr/>
          </p:nvSpPr>
          <p:spPr>
            <a:xfrm>
              <a:off x="1821252" y="3532526"/>
              <a:ext cx="27515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Spin-Sum-Rule in PRF:</a:t>
              </a:r>
              <a:endParaRPr lang="en-US" dirty="0"/>
            </a:p>
          </p:txBody>
        </p:sp>
        <p:sp>
          <p:nvSpPr>
            <p:cNvPr id="23" name="Text Box 22"/>
            <p:cNvSpPr txBox="1">
              <a:spLocks noChangeArrowheads="1"/>
            </p:cNvSpPr>
            <p:nvPr/>
          </p:nvSpPr>
          <p:spPr bwMode="auto">
            <a:xfrm>
              <a:off x="4828824" y="3692384"/>
              <a:ext cx="93620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600" b="1" dirty="0"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/>
                  <a:cs typeface="Comic Sans MS"/>
                </a:rPr>
                <a:t>f</a:t>
              </a:r>
              <a:r>
                <a:rPr lang="en-US" sz="1600" b="1" dirty="0" smtClean="0"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/>
                  <a:cs typeface="Comic Sans MS"/>
                </a:rPr>
                <a:t>rom </a:t>
              </a:r>
              <a:r>
                <a:rPr lang="en-US" sz="1600" dirty="0" smtClean="0"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/>
                  <a:cs typeface="Comic Sans MS"/>
                </a:rPr>
                <a:t>g</a:t>
              </a:r>
              <a:r>
                <a:rPr lang="en-US" sz="1600" baseline="-25000" dirty="0" smtClean="0"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/>
                  <a:cs typeface="Comic Sans MS"/>
                </a:rPr>
                <a:t>1</a:t>
              </a:r>
              <a:endParaRPr lang="en-US" sz="1600" b="1" baseline="-25000" dirty="0"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cs typeface="Comic Sans MS"/>
              </a:endParaRPr>
            </a:p>
          </p:txBody>
        </p:sp>
        <p:sp>
          <p:nvSpPr>
            <p:cNvPr id="24" name="Bent Arrow 23"/>
            <p:cNvSpPr/>
            <p:nvPr/>
          </p:nvSpPr>
          <p:spPr>
            <a:xfrm>
              <a:off x="4429778" y="3793971"/>
              <a:ext cx="402199" cy="472016"/>
            </a:xfrm>
            <a:prstGeom prst="bentArrow">
              <a:avLst>
                <a:gd name="adj1" fmla="val 25000"/>
                <a:gd name="adj2" fmla="val 25000"/>
                <a:gd name="adj3" fmla="val 25000"/>
                <a:gd name="adj4" fmla="val 43750"/>
              </a:avLst>
            </a:prstGeom>
            <a:gradFill flip="none" rotWithShape="1">
              <a:gsLst>
                <a:gs pos="1000">
                  <a:srgbClr val="CC66FF"/>
                </a:gs>
                <a:gs pos="96000">
                  <a:srgbClr val="FFFFFF"/>
                </a:gs>
                <a:gs pos="0">
                  <a:srgbClr val="CC66FF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solidFill>
                <a:srgbClr val="8000FF"/>
              </a:solidFill>
            </a:ln>
            <a:effectLst>
              <a:glow rad="63500">
                <a:srgbClr val="CC66FF">
                  <a:alpha val="45000"/>
                </a:srgb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500388" y="1889079"/>
            <a:ext cx="3640662" cy="1758227"/>
            <a:chOff x="4775200" y="609052"/>
            <a:chExt cx="4343097" cy="2467795"/>
          </a:xfrm>
        </p:grpSpPr>
        <p:grpSp>
          <p:nvGrpSpPr>
            <p:cNvPr id="30" name="Group 29"/>
            <p:cNvGrpSpPr/>
            <p:nvPr/>
          </p:nvGrpSpPr>
          <p:grpSpPr>
            <a:xfrm>
              <a:off x="4775200" y="609052"/>
              <a:ext cx="4343097" cy="2100616"/>
              <a:chOff x="158750" y="982320"/>
              <a:chExt cx="4343097" cy="2100616"/>
            </a:xfrm>
          </p:grpSpPr>
          <p:grpSp>
            <p:nvGrpSpPr>
              <p:cNvPr id="33" name="Group 159"/>
              <p:cNvGrpSpPr>
                <a:grpSpLocks noChangeAspect="1"/>
              </p:cNvGrpSpPr>
              <p:nvPr/>
            </p:nvGrpSpPr>
            <p:grpSpPr bwMode="auto">
              <a:xfrm rot="-2865258">
                <a:off x="1467654" y="1456538"/>
                <a:ext cx="128587" cy="546105"/>
                <a:chOff x="1324" y="1002"/>
                <a:chExt cx="146" cy="462"/>
              </a:xfrm>
            </p:grpSpPr>
            <p:sp>
              <p:nvSpPr>
                <p:cNvPr id="73" name="Freeform 160"/>
                <p:cNvSpPr>
                  <a:spLocks noChangeAspect="1"/>
                </p:cNvSpPr>
                <p:nvPr/>
              </p:nvSpPr>
              <p:spPr bwMode="auto">
                <a:xfrm>
                  <a:off x="1326" y="1002"/>
                  <a:ext cx="143" cy="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4" y="7"/>
                    </a:cxn>
                    <a:cxn ang="0">
                      <a:pos x="8" y="9"/>
                    </a:cxn>
                    <a:cxn ang="0">
                      <a:pos x="12" y="11"/>
                    </a:cxn>
                    <a:cxn ang="0">
                      <a:pos x="129" y="58"/>
                    </a:cxn>
                    <a:cxn ang="0">
                      <a:pos x="135" y="60"/>
                    </a:cxn>
                    <a:cxn ang="0">
                      <a:pos x="139" y="63"/>
                    </a:cxn>
                    <a:cxn ang="0">
                      <a:pos x="142" y="65"/>
                    </a:cxn>
                    <a:cxn ang="0">
                      <a:pos x="141" y="69"/>
                    </a:cxn>
                    <a:cxn ang="0">
                      <a:pos x="141" y="71"/>
                    </a:cxn>
                    <a:cxn ang="0">
                      <a:pos x="138" y="74"/>
                    </a:cxn>
                    <a:cxn ang="0">
                      <a:pos x="11" y="60"/>
                    </a:cxn>
                    <a:cxn ang="0">
                      <a:pos x="10" y="61"/>
                    </a:cxn>
                    <a:cxn ang="0">
                      <a:pos x="4" y="59"/>
                    </a:cxn>
                    <a:cxn ang="0">
                      <a:pos x="4" y="60"/>
                    </a:cxn>
                    <a:cxn ang="0">
                      <a:pos x="2" y="62"/>
                    </a:cxn>
                    <a:cxn ang="0">
                      <a:pos x="0" y="65"/>
                    </a:cxn>
                  </a:cxnLst>
                  <a:rect l="0" t="0" r="r" b="b"/>
                  <a:pathLst>
                    <a:path w="143" h="75">
                      <a:moveTo>
                        <a:pt x="0" y="0"/>
                      </a:moveTo>
                      <a:lnTo>
                        <a:pt x="0" y="4"/>
                      </a:lnTo>
                      <a:lnTo>
                        <a:pt x="4" y="7"/>
                      </a:lnTo>
                      <a:lnTo>
                        <a:pt x="8" y="9"/>
                      </a:lnTo>
                      <a:lnTo>
                        <a:pt x="12" y="11"/>
                      </a:lnTo>
                      <a:lnTo>
                        <a:pt x="129" y="58"/>
                      </a:lnTo>
                      <a:lnTo>
                        <a:pt x="135" y="60"/>
                      </a:lnTo>
                      <a:lnTo>
                        <a:pt x="139" y="63"/>
                      </a:lnTo>
                      <a:lnTo>
                        <a:pt x="142" y="65"/>
                      </a:lnTo>
                      <a:lnTo>
                        <a:pt x="141" y="69"/>
                      </a:lnTo>
                      <a:lnTo>
                        <a:pt x="141" y="71"/>
                      </a:lnTo>
                      <a:lnTo>
                        <a:pt x="138" y="74"/>
                      </a:lnTo>
                      <a:lnTo>
                        <a:pt x="11" y="60"/>
                      </a:lnTo>
                      <a:lnTo>
                        <a:pt x="10" y="61"/>
                      </a:lnTo>
                      <a:lnTo>
                        <a:pt x="4" y="59"/>
                      </a:lnTo>
                      <a:lnTo>
                        <a:pt x="4" y="60"/>
                      </a:lnTo>
                      <a:lnTo>
                        <a:pt x="2" y="62"/>
                      </a:lnTo>
                      <a:lnTo>
                        <a:pt x="0" y="65"/>
                      </a:lnTo>
                    </a:path>
                  </a:pathLst>
                </a:custGeom>
                <a:noFill/>
                <a:ln w="25400" cap="rnd" cmpd="sng">
                  <a:solidFill>
                    <a:srgbClr val="FF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61"/>
                <p:cNvSpPr>
                  <a:spLocks noChangeAspect="1"/>
                </p:cNvSpPr>
                <p:nvPr/>
              </p:nvSpPr>
              <p:spPr bwMode="auto">
                <a:xfrm>
                  <a:off x="1324" y="1069"/>
                  <a:ext cx="143" cy="7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" y="2"/>
                    </a:cxn>
                    <a:cxn ang="0">
                      <a:pos x="4" y="4"/>
                    </a:cxn>
                    <a:cxn ang="0">
                      <a:pos x="6" y="6"/>
                    </a:cxn>
                    <a:cxn ang="0">
                      <a:pos x="10" y="7"/>
                    </a:cxn>
                    <a:cxn ang="0">
                      <a:pos x="133" y="57"/>
                    </a:cxn>
                    <a:cxn ang="0">
                      <a:pos x="137" y="61"/>
                    </a:cxn>
                    <a:cxn ang="0">
                      <a:pos x="140" y="61"/>
                    </a:cxn>
                    <a:cxn ang="0">
                      <a:pos x="141" y="65"/>
                    </a:cxn>
                    <a:cxn ang="0">
                      <a:pos x="141" y="66"/>
                    </a:cxn>
                    <a:cxn ang="0">
                      <a:pos x="142" y="71"/>
                    </a:cxn>
                    <a:cxn ang="0">
                      <a:pos x="137" y="71"/>
                    </a:cxn>
                    <a:cxn ang="0">
                      <a:pos x="12" y="59"/>
                    </a:cxn>
                    <a:cxn ang="0">
                      <a:pos x="7" y="59"/>
                    </a:cxn>
                    <a:cxn ang="0">
                      <a:pos x="6" y="59"/>
                    </a:cxn>
                    <a:cxn ang="0">
                      <a:pos x="4" y="59"/>
                    </a:cxn>
                    <a:cxn ang="0">
                      <a:pos x="1" y="59"/>
                    </a:cxn>
                    <a:cxn ang="0">
                      <a:pos x="0" y="61"/>
                    </a:cxn>
                  </a:cxnLst>
                  <a:rect l="0" t="0" r="r" b="b"/>
                  <a:pathLst>
                    <a:path w="143" h="72">
                      <a:moveTo>
                        <a:pt x="0" y="0"/>
                      </a:moveTo>
                      <a:lnTo>
                        <a:pt x="1" y="2"/>
                      </a:lnTo>
                      <a:lnTo>
                        <a:pt x="4" y="4"/>
                      </a:lnTo>
                      <a:lnTo>
                        <a:pt x="6" y="6"/>
                      </a:lnTo>
                      <a:lnTo>
                        <a:pt x="10" y="7"/>
                      </a:lnTo>
                      <a:lnTo>
                        <a:pt x="133" y="57"/>
                      </a:lnTo>
                      <a:lnTo>
                        <a:pt x="137" y="61"/>
                      </a:lnTo>
                      <a:lnTo>
                        <a:pt x="140" y="61"/>
                      </a:lnTo>
                      <a:lnTo>
                        <a:pt x="141" y="65"/>
                      </a:lnTo>
                      <a:lnTo>
                        <a:pt x="141" y="66"/>
                      </a:lnTo>
                      <a:lnTo>
                        <a:pt x="142" y="71"/>
                      </a:lnTo>
                      <a:lnTo>
                        <a:pt x="137" y="71"/>
                      </a:lnTo>
                      <a:lnTo>
                        <a:pt x="12" y="59"/>
                      </a:lnTo>
                      <a:lnTo>
                        <a:pt x="7" y="59"/>
                      </a:lnTo>
                      <a:lnTo>
                        <a:pt x="6" y="59"/>
                      </a:lnTo>
                      <a:lnTo>
                        <a:pt x="4" y="59"/>
                      </a:lnTo>
                      <a:lnTo>
                        <a:pt x="1" y="59"/>
                      </a:lnTo>
                      <a:lnTo>
                        <a:pt x="0" y="61"/>
                      </a:lnTo>
                    </a:path>
                  </a:pathLst>
                </a:custGeom>
                <a:noFill/>
                <a:ln w="25400" cap="rnd" cmpd="sng">
                  <a:solidFill>
                    <a:srgbClr val="FF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162"/>
                <p:cNvSpPr>
                  <a:spLocks noChangeAspect="1"/>
                </p:cNvSpPr>
                <p:nvPr/>
              </p:nvSpPr>
              <p:spPr bwMode="auto">
                <a:xfrm>
                  <a:off x="1326" y="1131"/>
                  <a:ext cx="144" cy="7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2" y="7"/>
                    </a:cxn>
                    <a:cxn ang="0">
                      <a:pos x="7" y="9"/>
                    </a:cxn>
                    <a:cxn ang="0">
                      <a:pos x="10" y="11"/>
                    </a:cxn>
                    <a:cxn ang="0">
                      <a:pos x="133" y="59"/>
                    </a:cxn>
                    <a:cxn ang="0">
                      <a:pos x="136" y="63"/>
                    </a:cxn>
                    <a:cxn ang="0">
                      <a:pos x="139" y="65"/>
                    </a:cxn>
                    <a:cxn ang="0">
                      <a:pos x="143" y="67"/>
                    </a:cxn>
                    <a:cxn ang="0">
                      <a:pos x="143" y="71"/>
                    </a:cxn>
                    <a:cxn ang="0">
                      <a:pos x="141" y="74"/>
                    </a:cxn>
                    <a:cxn ang="0">
                      <a:pos x="138" y="75"/>
                    </a:cxn>
                    <a:cxn ang="0">
                      <a:pos x="9" y="63"/>
                    </a:cxn>
                    <a:cxn ang="0">
                      <a:pos x="6" y="62"/>
                    </a:cxn>
                    <a:cxn ang="0">
                      <a:pos x="6" y="63"/>
                    </a:cxn>
                    <a:cxn ang="0">
                      <a:pos x="3" y="62"/>
                    </a:cxn>
                    <a:cxn ang="0">
                      <a:pos x="0" y="64"/>
                    </a:cxn>
                    <a:cxn ang="0">
                      <a:pos x="0" y="66"/>
                    </a:cxn>
                  </a:cxnLst>
                  <a:rect l="0" t="0" r="r" b="b"/>
                  <a:pathLst>
                    <a:path w="144" h="76">
                      <a:moveTo>
                        <a:pt x="0" y="0"/>
                      </a:moveTo>
                      <a:lnTo>
                        <a:pt x="0" y="3"/>
                      </a:lnTo>
                      <a:lnTo>
                        <a:pt x="2" y="7"/>
                      </a:lnTo>
                      <a:lnTo>
                        <a:pt x="7" y="9"/>
                      </a:lnTo>
                      <a:lnTo>
                        <a:pt x="10" y="11"/>
                      </a:lnTo>
                      <a:lnTo>
                        <a:pt x="133" y="59"/>
                      </a:lnTo>
                      <a:lnTo>
                        <a:pt x="136" y="63"/>
                      </a:lnTo>
                      <a:lnTo>
                        <a:pt x="139" y="65"/>
                      </a:lnTo>
                      <a:lnTo>
                        <a:pt x="143" y="67"/>
                      </a:lnTo>
                      <a:lnTo>
                        <a:pt x="143" y="71"/>
                      </a:lnTo>
                      <a:lnTo>
                        <a:pt x="141" y="74"/>
                      </a:lnTo>
                      <a:lnTo>
                        <a:pt x="138" y="75"/>
                      </a:lnTo>
                      <a:lnTo>
                        <a:pt x="9" y="63"/>
                      </a:lnTo>
                      <a:lnTo>
                        <a:pt x="6" y="62"/>
                      </a:lnTo>
                      <a:lnTo>
                        <a:pt x="6" y="63"/>
                      </a:lnTo>
                      <a:lnTo>
                        <a:pt x="3" y="62"/>
                      </a:lnTo>
                      <a:lnTo>
                        <a:pt x="0" y="64"/>
                      </a:lnTo>
                      <a:lnTo>
                        <a:pt x="0" y="66"/>
                      </a:lnTo>
                    </a:path>
                  </a:pathLst>
                </a:custGeom>
                <a:noFill/>
                <a:ln w="25400" cap="rnd" cmpd="sng">
                  <a:solidFill>
                    <a:srgbClr val="FF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163"/>
                <p:cNvSpPr>
                  <a:spLocks noChangeAspect="1"/>
                </p:cNvSpPr>
                <p:nvPr/>
              </p:nvSpPr>
              <p:spPr bwMode="auto">
                <a:xfrm>
                  <a:off x="1325" y="1202"/>
                  <a:ext cx="144" cy="7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4" y="4"/>
                    </a:cxn>
                    <a:cxn ang="0">
                      <a:pos x="6" y="6"/>
                    </a:cxn>
                    <a:cxn ang="0">
                      <a:pos x="11" y="7"/>
                    </a:cxn>
                    <a:cxn ang="0">
                      <a:pos x="131" y="54"/>
                    </a:cxn>
                    <a:cxn ang="0">
                      <a:pos x="136" y="58"/>
                    </a:cxn>
                    <a:cxn ang="0">
                      <a:pos x="139" y="59"/>
                    </a:cxn>
                    <a:cxn ang="0">
                      <a:pos x="143" y="63"/>
                    </a:cxn>
                    <a:cxn ang="0">
                      <a:pos x="143" y="66"/>
                    </a:cxn>
                    <a:cxn ang="0">
                      <a:pos x="140" y="69"/>
                    </a:cxn>
                    <a:cxn ang="0">
                      <a:pos x="138" y="69"/>
                    </a:cxn>
                    <a:cxn ang="0">
                      <a:pos x="11" y="57"/>
                    </a:cxn>
                    <a:cxn ang="0">
                      <a:pos x="7" y="58"/>
                    </a:cxn>
                    <a:cxn ang="0">
                      <a:pos x="4" y="57"/>
                    </a:cxn>
                    <a:cxn ang="0">
                      <a:pos x="1" y="57"/>
                    </a:cxn>
                    <a:cxn ang="0">
                      <a:pos x="1" y="59"/>
                    </a:cxn>
                    <a:cxn ang="0">
                      <a:pos x="0" y="62"/>
                    </a:cxn>
                  </a:cxnLst>
                  <a:rect l="0" t="0" r="r" b="b"/>
                  <a:pathLst>
                    <a:path w="144" h="7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4"/>
                      </a:lnTo>
                      <a:lnTo>
                        <a:pt x="6" y="6"/>
                      </a:lnTo>
                      <a:lnTo>
                        <a:pt x="11" y="7"/>
                      </a:lnTo>
                      <a:lnTo>
                        <a:pt x="131" y="54"/>
                      </a:lnTo>
                      <a:lnTo>
                        <a:pt x="136" y="58"/>
                      </a:lnTo>
                      <a:lnTo>
                        <a:pt x="139" y="59"/>
                      </a:lnTo>
                      <a:lnTo>
                        <a:pt x="143" y="63"/>
                      </a:lnTo>
                      <a:lnTo>
                        <a:pt x="143" y="66"/>
                      </a:lnTo>
                      <a:lnTo>
                        <a:pt x="140" y="69"/>
                      </a:lnTo>
                      <a:lnTo>
                        <a:pt x="138" y="69"/>
                      </a:lnTo>
                      <a:lnTo>
                        <a:pt x="11" y="57"/>
                      </a:lnTo>
                      <a:lnTo>
                        <a:pt x="7" y="58"/>
                      </a:lnTo>
                      <a:lnTo>
                        <a:pt x="4" y="57"/>
                      </a:lnTo>
                      <a:lnTo>
                        <a:pt x="1" y="57"/>
                      </a:lnTo>
                      <a:lnTo>
                        <a:pt x="1" y="59"/>
                      </a:lnTo>
                      <a:lnTo>
                        <a:pt x="0" y="62"/>
                      </a:lnTo>
                    </a:path>
                  </a:pathLst>
                </a:custGeom>
                <a:noFill/>
                <a:ln w="25400" cap="rnd" cmpd="sng">
                  <a:solidFill>
                    <a:srgbClr val="FF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164"/>
                <p:cNvSpPr>
                  <a:spLocks noChangeAspect="1"/>
                </p:cNvSpPr>
                <p:nvPr/>
              </p:nvSpPr>
              <p:spPr bwMode="auto">
                <a:xfrm>
                  <a:off x="1327" y="1260"/>
                  <a:ext cx="142" cy="7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3" y="7"/>
                    </a:cxn>
                    <a:cxn ang="0">
                      <a:pos x="6" y="8"/>
                    </a:cxn>
                    <a:cxn ang="0">
                      <a:pos x="11" y="11"/>
                    </a:cxn>
                    <a:cxn ang="0">
                      <a:pos x="132" y="61"/>
                    </a:cxn>
                    <a:cxn ang="0">
                      <a:pos x="137" y="64"/>
                    </a:cxn>
                    <a:cxn ang="0">
                      <a:pos x="137" y="65"/>
                    </a:cxn>
                    <a:cxn ang="0">
                      <a:pos x="140" y="68"/>
                    </a:cxn>
                    <a:cxn ang="0">
                      <a:pos x="141" y="71"/>
                    </a:cxn>
                    <a:cxn ang="0">
                      <a:pos x="139" y="74"/>
                    </a:cxn>
                    <a:cxn ang="0">
                      <a:pos x="136" y="75"/>
                    </a:cxn>
                    <a:cxn ang="0">
                      <a:pos x="11" y="62"/>
                    </a:cxn>
                    <a:cxn ang="0">
                      <a:pos x="8" y="62"/>
                    </a:cxn>
                    <a:cxn ang="0">
                      <a:pos x="6" y="62"/>
                    </a:cxn>
                    <a:cxn ang="0">
                      <a:pos x="4" y="62"/>
                    </a:cxn>
                    <a:cxn ang="0">
                      <a:pos x="2" y="63"/>
                    </a:cxn>
                    <a:cxn ang="0">
                      <a:pos x="2" y="66"/>
                    </a:cxn>
                  </a:cxnLst>
                  <a:rect l="0" t="0" r="r" b="b"/>
                  <a:pathLst>
                    <a:path w="142" h="76">
                      <a:moveTo>
                        <a:pt x="0" y="0"/>
                      </a:moveTo>
                      <a:lnTo>
                        <a:pt x="0" y="4"/>
                      </a:lnTo>
                      <a:lnTo>
                        <a:pt x="3" y="7"/>
                      </a:lnTo>
                      <a:lnTo>
                        <a:pt x="6" y="8"/>
                      </a:lnTo>
                      <a:lnTo>
                        <a:pt x="11" y="11"/>
                      </a:lnTo>
                      <a:lnTo>
                        <a:pt x="132" y="61"/>
                      </a:lnTo>
                      <a:lnTo>
                        <a:pt x="137" y="64"/>
                      </a:lnTo>
                      <a:lnTo>
                        <a:pt x="137" y="65"/>
                      </a:lnTo>
                      <a:lnTo>
                        <a:pt x="140" y="68"/>
                      </a:lnTo>
                      <a:lnTo>
                        <a:pt x="141" y="71"/>
                      </a:lnTo>
                      <a:lnTo>
                        <a:pt x="139" y="74"/>
                      </a:lnTo>
                      <a:lnTo>
                        <a:pt x="136" y="75"/>
                      </a:lnTo>
                      <a:lnTo>
                        <a:pt x="11" y="62"/>
                      </a:lnTo>
                      <a:lnTo>
                        <a:pt x="8" y="62"/>
                      </a:lnTo>
                      <a:lnTo>
                        <a:pt x="6" y="62"/>
                      </a:lnTo>
                      <a:lnTo>
                        <a:pt x="4" y="62"/>
                      </a:lnTo>
                      <a:lnTo>
                        <a:pt x="2" y="63"/>
                      </a:lnTo>
                      <a:lnTo>
                        <a:pt x="2" y="66"/>
                      </a:lnTo>
                    </a:path>
                  </a:pathLst>
                </a:custGeom>
                <a:noFill/>
                <a:ln w="25400" cap="rnd" cmpd="sng">
                  <a:solidFill>
                    <a:srgbClr val="FF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165"/>
                <p:cNvSpPr>
                  <a:spLocks noChangeAspect="1"/>
                </p:cNvSpPr>
                <p:nvPr/>
              </p:nvSpPr>
              <p:spPr bwMode="auto">
                <a:xfrm>
                  <a:off x="1326" y="1328"/>
                  <a:ext cx="142" cy="7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" y="2"/>
                    </a:cxn>
                    <a:cxn ang="0">
                      <a:pos x="4" y="4"/>
                    </a:cxn>
                    <a:cxn ang="0">
                      <a:pos x="4" y="5"/>
                    </a:cxn>
                    <a:cxn ang="0">
                      <a:pos x="10" y="8"/>
                    </a:cxn>
                    <a:cxn ang="0">
                      <a:pos x="129" y="57"/>
                    </a:cxn>
                    <a:cxn ang="0">
                      <a:pos x="136" y="59"/>
                    </a:cxn>
                    <a:cxn ang="0">
                      <a:pos x="138" y="62"/>
                    </a:cxn>
                    <a:cxn ang="0">
                      <a:pos x="139" y="66"/>
                    </a:cxn>
                    <a:cxn ang="0">
                      <a:pos x="141" y="68"/>
                    </a:cxn>
                    <a:cxn ang="0">
                      <a:pos x="140" y="70"/>
                    </a:cxn>
                    <a:cxn ang="0">
                      <a:pos x="136" y="73"/>
                    </a:cxn>
                    <a:cxn ang="0">
                      <a:pos x="12" y="59"/>
                    </a:cxn>
                    <a:cxn ang="0">
                      <a:pos x="8" y="59"/>
                    </a:cxn>
                    <a:cxn ang="0">
                      <a:pos x="4" y="59"/>
                    </a:cxn>
                    <a:cxn ang="0">
                      <a:pos x="3" y="59"/>
                    </a:cxn>
                    <a:cxn ang="0">
                      <a:pos x="3" y="61"/>
                    </a:cxn>
                    <a:cxn ang="0">
                      <a:pos x="2" y="64"/>
                    </a:cxn>
                  </a:cxnLst>
                  <a:rect l="0" t="0" r="r" b="b"/>
                  <a:pathLst>
                    <a:path w="142" h="74">
                      <a:moveTo>
                        <a:pt x="0" y="0"/>
                      </a:moveTo>
                      <a:lnTo>
                        <a:pt x="2" y="2"/>
                      </a:lnTo>
                      <a:lnTo>
                        <a:pt x="4" y="4"/>
                      </a:lnTo>
                      <a:lnTo>
                        <a:pt x="4" y="5"/>
                      </a:lnTo>
                      <a:lnTo>
                        <a:pt x="10" y="8"/>
                      </a:lnTo>
                      <a:lnTo>
                        <a:pt x="129" y="57"/>
                      </a:lnTo>
                      <a:lnTo>
                        <a:pt x="136" y="59"/>
                      </a:lnTo>
                      <a:lnTo>
                        <a:pt x="138" y="62"/>
                      </a:lnTo>
                      <a:lnTo>
                        <a:pt x="139" y="66"/>
                      </a:lnTo>
                      <a:lnTo>
                        <a:pt x="141" y="68"/>
                      </a:lnTo>
                      <a:lnTo>
                        <a:pt x="140" y="70"/>
                      </a:lnTo>
                      <a:lnTo>
                        <a:pt x="136" y="73"/>
                      </a:lnTo>
                      <a:lnTo>
                        <a:pt x="12" y="59"/>
                      </a:lnTo>
                      <a:lnTo>
                        <a:pt x="8" y="59"/>
                      </a:lnTo>
                      <a:lnTo>
                        <a:pt x="4" y="59"/>
                      </a:lnTo>
                      <a:lnTo>
                        <a:pt x="3" y="59"/>
                      </a:lnTo>
                      <a:lnTo>
                        <a:pt x="3" y="61"/>
                      </a:lnTo>
                      <a:lnTo>
                        <a:pt x="2" y="64"/>
                      </a:lnTo>
                    </a:path>
                  </a:pathLst>
                </a:custGeom>
                <a:noFill/>
                <a:ln w="25400" cap="rnd" cmpd="sng">
                  <a:solidFill>
                    <a:srgbClr val="FF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166"/>
                <p:cNvSpPr>
                  <a:spLocks noChangeAspect="1"/>
                </p:cNvSpPr>
                <p:nvPr/>
              </p:nvSpPr>
              <p:spPr bwMode="auto">
                <a:xfrm>
                  <a:off x="1326" y="1391"/>
                  <a:ext cx="142" cy="7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1" y="7"/>
                    </a:cxn>
                    <a:cxn ang="0">
                      <a:pos x="5" y="9"/>
                    </a:cxn>
                    <a:cxn ang="0">
                      <a:pos x="11" y="10"/>
                    </a:cxn>
                    <a:cxn ang="0">
                      <a:pos x="129" y="59"/>
                    </a:cxn>
                    <a:cxn ang="0">
                      <a:pos x="137" y="61"/>
                    </a:cxn>
                    <a:cxn ang="0">
                      <a:pos x="138" y="63"/>
                    </a:cxn>
                    <a:cxn ang="0">
                      <a:pos x="141" y="67"/>
                    </a:cxn>
                    <a:cxn ang="0">
                      <a:pos x="141" y="69"/>
                    </a:cxn>
                    <a:cxn ang="0">
                      <a:pos x="140" y="72"/>
                    </a:cxn>
                    <a:cxn ang="0">
                      <a:pos x="135" y="72"/>
                    </a:cxn>
                    <a:cxn ang="0">
                      <a:pos x="73" y="65"/>
                    </a:cxn>
                  </a:cxnLst>
                  <a:rect l="0" t="0" r="r" b="b"/>
                  <a:pathLst>
                    <a:path w="142" h="73">
                      <a:moveTo>
                        <a:pt x="0" y="0"/>
                      </a:moveTo>
                      <a:lnTo>
                        <a:pt x="0" y="3"/>
                      </a:lnTo>
                      <a:lnTo>
                        <a:pt x="1" y="7"/>
                      </a:lnTo>
                      <a:lnTo>
                        <a:pt x="5" y="9"/>
                      </a:lnTo>
                      <a:lnTo>
                        <a:pt x="11" y="10"/>
                      </a:lnTo>
                      <a:lnTo>
                        <a:pt x="129" y="59"/>
                      </a:lnTo>
                      <a:lnTo>
                        <a:pt x="137" y="61"/>
                      </a:lnTo>
                      <a:lnTo>
                        <a:pt x="138" y="63"/>
                      </a:lnTo>
                      <a:lnTo>
                        <a:pt x="141" y="67"/>
                      </a:lnTo>
                      <a:lnTo>
                        <a:pt x="141" y="69"/>
                      </a:lnTo>
                      <a:lnTo>
                        <a:pt x="140" y="72"/>
                      </a:lnTo>
                      <a:lnTo>
                        <a:pt x="135" y="72"/>
                      </a:lnTo>
                      <a:lnTo>
                        <a:pt x="73" y="65"/>
                      </a:lnTo>
                    </a:path>
                  </a:pathLst>
                </a:custGeom>
                <a:noFill/>
                <a:ln w="25400" cap="rnd" cmpd="sng">
                  <a:solidFill>
                    <a:srgbClr val="FF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34" name="Line 168"/>
              <p:cNvSpPr>
                <a:spLocks noChangeShapeType="1"/>
              </p:cNvSpPr>
              <p:nvPr/>
            </p:nvSpPr>
            <p:spPr bwMode="auto">
              <a:xfrm flipV="1">
                <a:off x="1477963" y="1919288"/>
                <a:ext cx="304800" cy="6096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Line 169"/>
              <p:cNvSpPr>
                <a:spLocks noChangeShapeType="1"/>
              </p:cNvSpPr>
              <p:nvPr/>
            </p:nvSpPr>
            <p:spPr bwMode="auto">
              <a:xfrm rot="18742695" flipV="1">
                <a:off x="2767013" y="1912938"/>
                <a:ext cx="303212" cy="61436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Line 172"/>
              <p:cNvSpPr>
                <a:spLocks noChangeShapeType="1"/>
              </p:cNvSpPr>
              <p:nvPr/>
            </p:nvSpPr>
            <p:spPr bwMode="auto">
              <a:xfrm rot="12777622" flipV="1">
                <a:off x="3529013" y="2726816"/>
                <a:ext cx="685799" cy="2286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177"/>
              <p:cNvSpPr>
                <a:spLocks/>
              </p:cNvSpPr>
              <p:nvPr/>
            </p:nvSpPr>
            <p:spPr bwMode="auto">
              <a:xfrm>
                <a:off x="415925" y="1268413"/>
                <a:ext cx="1439863" cy="441325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432" y="96"/>
                  </a:cxn>
                  <a:cxn ang="0">
                    <a:pos x="672" y="0"/>
                  </a:cxn>
                </a:cxnLst>
                <a:rect l="0" t="0" r="r" b="b"/>
                <a:pathLst>
                  <a:path w="672" h="144">
                    <a:moveTo>
                      <a:pt x="0" y="144"/>
                    </a:moveTo>
                    <a:lnTo>
                      <a:pt x="432" y="96"/>
                    </a:lnTo>
                    <a:lnTo>
                      <a:pt x="67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none" w="med" len="med"/>
                <a:tailEnd type="triangl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Text Box 179"/>
              <p:cNvSpPr txBox="1">
                <a:spLocks noChangeArrowheads="1"/>
              </p:cNvSpPr>
              <p:nvPr/>
            </p:nvSpPr>
            <p:spPr bwMode="auto">
              <a:xfrm>
                <a:off x="1379076" y="982320"/>
                <a:ext cx="381000" cy="3968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000" dirty="0">
                    <a:latin typeface="Times New Roman" pitchFamily="-112" charset="0"/>
                  </a:rPr>
                  <a:t>e’</a:t>
                </a:r>
              </a:p>
            </p:txBody>
          </p:sp>
          <p:sp>
            <p:nvSpPr>
              <p:cNvPr id="39" name="Line 203"/>
              <p:cNvSpPr>
                <a:spLocks noChangeShapeType="1"/>
              </p:cNvSpPr>
              <p:nvPr/>
            </p:nvSpPr>
            <p:spPr bwMode="auto">
              <a:xfrm flipV="1">
                <a:off x="487363" y="2794000"/>
                <a:ext cx="685800" cy="2286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Line 204"/>
              <p:cNvSpPr>
                <a:spLocks noChangeShapeType="1"/>
              </p:cNvSpPr>
              <p:nvPr/>
            </p:nvSpPr>
            <p:spPr bwMode="auto">
              <a:xfrm rot="12777622" flipV="1">
                <a:off x="3513138" y="2747238"/>
                <a:ext cx="685799" cy="2286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41" name="Group 344"/>
              <p:cNvGrpSpPr>
                <a:grpSpLocks/>
              </p:cNvGrpSpPr>
              <p:nvPr/>
            </p:nvGrpSpPr>
            <p:grpSpPr bwMode="auto">
              <a:xfrm>
                <a:off x="385763" y="1125541"/>
                <a:ext cx="3825887" cy="1957395"/>
                <a:chOff x="243" y="709"/>
                <a:chExt cx="2410" cy="1233"/>
              </a:xfrm>
            </p:grpSpPr>
            <p:sp>
              <p:nvSpPr>
                <p:cNvPr id="44" name="Line 176"/>
                <p:cNvSpPr>
                  <a:spLocks noChangeShapeType="1"/>
                </p:cNvSpPr>
                <p:nvPr/>
              </p:nvSpPr>
              <p:spPr bwMode="auto">
                <a:xfrm flipV="1">
                  <a:off x="1123" y="1207"/>
                  <a:ext cx="623" cy="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grpSp>
              <p:nvGrpSpPr>
                <p:cNvPr id="45" name="Group 184"/>
                <p:cNvGrpSpPr>
                  <a:grpSpLocks/>
                </p:cNvGrpSpPr>
                <p:nvPr/>
              </p:nvGrpSpPr>
              <p:grpSpPr bwMode="auto">
                <a:xfrm>
                  <a:off x="243" y="757"/>
                  <a:ext cx="2410" cy="1185"/>
                  <a:chOff x="100" y="699"/>
                  <a:chExt cx="2410" cy="1185"/>
                </a:xfrm>
              </p:grpSpPr>
              <p:sp>
                <p:nvSpPr>
                  <p:cNvPr id="55" name="Text Box 18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76" y="961"/>
                    <a:ext cx="388" cy="24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  <a:spAutoFit/>
                  </a:bodyPr>
                  <a:lstStyle/>
                  <a:p>
                    <a:pPr algn="ctr">
                      <a:spcBef>
                        <a:spcPct val="50000"/>
                      </a:spcBef>
                    </a:pPr>
                    <a:r>
                      <a:rPr lang="en-US" sz="1200" b="1" dirty="0">
                        <a:latin typeface="Times New Roman" pitchFamily="-112" charset="0"/>
                      </a:rPr>
                      <a:t>(Q</a:t>
                    </a:r>
                    <a:r>
                      <a:rPr lang="en-US" sz="1200" b="1" baseline="30000" dirty="0">
                        <a:latin typeface="Times New Roman" pitchFamily="-112" charset="0"/>
                      </a:rPr>
                      <a:t>2</a:t>
                    </a:r>
                    <a:r>
                      <a:rPr lang="en-US" sz="1200" b="1" dirty="0">
                        <a:latin typeface="Times New Roman" pitchFamily="-112" charset="0"/>
                      </a:rPr>
                      <a:t>)</a:t>
                    </a:r>
                  </a:p>
                </p:txBody>
              </p:sp>
              <p:sp>
                <p:nvSpPr>
                  <p:cNvPr id="56" name="Text Box 18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0" y="699"/>
                    <a:ext cx="187" cy="2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prstTxWarp prst="textNoShape">
                      <a:avLst/>
                    </a:prstTxWarp>
                    <a:spAutoFit/>
                  </a:bodyPr>
                  <a:lstStyle/>
                  <a:p>
                    <a:r>
                      <a:rPr lang="en-US" sz="2000" dirty="0">
                        <a:latin typeface="Times New Roman" pitchFamily="-112" charset="0"/>
                      </a:rPr>
                      <a:t>e</a:t>
                    </a:r>
                  </a:p>
                </p:txBody>
              </p:sp>
              <p:sp>
                <p:nvSpPr>
                  <p:cNvPr id="57" name="Text Box 18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38" y="809"/>
                    <a:ext cx="322" cy="27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prstTxWarp prst="textNoShape">
                      <a:avLst/>
                    </a:prstTxWarp>
                    <a:spAutoFit/>
                  </a:bodyPr>
                  <a:lstStyle/>
                  <a:p>
                    <a:r>
                      <a:rPr lang="en-US" sz="1400" b="1" dirty="0" err="1">
                        <a:latin typeface="Symbol" pitchFamily="-112" charset="2"/>
                      </a:rPr>
                      <a:t>g</a:t>
                    </a:r>
                    <a:r>
                      <a:rPr lang="en-US" sz="1400" b="1" baseline="-25000" dirty="0" err="1">
                        <a:latin typeface="Times New Roman" pitchFamily="-112" charset="0"/>
                      </a:rPr>
                      <a:t>L</a:t>
                    </a:r>
                    <a:r>
                      <a:rPr lang="en-US" sz="1400" b="1" dirty="0">
                        <a:latin typeface="Times New Roman" pitchFamily="-112" charset="0"/>
                      </a:rPr>
                      <a:t>*</a:t>
                    </a:r>
                  </a:p>
                </p:txBody>
              </p:sp>
              <p:grpSp>
                <p:nvGrpSpPr>
                  <p:cNvPr id="58" name="Group 188"/>
                  <p:cNvGrpSpPr>
                    <a:grpSpLocks/>
                  </p:cNvGrpSpPr>
                  <p:nvPr/>
                </p:nvGrpSpPr>
                <p:grpSpPr bwMode="auto">
                  <a:xfrm>
                    <a:off x="159" y="1253"/>
                    <a:ext cx="2351" cy="631"/>
                    <a:chOff x="159" y="1253"/>
                    <a:chExt cx="2351" cy="631"/>
                  </a:xfrm>
                </p:grpSpPr>
                <p:sp>
                  <p:nvSpPr>
                    <p:cNvPr id="59" name="Text Box 189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76" y="1253"/>
                      <a:ext cx="388" cy="21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algn="ctr">
                        <a:spcBef>
                          <a:spcPct val="50000"/>
                        </a:spcBef>
                      </a:pPr>
                      <a:r>
                        <a:rPr lang="en-US" sz="1600" b="1" dirty="0" err="1">
                          <a:latin typeface="Times New Roman" pitchFamily="-112" charset="0"/>
                        </a:rPr>
                        <a:t>x+ξ</a:t>
                      </a:r>
                      <a:r>
                        <a:rPr lang="en-US" sz="1600" b="1" dirty="0">
                          <a:latin typeface="Times New Roman" pitchFamily="-112" charset="0"/>
                        </a:rPr>
                        <a:t> </a:t>
                      </a:r>
                    </a:p>
                  </p:txBody>
                </p:sp>
                <p:sp>
                  <p:nvSpPr>
                    <p:cNvPr id="60" name="Text Box 190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598" y="1260"/>
                      <a:ext cx="476" cy="21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algn="ctr">
                        <a:spcBef>
                          <a:spcPct val="50000"/>
                        </a:spcBef>
                      </a:pPr>
                      <a:r>
                        <a:rPr lang="en-US" sz="1600" b="1">
                          <a:latin typeface="Times New Roman" pitchFamily="-112" charset="0"/>
                        </a:rPr>
                        <a:t>x-ξ </a:t>
                      </a:r>
                    </a:p>
                  </p:txBody>
                </p:sp>
                <p:sp>
                  <p:nvSpPr>
                    <p:cNvPr id="61" name="Line 191"/>
                    <p:cNvSpPr>
                      <a:spLocks noChangeShapeType="1"/>
                    </p:cNvSpPr>
                    <p:nvPr/>
                  </p:nvSpPr>
                  <p:spPr bwMode="auto">
                    <a:xfrm rot="12777622" flipV="1">
                      <a:off x="2078" y="1692"/>
                      <a:ext cx="432" cy="144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2" name="Line 19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31" y="1298"/>
                      <a:ext cx="1723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prstDash val="dash"/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63" name="Group 19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59" y="1417"/>
                      <a:ext cx="1927" cy="467"/>
                      <a:chOff x="159" y="1417"/>
                      <a:chExt cx="1927" cy="467"/>
                    </a:xfrm>
                  </p:grpSpPr>
                  <p:grpSp>
                    <p:nvGrpSpPr>
                      <p:cNvPr id="64" name="Group 19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59" y="1424"/>
                        <a:ext cx="1927" cy="460"/>
                        <a:chOff x="241" y="670"/>
                        <a:chExt cx="1927" cy="460"/>
                      </a:xfrm>
                    </p:grpSpPr>
                    <p:grpSp>
                      <p:nvGrpSpPr>
                        <p:cNvPr id="66" name="Group 19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41" y="670"/>
                          <a:ext cx="1927" cy="460"/>
                          <a:chOff x="241" y="670"/>
                          <a:chExt cx="1927" cy="460"/>
                        </a:xfrm>
                      </p:grpSpPr>
                      <p:grpSp>
                        <p:nvGrpSpPr>
                          <p:cNvPr id="68" name="Group 196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632" y="670"/>
                            <a:ext cx="1536" cy="460"/>
                            <a:chOff x="632" y="670"/>
                            <a:chExt cx="1536" cy="460"/>
                          </a:xfrm>
                        </p:grpSpPr>
                        <p:sp>
                          <p:nvSpPr>
                            <p:cNvPr id="70" name="Oval 197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672" y="746"/>
                              <a:ext cx="1492" cy="384"/>
                            </a:xfrm>
                            <a:prstGeom prst="ellipse">
                              <a:avLst/>
                            </a:prstGeom>
                            <a:gradFill rotWithShape="0">
                              <a:gsLst>
                                <a:gs pos="0">
                                  <a:srgbClr val="FF0000"/>
                                </a:gs>
                                <a:gs pos="100000">
                                  <a:srgbClr val="FF0000">
                                    <a:gamma/>
                                    <a:shade val="46275"/>
                                    <a:invGamma/>
                                  </a:srgbClr>
                                </a:gs>
                              </a:gsLst>
                              <a:path path="shape">
                                <a:fillToRect l="50000" t="50000" r="50000" b="50000"/>
                              </a:path>
                            </a:gradFill>
                            <a:ln w="9525">
                              <a:solidFill>
                                <a:srgbClr val="FF0000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</p:spPr>
                          <p:txBody>
                            <a:bodyPr wrap="none" anchor="ctr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en-US"/>
                            </a:p>
                          </p:txBody>
                        </p:sp>
                        <p:sp>
                          <p:nvSpPr>
                            <p:cNvPr id="71" name="Text Box 198"/>
                            <p:cNvSpPr txBox="1"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632" y="805"/>
                              <a:ext cx="1536" cy="245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  <a:effectLst/>
                          </p:spPr>
                          <p:txBody>
                            <a:bodyPr>
                              <a:prstTxWarp prst="textNoShape">
                                <a:avLst/>
                              </a:prstTxWarp>
                              <a:spAutoFit/>
                            </a:bodyPr>
                            <a:lstStyle/>
                            <a:p>
                              <a:pPr algn="ctr">
                                <a:spcBef>
                                  <a:spcPct val="50000"/>
                                </a:spcBef>
                              </a:pPr>
                              <a:r>
                                <a:rPr lang="en-US" sz="1200" b="1" dirty="0">
                                  <a:solidFill>
                                    <a:schemeClr val="bg1"/>
                                  </a:solidFill>
                                  <a:latin typeface="Bookman Old Style" pitchFamily="-112" charset="0"/>
                                </a:rPr>
                                <a:t>H, H, E, E (</a:t>
                              </a:r>
                              <a:r>
                                <a:rPr lang="en-US" sz="1200" b="1" dirty="0" err="1">
                                  <a:solidFill>
                                    <a:schemeClr val="bg1"/>
                                  </a:solidFill>
                                  <a:latin typeface="Bookman Old Style" pitchFamily="-112" charset="0"/>
                                </a:rPr>
                                <a:t>x,ξ,t</a:t>
                              </a:r>
                              <a:r>
                                <a:rPr lang="en-US" sz="1200" b="1" dirty="0">
                                  <a:solidFill>
                                    <a:schemeClr val="bg1"/>
                                  </a:solidFill>
                                  <a:latin typeface="Bookman Old Style" pitchFamily="-112" charset="0"/>
                                </a:rPr>
                                <a:t>)</a:t>
                              </a:r>
                            </a:p>
                          </p:txBody>
                        </p:sp>
                        <p:sp>
                          <p:nvSpPr>
                            <p:cNvPr id="72" name="Text Box 199"/>
                            <p:cNvSpPr txBox="1"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320" y="670"/>
                              <a:ext cx="192" cy="231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  <a:effectLst/>
                          </p:spPr>
                          <p:txBody>
                            <a:bodyPr>
                              <a:prstTxWarp prst="textNoShape">
                                <a:avLst/>
                              </a:prstTxWarp>
                              <a:spAutoFit/>
                            </a:bodyPr>
                            <a:lstStyle/>
                            <a:p>
                              <a:pPr algn="ctr">
                                <a:spcBef>
                                  <a:spcPct val="50000"/>
                                </a:spcBef>
                              </a:pPr>
                              <a:r>
                                <a:rPr lang="en-US" b="1" dirty="0">
                                  <a:solidFill>
                                    <a:schemeClr val="bg1"/>
                                  </a:solidFill>
                                  <a:latin typeface="Times New Roman" pitchFamily="-112" charset="0"/>
                                </a:rPr>
                                <a:t>~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69" name="Line 200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241" y="936"/>
                            <a:ext cx="432" cy="144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</p:grpSp>
                    <p:sp>
                      <p:nvSpPr>
                        <p:cNvPr id="67" name="Line 20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245" y="968"/>
                          <a:ext cx="432" cy="14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</p:grpSp>
                  <p:sp>
                    <p:nvSpPr>
                      <p:cNvPr id="65" name="Text Box 202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910" y="1417"/>
                        <a:ext cx="191" cy="231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>
                        <a:prstTxWarp prst="textNoShape">
                          <a:avLst/>
                        </a:prstTxWarp>
                        <a:spAutoFit/>
                      </a:bodyPr>
                      <a:lstStyle/>
                      <a:p>
                        <a:r>
                          <a:rPr lang="en-US" b="1" dirty="0">
                            <a:solidFill>
                              <a:schemeClr val="bg1"/>
                            </a:solidFill>
                            <a:latin typeface="Times New Roman" pitchFamily="-112" charset="0"/>
                            <a:ea typeface="Times New Roman" pitchFamily="-112" charset="0"/>
                            <a:cs typeface="Times New Roman" pitchFamily="-112" charset="0"/>
                          </a:rPr>
                          <a:t>~</a:t>
                        </a:r>
                      </a:p>
                    </p:txBody>
                  </p:sp>
                </p:grpSp>
              </p:grpSp>
            </p:grpSp>
            <p:grpSp>
              <p:nvGrpSpPr>
                <p:cNvPr id="46" name="Group 205"/>
                <p:cNvGrpSpPr>
                  <a:grpSpLocks noChangeAspect="1"/>
                </p:cNvGrpSpPr>
                <p:nvPr/>
              </p:nvGrpSpPr>
              <p:grpSpPr bwMode="auto">
                <a:xfrm rot="2775006">
                  <a:off x="1826" y="897"/>
                  <a:ext cx="81" cy="345"/>
                  <a:chOff x="1324" y="1002"/>
                  <a:chExt cx="146" cy="462"/>
                </a:xfrm>
              </p:grpSpPr>
              <p:sp>
                <p:nvSpPr>
                  <p:cNvPr id="48" name="Freeform 206"/>
                  <p:cNvSpPr>
                    <a:spLocks noChangeAspect="1"/>
                  </p:cNvSpPr>
                  <p:nvPr/>
                </p:nvSpPr>
                <p:spPr bwMode="auto">
                  <a:xfrm>
                    <a:off x="1326" y="1002"/>
                    <a:ext cx="143" cy="75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4"/>
                      </a:cxn>
                      <a:cxn ang="0">
                        <a:pos x="4" y="7"/>
                      </a:cxn>
                      <a:cxn ang="0">
                        <a:pos x="8" y="9"/>
                      </a:cxn>
                      <a:cxn ang="0">
                        <a:pos x="12" y="11"/>
                      </a:cxn>
                      <a:cxn ang="0">
                        <a:pos x="129" y="58"/>
                      </a:cxn>
                      <a:cxn ang="0">
                        <a:pos x="135" y="60"/>
                      </a:cxn>
                      <a:cxn ang="0">
                        <a:pos x="139" y="63"/>
                      </a:cxn>
                      <a:cxn ang="0">
                        <a:pos x="142" y="65"/>
                      </a:cxn>
                      <a:cxn ang="0">
                        <a:pos x="141" y="69"/>
                      </a:cxn>
                      <a:cxn ang="0">
                        <a:pos x="141" y="71"/>
                      </a:cxn>
                      <a:cxn ang="0">
                        <a:pos x="138" y="74"/>
                      </a:cxn>
                      <a:cxn ang="0">
                        <a:pos x="11" y="60"/>
                      </a:cxn>
                      <a:cxn ang="0">
                        <a:pos x="10" y="61"/>
                      </a:cxn>
                      <a:cxn ang="0">
                        <a:pos x="4" y="59"/>
                      </a:cxn>
                      <a:cxn ang="0">
                        <a:pos x="4" y="60"/>
                      </a:cxn>
                      <a:cxn ang="0">
                        <a:pos x="2" y="62"/>
                      </a:cxn>
                      <a:cxn ang="0">
                        <a:pos x="0" y="65"/>
                      </a:cxn>
                    </a:cxnLst>
                    <a:rect l="0" t="0" r="r" b="b"/>
                    <a:pathLst>
                      <a:path w="143" h="75">
                        <a:moveTo>
                          <a:pt x="0" y="0"/>
                        </a:moveTo>
                        <a:lnTo>
                          <a:pt x="0" y="4"/>
                        </a:lnTo>
                        <a:lnTo>
                          <a:pt x="4" y="7"/>
                        </a:lnTo>
                        <a:lnTo>
                          <a:pt x="8" y="9"/>
                        </a:lnTo>
                        <a:lnTo>
                          <a:pt x="12" y="11"/>
                        </a:lnTo>
                        <a:lnTo>
                          <a:pt x="129" y="58"/>
                        </a:lnTo>
                        <a:lnTo>
                          <a:pt x="135" y="60"/>
                        </a:lnTo>
                        <a:lnTo>
                          <a:pt x="139" y="63"/>
                        </a:lnTo>
                        <a:lnTo>
                          <a:pt x="142" y="65"/>
                        </a:lnTo>
                        <a:lnTo>
                          <a:pt x="141" y="69"/>
                        </a:lnTo>
                        <a:lnTo>
                          <a:pt x="141" y="71"/>
                        </a:lnTo>
                        <a:lnTo>
                          <a:pt x="138" y="74"/>
                        </a:lnTo>
                        <a:lnTo>
                          <a:pt x="11" y="60"/>
                        </a:lnTo>
                        <a:lnTo>
                          <a:pt x="10" y="61"/>
                        </a:lnTo>
                        <a:lnTo>
                          <a:pt x="4" y="59"/>
                        </a:lnTo>
                        <a:lnTo>
                          <a:pt x="4" y="60"/>
                        </a:lnTo>
                        <a:lnTo>
                          <a:pt x="2" y="62"/>
                        </a:lnTo>
                        <a:lnTo>
                          <a:pt x="0" y="65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rgbClr val="FF660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9" name="Freeform 207"/>
                  <p:cNvSpPr>
                    <a:spLocks noChangeAspect="1"/>
                  </p:cNvSpPr>
                  <p:nvPr/>
                </p:nvSpPr>
                <p:spPr bwMode="auto">
                  <a:xfrm>
                    <a:off x="1324" y="1069"/>
                    <a:ext cx="143" cy="72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" y="2"/>
                      </a:cxn>
                      <a:cxn ang="0">
                        <a:pos x="4" y="4"/>
                      </a:cxn>
                      <a:cxn ang="0">
                        <a:pos x="6" y="6"/>
                      </a:cxn>
                      <a:cxn ang="0">
                        <a:pos x="10" y="7"/>
                      </a:cxn>
                      <a:cxn ang="0">
                        <a:pos x="133" y="57"/>
                      </a:cxn>
                      <a:cxn ang="0">
                        <a:pos x="137" y="61"/>
                      </a:cxn>
                      <a:cxn ang="0">
                        <a:pos x="140" y="61"/>
                      </a:cxn>
                      <a:cxn ang="0">
                        <a:pos x="141" y="65"/>
                      </a:cxn>
                      <a:cxn ang="0">
                        <a:pos x="141" y="66"/>
                      </a:cxn>
                      <a:cxn ang="0">
                        <a:pos x="142" y="71"/>
                      </a:cxn>
                      <a:cxn ang="0">
                        <a:pos x="137" y="71"/>
                      </a:cxn>
                      <a:cxn ang="0">
                        <a:pos x="12" y="59"/>
                      </a:cxn>
                      <a:cxn ang="0">
                        <a:pos x="7" y="59"/>
                      </a:cxn>
                      <a:cxn ang="0">
                        <a:pos x="6" y="59"/>
                      </a:cxn>
                      <a:cxn ang="0">
                        <a:pos x="4" y="59"/>
                      </a:cxn>
                      <a:cxn ang="0">
                        <a:pos x="1" y="59"/>
                      </a:cxn>
                      <a:cxn ang="0">
                        <a:pos x="0" y="61"/>
                      </a:cxn>
                    </a:cxnLst>
                    <a:rect l="0" t="0" r="r" b="b"/>
                    <a:pathLst>
                      <a:path w="143" h="72">
                        <a:moveTo>
                          <a:pt x="0" y="0"/>
                        </a:moveTo>
                        <a:lnTo>
                          <a:pt x="1" y="2"/>
                        </a:lnTo>
                        <a:lnTo>
                          <a:pt x="4" y="4"/>
                        </a:lnTo>
                        <a:lnTo>
                          <a:pt x="6" y="6"/>
                        </a:lnTo>
                        <a:lnTo>
                          <a:pt x="10" y="7"/>
                        </a:lnTo>
                        <a:lnTo>
                          <a:pt x="133" y="57"/>
                        </a:lnTo>
                        <a:lnTo>
                          <a:pt x="137" y="61"/>
                        </a:lnTo>
                        <a:lnTo>
                          <a:pt x="140" y="61"/>
                        </a:lnTo>
                        <a:lnTo>
                          <a:pt x="141" y="65"/>
                        </a:lnTo>
                        <a:lnTo>
                          <a:pt x="141" y="66"/>
                        </a:lnTo>
                        <a:lnTo>
                          <a:pt x="142" y="71"/>
                        </a:lnTo>
                        <a:lnTo>
                          <a:pt x="137" y="71"/>
                        </a:lnTo>
                        <a:lnTo>
                          <a:pt x="12" y="59"/>
                        </a:lnTo>
                        <a:lnTo>
                          <a:pt x="7" y="59"/>
                        </a:lnTo>
                        <a:lnTo>
                          <a:pt x="6" y="59"/>
                        </a:lnTo>
                        <a:lnTo>
                          <a:pt x="4" y="59"/>
                        </a:lnTo>
                        <a:lnTo>
                          <a:pt x="1" y="59"/>
                        </a:lnTo>
                        <a:lnTo>
                          <a:pt x="0" y="61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rgbClr val="FF660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0" name="Freeform 208"/>
                  <p:cNvSpPr>
                    <a:spLocks noChangeAspect="1"/>
                  </p:cNvSpPr>
                  <p:nvPr/>
                </p:nvSpPr>
                <p:spPr bwMode="auto">
                  <a:xfrm>
                    <a:off x="1326" y="1131"/>
                    <a:ext cx="144" cy="76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3"/>
                      </a:cxn>
                      <a:cxn ang="0">
                        <a:pos x="2" y="7"/>
                      </a:cxn>
                      <a:cxn ang="0">
                        <a:pos x="7" y="9"/>
                      </a:cxn>
                      <a:cxn ang="0">
                        <a:pos x="10" y="11"/>
                      </a:cxn>
                      <a:cxn ang="0">
                        <a:pos x="133" y="59"/>
                      </a:cxn>
                      <a:cxn ang="0">
                        <a:pos x="136" y="63"/>
                      </a:cxn>
                      <a:cxn ang="0">
                        <a:pos x="139" y="65"/>
                      </a:cxn>
                      <a:cxn ang="0">
                        <a:pos x="143" y="67"/>
                      </a:cxn>
                      <a:cxn ang="0">
                        <a:pos x="143" y="71"/>
                      </a:cxn>
                      <a:cxn ang="0">
                        <a:pos x="141" y="74"/>
                      </a:cxn>
                      <a:cxn ang="0">
                        <a:pos x="138" y="75"/>
                      </a:cxn>
                      <a:cxn ang="0">
                        <a:pos x="9" y="63"/>
                      </a:cxn>
                      <a:cxn ang="0">
                        <a:pos x="6" y="62"/>
                      </a:cxn>
                      <a:cxn ang="0">
                        <a:pos x="6" y="63"/>
                      </a:cxn>
                      <a:cxn ang="0">
                        <a:pos x="3" y="62"/>
                      </a:cxn>
                      <a:cxn ang="0">
                        <a:pos x="0" y="64"/>
                      </a:cxn>
                      <a:cxn ang="0">
                        <a:pos x="0" y="66"/>
                      </a:cxn>
                    </a:cxnLst>
                    <a:rect l="0" t="0" r="r" b="b"/>
                    <a:pathLst>
                      <a:path w="144" h="76">
                        <a:moveTo>
                          <a:pt x="0" y="0"/>
                        </a:moveTo>
                        <a:lnTo>
                          <a:pt x="0" y="3"/>
                        </a:lnTo>
                        <a:lnTo>
                          <a:pt x="2" y="7"/>
                        </a:lnTo>
                        <a:lnTo>
                          <a:pt x="7" y="9"/>
                        </a:lnTo>
                        <a:lnTo>
                          <a:pt x="10" y="11"/>
                        </a:lnTo>
                        <a:lnTo>
                          <a:pt x="133" y="59"/>
                        </a:lnTo>
                        <a:lnTo>
                          <a:pt x="136" y="63"/>
                        </a:lnTo>
                        <a:lnTo>
                          <a:pt x="139" y="65"/>
                        </a:lnTo>
                        <a:lnTo>
                          <a:pt x="143" y="67"/>
                        </a:lnTo>
                        <a:lnTo>
                          <a:pt x="143" y="71"/>
                        </a:lnTo>
                        <a:lnTo>
                          <a:pt x="141" y="74"/>
                        </a:lnTo>
                        <a:lnTo>
                          <a:pt x="138" y="75"/>
                        </a:lnTo>
                        <a:lnTo>
                          <a:pt x="9" y="63"/>
                        </a:lnTo>
                        <a:lnTo>
                          <a:pt x="6" y="62"/>
                        </a:lnTo>
                        <a:lnTo>
                          <a:pt x="6" y="63"/>
                        </a:lnTo>
                        <a:lnTo>
                          <a:pt x="3" y="62"/>
                        </a:lnTo>
                        <a:lnTo>
                          <a:pt x="0" y="64"/>
                        </a:lnTo>
                        <a:lnTo>
                          <a:pt x="0" y="66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rgbClr val="FF660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1" name="Freeform 209"/>
                  <p:cNvSpPr>
                    <a:spLocks noChangeAspect="1"/>
                  </p:cNvSpPr>
                  <p:nvPr/>
                </p:nvSpPr>
                <p:spPr bwMode="auto">
                  <a:xfrm>
                    <a:off x="1325" y="1202"/>
                    <a:ext cx="144" cy="7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4" y="4"/>
                      </a:cxn>
                      <a:cxn ang="0">
                        <a:pos x="6" y="6"/>
                      </a:cxn>
                      <a:cxn ang="0">
                        <a:pos x="11" y="7"/>
                      </a:cxn>
                      <a:cxn ang="0">
                        <a:pos x="131" y="54"/>
                      </a:cxn>
                      <a:cxn ang="0">
                        <a:pos x="136" y="58"/>
                      </a:cxn>
                      <a:cxn ang="0">
                        <a:pos x="139" y="59"/>
                      </a:cxn>
                      <a:cxn ang="0">
                        <a:pos x="143" y="63"/>
                      </a:cxn>
                      <a:cxn ang="0">
                        <a:pos x="143" y="66"/>
                      </a:cxn>
                      <a:cxn ang="0">
                        <a:pos x="140" y="69"/>
                      </a:cxn>
                      <a:cxn ang="0">
                        <a:pos x="138" y="69"/>
                      </a:cxn>
                      <a:cxn ang="0">
                        <a:pos x="11" y="57"/>
                      </a:cxn>
                      <a:cxn ang="0">
                        <a:pos x="7" y="58"/>
                      </a:cxn>
                      <a:cxn ang="0">
                        <a:pos x="4" y="57"/>
                      </a:cxn>
                      <a:cxn ang="0">
                        <a:pos x="1" y="57"/>
                      </a:cxn>
                      <a:cxn ang="0">
                        <a:pos x="1" y="59"/>
                      </a:cxn>
                      <a:cxn ang="0">
                        <a:pos x="0" y="62"/>
                      </a:cxn>
                    </a:cxnLst>
                    <a:rect l="0" t="0" r="r" b="b"/>
                    <a:pathLst>
                      <a:path w="144" h="70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4" y="4"/>
                        </a:lnTo>
                        <a:lnTo>
                          <a:pt x="6" y="6"/>
                        </a:lnTo>
                        <a:lnTo>
                          <a:pt x="11" y="7"/>
                        </a:lnTo>
                        <a:lnTo>
                          <a:pt x="131" y="54"/>
                        </a:lnTo>
                        <a:lnTo>
                          <a:pt x="136" y="58"/>
                        </a:lnTo>
                        <a:lnTo>
                          <a:pt x="139" y="59"/>
                        </a:lnTo>
                        <a:lnTo>
                          <a:pt x="143" y="63"/>
                        </a:lnTo>
                        <a:lnTo>
                          <a:pt x="143" y="66"/>
                        </a:lnTo>
                        <a:lnTo>
                          <a:pt x="140" y="69"/>
                        </a:lnTo>
                        <a:lnTo>
                          <a:pt x="138" y="69"/>
                        </a:lnTo>
                        <a:lnTo>
                          <a:pt x="11" y="57"/>
                        </a:lnTo>
                        <a:lnTo>
                          <a:pt x="7" y="58"/>
                        </a:lnTo>
                        <a:lnTo>
                          <a:pt x="4" y="57"/>
                        </a:lnTo>
                        <a:lnTo>
                          <a:pt x="1" y="57"/>
                        </a:lnTo>
                        <a:lnTo>
                          <a:pt x="1" y="59"/>
                        </a:lnTo>
                        <a:lnTo>
                          <a:pt x="0" y="62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rgbClr val="FF660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2" name="Freeform 210"/>
                  <p:cNvSpPr>
                    <a:spLocks noChangeAspect="1"/>
                  </p:cNvSpPr>
                  <p:nvPr/>
                </p:nvSpPr>
                <p:spPr bwMode="auto">
                  <a:xfrm>
                    <a:off x="1327" y="1260"/>
                    <a:ext cx="142" cy="76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4"/>
                      </a:cxn>
                      <a:cxn ang="0">
                        <a:pos x="3" y="7"/>
                      </a:cxn>
                      <a:cxn ang="0">
                        <a:pos x="6" y="8"/>
                      </a:cxn>
                      <a:cxn ang="0">
                        <a:pos x="11" y="11"/>
                      </a:cxn>
                      <a:cxn ang="0">
                        <a:pos x="132" y="61"/>
                      </a:cxn>
                      <a:cxn ang="0">
                        <a:pos x="137" y="64"/>
                      </a:cxn>
                      <a:cxn ang="0">
                        <a:pos x="137" y="65"/>
                      </a:cxn>
                      <a:cxn ang="0">
                        <a:pos x="140" y="68"/>
                      </a:cxn>
                      <a:cxn ang="0">
                        <a:pos x="141" y="71"/>
                      </a:cxn>
                      <a:cxn ang="0">
                        <a:pos x="139" y="74"/>
                      </a:cxn>
                      <a:cxn ang="0">
                        <a:pos x="136" y="75"/>
                      </a:cxn>
                      <a:cxn ang="0">
                        <a:pos x="11" y="62"/>
                      </a:cxn>
                      <a:cxn ang="0">
                        <a:pos x="8" y="62"/>
                      </a:cxn>
                      <a:cxn ang="0">
                        <a:pos x="6" y="62"/>
                      </a:cxn>
                      <a:cxn ang="0">
                        <a:pos x="4" y="62"/>
                      </a:cxn>
                      <a:cxn ang="0">
                        <a:pos x="2" y="63"/>
                      </a:cxn>
                      <a:cxn ang="0">
                        <a:pos x="2" y="66"/>
                      </a:cxn>
                    </a:cxnLst>
                    <a:rect l="0" t="0" r="r" b="b"/>
                    <a:pathLst>
                      <a:path w="142" h="76">
                        <a:moveTo>
                          <a:pt x="0" y="0"/>
                        </a:moveTo>
                        <a:lnTo>
                          <a:pt x="0" y="4"/>
                        </a:lnTo>
                        <a:lnTo>
                          <a:pt x="3" y="7"/>
                        </a:lnTo>
                        <a:lnTo>
                          <a:pt x="6" y="8"/>
                        </a:lnTo>
                        <a:lnTo>
                          <a:pt x="11" y="11"/>
                        </a:lnTo>
                        <a:lnTo>
                          <a:pt x="132" y="61"/>
                        </a:lnTo>
                        <a:lnTo>
                          <a:pt x="137" y="64"/>
                        </a:lnTo>
                        <a:lnTo>
                          <a:pt x="137" y="65"/>
                        </a:lnTo>
                        <a:lnTo>
                          <a:pt x="140" y="68"/>
                        </a:lnTo>
                        <a:lnTo>
                          <a:pt x="141" y="71"/>
                        </a:lnTo>
                        <a:lnTo>
                          <a:pt x="139" y="74"/>
                        </a:lnTo>
                        <a:lnTo>
                          <a:pt x="136" y="75"/>
                        </a:lnTo>
                        <a:lnTo>
                          <a:pt x="11" y="62"/>
                        </a:lnTo>
                        <a:lnTo>
                          <a:pt x="8" y="62"/>
                        </a:lnTo>
                        <a:lnTo>
                          <a:pt x="6" y="62"/>
                        </a:lnTo>
                        <a:lnTo>
                          <a:pt x="4" y="62"/>
                        </a:lnTo>
                        <a:lnTo>
                          <a:pt x="2" y="63"/>
                        </a:lnTo>
                        <a:lnTo>
                          <a:pt x="2" y="66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rgbClr val="FF660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3" name="Freeform 211"/>
                  <p:cNvSpPr>
                    <a:spLocks noChangeAspect="1"/>
                  </p:cNvSpPr>
                  <p:nvPr/>
                </p:nvSpPr>
                <p:spPr bwMode="auto">
                  <a:xfrm>
                    <a:off x="1326" y="1328"/>
                    <a:ext cx="142" cy="74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2" y="2"/>
                      </a:cxn>
                      <a:cxn ang="0">
                        <a:pos x="4" y="4"/>
                      </a:cxn>
                      <a:cxn ang="0">
                        <a:pos x="4" y="5"/>
                      </a:cxn>
                      <a:cxn ang="0">
                        <a:pos x="10" y="8"/>
                      </a:cxn>
                      <a:cxn ang="0">
                        <a:pos x="129" y="57"/>
                      </a:cxn>
                      <a:cxn ang="0">
                        <a:pos x="136" y="59"/>
                      </a:cxn>
                      <a:cxn ang="0">
                        <a:pos x="138" y="62"/>
                      </a:cxn>
                      <a:cxn ang="0">
                        <a:pos x="139" y="66"/>
                      </a:cxn>
                      <a:cxn ang="0">
                        <a:pos x="141" y="68"/>
                      </a:cxn>
                      <a:cxn ang="0">
                        <a:pos x="140" y="70"/>
                      </a:cxn>
                      <a:cxn ang="0">
                        <a:pos x="136" y="73"/>
                      </a:cxn>
                      <a:cxn ang="0">
                        <a:pos x="12" y="59"/>
                      </a:cxn>
                      <a:cxn ang="0">
                        <a:pos x="8" y="59"/>
                      </a:cxn>
                      <a:cxn ang="0">
                        <a:pos x="4" y="59"/>
                      </a:cxn>
                      <a:cxn ang="0">
                        <a:pos x="3" y="59"/>
                      </a:cxn>
                      <a:cxn ang="0">
                        <a:pos x="3" y="61"/>
                      </a:cxn>
                      <a:cxn ang="0">
                        <a:pos x="2" y="64"/>
                      </a:cxn>
                    </a:cxnLst>
                    <a:rect l="0" t="0" r="r" b="b"/>
                    <a:pathLst>
                      <a:path w="142" h="74">
                        <a:moveTo>
                          <a:pt x="0" y="0"/>
                        </a:moveTo>
                        <a:lnTo>
                          <a:pt x="2" y="2"/>
                        </a:lnTo>
                        <a:lnTo>
                          <a:pt x="4" y="4"/>
                        </a:lnTo>
                        <a:lnTo>
                          <a:pt x="4" y="5"/>
                        </a:lnTo>
                        <a:lnTo>
                          <a:pt x="10" y="8"/>
                        </a:lnTo>
                        <a:lnTo>
                          <a:pt x="129" y="57"/>
                        </a:lnTo>
                        <a:lnTo>
                          <a:pt x="136" y="59"/>
                        </a:lnTo>
                        <a:lnTo>
                          <a:pt x="138" y="62"/>
                        </a:lnTo>
                        <a:lnTo>
                          <a:pt x="139" y="66"/>
                        </a:lnTo>
                        <a:lnTo>
                          <a:pt x="141" y="68"/>
                        </a:lnTo>
                        <a:lnTo>
                          <a:pt x="140" y="70"/>
                        </a:lnTo>
                        <a:lnTo>
                          <a:pt x="136" y="73"/>
                        </a:lnTo>
                        <a:lnTo>
                          <a:pt x="12" y="59"/>
                        </a:lnTo>
                        <a:lnTo>
                          <a:pt x="8" y="59"/>
                        </a:lnTo>
                        <a:lnTo>
                          <a:pt x="4" y="59"/>
                        </a:lnTo>
                        <a:lnTo>
                          <a:pt x="3" y="59"/>
                        </a:lnTo>
                        <a:lnTo>
                          <a:pt x="3" y="61"/>
                        </a:lnTo>
                        <a:lnTo>
                          <a:pt x="2" y="64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rgbClr val="FF660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4" name="Freeform 212"/>
                  <p:cNvSpPr>
                    <a:spLocks noChangeAspect="1"/>
                  </p:cNvSpPr>
                  <p:nvPr/>
                </p:nvSpPr>
                <p:spPr bwMode="auto">
                  <a:xfrm>
                    <a:off x="1326" y="1391"/>
                    <a:ext cx="142" cy="73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3"/>
                      </a:cxn>
                      <a:cxn ang="0">
                        <a:pos x="1" y="7"/>
                      </a:cxn>
                      <a:cxn ang="0">
                        <a:pos x="5" y="9"/>
                      </a:cxn>
                      <a:cxn ang="0">
                        <a:pos x="11" y="10"/>
                      </a:cxn>
                      <a:cxn ang="0">
                        <a:pos x="129" y="59"/>
                      </a:cxn>
                      <a:cxn ang="0">
                        <a:pos x="137" y="61"/>
                      </a:cxn>
                      <a:cxn ang="0">
                        <a:pos x="138" y="63"/>
                      </a:cxn>
                      <a:cxn ang="0">
                        <a:pos x="141" y="67"/>
                      </a:cxn>
                      <a:cxn ang="0">
                        <a:pos x="141" y="69"/>
                      </a:cxn>
                      <a:cxn ang="0">
                        <a:pos x="140" y="72"/>
                      </a:cxn>
                      <a:cxn ang="0">
                        <a:pos x="135" y="72"/>
                      </a:cxn>
                      <a:cxn ang="0">
                        <a:pos x="73" y="65"/>
                      </a:cxn>
                    </a:cxnLst>
                    <a:rect l="0" t="0" r="r" b="b"/>
                    <a:pathLst>
                      <a:path w="142" h="73">
                        <a:moveTo>
                          <a:pt x="0" y="0"/>
                        </a:moveTo>
                        <a:lnTo>
                          <a:pt x="0" y="3"/>
                        </a:lnTo>
                        <a:lnTo>
                          <a:pt x="1" y="7"/>
                        </a:lnTo>
                        <a:lnTo>
                          <a:pt x="5" y="9"/>
                        </a:lnTo>
                        <a:lnTo>
                          <a:pt x="11" y="10"/>
                        </a:lnTo>
                        <a:lnTo>
                          <a:pt x="129" y="59"/>
                        </a:lnTo>
                        <a:lnTo>
                          <a:pt x="137" y="61"/>
                        </a:lnTo>
                        <a:lnTo>
                          <a:pt x="138" y="63"/>
                        </a:lnTo>
                        <a:lnTo>
                          <a:pt x="141" y="67"/>
                        </a:lnTo>
                        <a:lnTo>
                          <a:pt x="141" y="69"/>
                        </a:lnTo>
                        <a:lnTo>
                          <a:pt x="140" y="72"/>
                        </a:lnTo>
                        <a:lnTo>
                          <a:pt x="135" y="72"/>
                        </a:lnTo>
                        <a:lnTo>
                          <a:pt x="73" y="65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rgbClr val="FF660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47" name="Text Box 213"/>
                <p:cNvSpPr txBox="1">
                  <a:spLocks noChangeArrowheads="1"/>
                </p:cNvSpPr>
                <p:nvPr/>
              </p:nvSpPr>
              <p:spPr bwMode="auto">
                <a:xfrm>
                  <a:off x="1922" y="709"/>
                  <a:ext cx="182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2000" b="1" dirty="0">
                      <a:latin typeface="Symbol" pitchFamily="-112" charset="2"/>
                    </a:rPr>
                    <a:t>g</a:t>
                  </a:r>
                </a:p>
              </p:txBody>
            </p:sp>
          </p:grpSp>
          <p:sp>
            <p:nvSpPr>
              <p:cNvPr id="42" name="Text Box 214"/>
              <p:cNvSpPr txBox="1">
                <a:spLocks noChangeArrowheads="1"/>
              </p:cNvSpPr>
              <p:nvPr/>
            </p:nvSpPr>
            <p:spPr bwMode="auto">
              <a:xfrm>
                <a:off x="158750" y="2711569"/>
                <a:ext cx="311150" cy="3667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b="1" dirty="0">
                    <a:latin typeface="Times New Roman" pitchFamily="-112" charset="0"/>
                  </a:rPr>
                  <a:t>p</a:t>
                </a:r>
              </a:p>
            </p:txBody>
          </p:sp>
          <p:sp>
            <p:nvSpPr>
              <p:cNvPr id="43" name="Text Box 215"/>
              <p:cNvSpPr txBox="1">
                <a:spLocks noChangeArrowheads="1"/>
              </p:cNvSpPr>
              <p:nvPr/>
            </p:nvSpPr>
            <p:spPr bwMode="auto">
              <a:xfrm>
                <a:off x="4114496" y="2674490"/>
                <a:ext cx="387351" cy="3667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b="1" dirty="0" err="1">
                    <a:latin typeface="Times New Roman" pitchFamily="-112" charset="0"/>
                  </a:rPr>
                  <a:t>p</a:t>
                </a:r>
                <a:r>
                  <a:rPr lang="en-US" b="1" dirty="0">
                    <a:latin typeface="Times New Roman" pitchFamily="-112" charset="0"/>
                  </a:rPr>
                  <a:t>’</a:t>
                </a:r>
              </a:p>
            </p:txBody>
          </p:sp>
        </p:grpSp>
        <p:sp>
          <p:nvSpPr>
            <p:cNvPr id="31" name="Freeform 174"/>
            <p:cNvSpPr>
              <a:spLocks/>
            </p:cNvSpPr>
            <p:nvPr/>
          </p:nvSpPr>
          <p:spPr bwMode="auto">
            <a:xfrm flipV="1">
              <a:off x="5299076" y="2656739"/>
              <a:ext cx="3381374" cy="211668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624" y="0"/>
                </a:cxn>
                <a:cxn ang="0">
                  <a:pos x="1200" y="48"/>
                </a:cxn>
              </a:cxnLst>
              <a:rect l="0" t="0" r="r" b="b"/>
              <a:pathLst>
                <a:path w="1200" h="48">
                  <a:moveTo>
                    <a:pt x="0" y="48"/>
                  </a:moveTo>
                  <a:cubicBezTo>
                    <a:pt x="212" y="24"/>
                    <a:pt x="424" y="0"/>
                    <a:pt x="624" y="0"/>
                  </a:cubicBezTo>
                  <a:cubicBezTo>
                    <a:pt x="824" y="0"/>
                    <a:pt x="1012" y="24"/>
                    <a:pt x="1200" y="48"/>
                  </a:cubicBezTo>
                </a:path>
              </a:pathLst>
            </a:custGeom>
            <a:noFill/>
            <a:ln w="9525" cap="flat">
              <a:solidFill>
                <a:schemeClr val="tx1"/>
              </a:solidFill>
              <a:prstDash val="dash"/>
              <a:round/>
              <a:headEnd type="none" w="med" len="med"/>
              <a:tailEnd type="arrow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Text Box 175"/>
            <p:cNvSpPr txBox="1">
              <a:spLocks noChangeArrowheads="1"/>
            </p:cNvSpPr>
            <p:nvPr/>
          </p:nvSpPr>
          <p:spPr bwMode="auto">
            <a:xfrm>
              <a:off x="7013438" y="2740296"/>
              <a:ext cx="304801" cy="3365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b="1" dirty="0" err="1">
                  <a:latin typeface="Times New Roman" pitchFamily="-112" charset="0"/>
                </a:rPr>
                <a:t>t</a:t>
              </a:r>
              <a:endParaRPr lang="en-US" sz="1600" b="1" dirty="0">
                <a:latin typeface="Times New Roman" pitchFamily="-112" charset="0"/>
              </a:endParaRPr>
            </a:p>
          </p:txBody>
        </p:sp>
      </p:grpSp>
      <p:sp>
        <p:nvSpPr>
          <p:cNvPr id="80" name="TextBox 79"/>
          <p:cNvSpPr txBox="1"/>
          <p:nvPr/>
        </p:nvSpPr>
        <p:spPr>
          <a:xfrm>
            <a:off x="3672412" y="1322917"/>
            <a:ext cx="49196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Measure them through exclusive reactions</a:t>
            </a:r>
          </a:p>
          <a:p>
            <a:pPr algn="ctr"/>
            <a:r>
              <a:rPr lang="en-US" dirty="0" smtClean="0"/>
              <a:t>golden channel: </a:t>
            </a:r>
            <a:r>
              <a:rPr lang="en-US" dirty="0" smtClean="0">
                <a:solidFill>
                  <a:srgbClr val="FF00FF"/>
                </a:solidFill>
              </a:rPr>
              <a:t>DVCS</a:t>
            </a:r>
            <a:endParaRPr lang="en-US" dirty="0">
              <a:solidFill>
                <a:srgbClr val="FF00FF"/>
              </a:solidFill>
            </a:endParaRPr>
          </a:p>
        </p:txBody>
      </p:sp>
      <p:sp>
        <p:nvSpPr>
          <p:cNvPr id="81" name="Oval 80"/>
          <p:cNvSpPr/>
          <p:nvPr/>
        </p:nvSpPr>
        <p:spPr bwMode="auto">
          <a:xfrm>
            <a:off x="7306834" y="5316259"/>
            <a:ext cx="672999" cy="566690"/>
          </a:xfrm>
          <a:prstGeom prst="ellipse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cxnSp>
        <p:nvCxnSpPr>
          <p:cNvPr id="82" name="Straight Arrow Connector 81"/>
          <p:cNvCxnSpPr/>
          <p:nvPr/>
        </p:nvCxnSpPr>
        <p:spPr bwMode="auto">
          <a:xfrm flipH="1">
            <a:off x="6752167" y="5834215"/>
            <a:ext cx="720894" cy="63220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5" name="TextBox 84"/>
          <p:cNvSpPr txBox="1"/>
          <p:nvPr/>
        </p:nvSpPr>
        <p:spPr>
          <a:xfrm>
            <a:off x="2508261" y="6297082"/>
            <a:ext cx="4825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responsible for orbital angular momentum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STAR@UCLA, August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527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0" grpId="0"/>
      <p:bldP spid="81" grpId="0" animBg="1"/>
      <p:bldP spid="8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</a:t>
            </a:r>
            <a:r>
              <a:rPr lang="en-US" cap="none" dirty="0" err="1" smtClean="0"/>
              <a:t>ep</a:t>
            </a:r>
            <a:r>
              <a:rPr lang="en-US" dirty="0" smtClean="0"/>
              <a:t> </a:t>
            </a:r>
            <a:r>
              <a:rPr lang="en-US" dirty="0" err="1" smtClean="0"/>
              <a:t>tO</a:t>
            </a:r>
            <a:r>
              <a:rPr lang="en-US" dirty="0" smtClean="0"/>
              <a:t> </a:t>
            </a:r>
            <a:r>
              <a:rPr lang="en-US" cap="none" dirty="0" err="1" smtClean="0"/>
              <a:t>pp</a:t>
            </a:r>
            <a:r>
              <a:rPr lang="en-US" dirty="0" smtClean="0"/>
              <a:t> to </a:t>
            </a:r>
            <a:r>
              <a:rPr lang="en-US" cap="none" dirty="0" smtClean="0">
                <a:latin typeface="Symbol" charset="2"/>
                <a:cs typeface="Symbol" charset="2"/>
              </a:rPr>
              <a:t>g </a:t>
            </a:r>
            <a:r>
              <a:rPr lang="en-US" cap="none" dirty="0" smtClean="0"/>
              <a:t>p</a:t>
            </a:r>
            <a:r>
              <a:rPr lang="en-US" dirty="0" smtClean="0"/>
              <a:t>/A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51F1B-CFB1-C34C-B14F-6886EAB095EE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081868" y="855980"/>
            <a:ext cx="607055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CC66FF"/>
              </a:buClr>
              <a:buFont typeface="Wingdings" charset="2"/>
              <a:buChar char="q"/>
            </a:pPr>
            <a:r>
              <a:rPr lang="en-US" sz="1600" dirty="0" smtClean="0">
                <a:latin typeface="Comic Sans MS"/>
                <a:cs typeface="Comic Sans MS"/>
              </a:rPr>
              <a:t>Get quasi-real photon from one proton/nuclei</a:t>
            </a:r>
          </a:p>
          <a:p>
            <a:pPr marL="285750" indent="-285750">
              <a:buClr>
                <a:srgbClr val="CC66FF"/>
              </a:buClr>
              <a:buFont typeface="Wingdings" charset="2"/>
              <a:buChar char="q"/>
            </a:pPr>
            <a:r>
              <a:rPr lang="en-US" sz="1600" dirty="0" smtClean="0">
                <a:latin typeface="Comic Sans MS"/>
                <a:cs typeface="Comic Sans MS"/>
              </a:rPr>
              <a:t>Ensure dominance of </a:t>
            </a:r>
            <a:r>
              <a:rPr lang="en-US" sz="1600" dirty="0" smtClean="0">
                <a:latin typeface="Symbol" charset="2"/>
                <a:cs typeface="Symbol" charset="2"/>
              </a:rPr>
              <a:t>g</a:t>
            </a:r>
            <a:r>
              <a:rPr lang="en-US" sz="1600" dirty="0" smtClean="0">
                <a:latin typeface="Comic Sans MS"/>
                <a:cs typeface="Comic Sans MS"/>
              </a:rPr>
              <a:t> from one identified proton </a:t>
            </a:r>
          </a:p>
          <a:p>
            <a:pPr>
              <a:buClr>
                <a:srgbClr val="CC66FF"/>
              </a:buClr>
            </a:pPr>
            <a:r>
              <a:rPr lang="en-US" sz="1600" dirty="0">
                <a:latin typeface="Comic Sans MS"/>
                <a:cs typeface="Comic Sans MS"/>
              </a:rPr>
              <a:t> </a:t>
            </a:r>
            <a:r>
              <a:rPr lang="en-US" sz="1600" dirty="0" smtClean="0">
                <a:latin typeface="Comic Sans MS"/>
                <a:cs typeface="Comic Sans MS"/>
              </a:rPr>
              <a:t>   by selecting </a:t>
            </a:r>
            <a:r>
              <a:rPr lang="en-US" sz="1600" dirty="0" smtClean="0">
                <a:solidFill>
                  <a:srgbClr val="CC66FF"/>
                </a:solidFill>
                <a:latin typeface="Comic Sans MS"/>
                <a:cs typeface="Comic Sans MS"/>
              </a:rPr>
              <a:t>very</a:t>
            </a:r>
            <a:r>
              <a:rPr lang="en-US" sz="1600" dirty="0" smtClean="0">
                <a:latin typeface="Comic Sans MS"/>
                <a:cs typeface="Comic Sans MS"/>
              </a:rPr>
              <a:t> small t</a:t>
            </a:r>
            <a:r>
              <a:rPr lang="en-US" sz="1600" baseline="-25000" dirty="0" smtClean="0">
                <a:latin typeface="Comic Sans MS"/>
                <a:cs typeface="Comic Sans MS"/>
              </a:rPr>
              <a:t>1</a:t>
            </a:r>
            <a:r>
              <a:rPr lang="en-US" sz="1600" dirty="0" smtClean="0">
                <a:latin typeface="Comic Sans MS"/>
                <a:cs typeface="Comic Sans MS"/>
              </a:rPr>
              <a:t>, </a:t>
            </a:r>
            <a:r>
              <a:rPr lang="en-US" sz="1600" dirty="0">
                <a:latin typeface="Comic Sans MS"/>
                <a:cs typeface="Comic Sans MS"/>
              </a:rPr>
              <a:t>w</a:t>
            </a:r>
            <a:r>
              <a:rPr lang="en-US" sz="1600" dirty="0" smtClean="0">
                <a:latin typeface="Comic Sans MS"/>
                <a:cs typeface="Comic Sans MS"/>
              </a:rPr>
              <a:t>hile t</a:t>
            </a:r>
            <a:r>
              <a:rPr lang="en-US" sz="1600" baseline="-25000" dirty="0" smtClean="0">
                <a:latin typeface="Comic Sans MS"/>
                <a:cs typeface="Comic Sans MS"/>
              </a:rPr>
              <a:t>2</a:t>
            </a:r>
            <a:r>
              <a:rPr lang="en-US" sz="1600" dirty="0" smtClean="0">
                <a:latin typeface="Comic Sans MS"/>
                <a:cs typeface="Comic Sans MS"/>
              </a:rPr>
              <a:t> of “typical </a:t>
            </a:r>
            <a:r>
              <a:rPr lang="en-US" sz="1600" dirty="0" err="1" smtClean="0">
                <a:latin typeface="Comic Sans MS"/>
                <a:cs typeface="Comic Sans MS"/>
              </a:rPr>
              <a:t>hadronic</a:t>
            </a:r>
            <a:r>
              <a:rPr lang="en-US" sz="1600" dirty="0" smtClean="0">
                <a:latin typeface="Comic Sans MS"/>
                <a:cs typeface="Comic Sans MS"/>
              </a:rPr>
              <a:t> </a:t>
            </a:r>
          </a:p>
          <a:p>
            <a:pPr>
              <a:buClr>
                <a:srgbClr val="CC66FF"/>
              </a:buClr>
            </a:pPr>
            <a:r>
              <a:rPr lang="en-US" sz="1600" dirty="0">
                <a:latin typeface="Comic Sans MS"/>
                <a:cs typeface="Comic Sans MS"/>
              </a:rPr>
              <a:t> </a:t>
            </a:r>
            <a:r>
              <a:rPr lang="en-US" sz="1600" dirty="0" smtClean="0">
                <a:latin typeface="Comic Sans MS"/>
                <a:cs typeface="Comic Sans MS"/>
              </a:rPr>
              <a:t>   size”</a:t>
            </a:r>
          </a:p>
          <a:p>
            <a:pPr>
              <a:buClr>
                <a:srgbClr val="CC66FF"/>
              </a:buClr>
            </a:pPr>
            <a:r>
              <a:rPr lang="en-US" sz="1600" dirty="0">
                <a:latin typeface="Comic Sans MS"/>
                <a:cs typeface="Comic Sans MS"/>
              </a:rPr>
              <a:t> </a:t>
            </a:r>
            <a:r>
              <a:rPr lang="en-US" sz="1600" dirty="0" smtClean="0">
                <a:latin typeface="Comic Sans MS"/>
                <a:cs typeface="Comic Sans MS"/>
              </a:rPr>
              <a:t>   small t</a:t>
            </a:r>
            <a:r>
              <a:rPr lang="en-US" sz="1600" baseline="-25000" dirty="0" smtClean="0">
                <a:latin typeface="Comic Sans MS"/>
                <a:cs typeface="Comic Sans MS"/>
              </a:rPr>
              <a:t>1</a:t>
            </a:r>
            <a:r>
              <a:rPr lang="en-US" sz="1600" dirty="0" smtClean="0">
                <a:latin typeface="Comic Sans MS"/>
                <a:cs typeface="Comic Sans MS"/>
              </a:rPr>
              <a:t> </a:t>
            </a:r>
            <a:r>
              <a:rPr lang="en-US" sz="1600" dirty="0" smtClean="0">
                <a:latin typeface="Comic Sans MS"/>
                <a:cs typeface="Comic Sans MS"/>
                <a:sym typeface="Wingdings"/>
              </a:rPr>
              <a:t> large impact parameter b (UPC)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162875" y="2408771"/>
            <a:ext cx="5673348" cy="2800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CC66FF"/>
              </a:buClr>
              <a:buFont typeface="Wingdings" charset="2"/>
              <a:buChar char="q"/>
            </a:pPr>
            <a:r>
              <a:rPr lang="en-US" sz="1600" dirty="0">
                <a:latin typeface="Comic Sans MS"/>
                <a:cs typeface="Comic Sans MS"/>
                <a:sym typeface="Wingdings"/>
              </a:rPr>
              <a:t>Final state lepton pair </a:t>
            </a:r>
            <a:r>
              <a:rPr lang="en-US" sz="1600" dirty="0" smtClean="0">
                <a:latin typeface="Comic Sans MS"/>
                <a:cs typeface="Comic Sans MS"/>
                <a:sym typeface="Wingdings"/>
              </a:rPr>
              <a:t>not from </a:t>
            </a:r>
            <a:r>
              <a:rPr lang="en-US" sz="1600" dirty="0" smtClean="0">
                <a:latin typeface="Symbol" charset="2"/>
                <a:cs typeface="Symbol" charset="2"/>
                <a:sym typeface="Wingdings"/>
              </a:rPr>
              <a:t>g</a:t>
            </a:r>
            <a:r>
              <a:rPr lang="en-US" sz="1600" dirty="0" smtClean="0">
                <a:latin typeface="Comic Sans MS"/>
                <a:cs typeface="Comic Sans MS"/>
                <a:sym typeface="Wingdings"/>
              </a:rPr>
              <a:t>* but from J/</a:t>
            </a:r>
            <a:r>
              <a:rPr lang="en-US" sz="1600" dirty="0" err="1" smtClean="0">
                <a:latin typeface="Lucida Grande"/>
                <a:ea typeface="Lucida Grande"/>
                <a:cs typeface="Lucida Grande"/>
                <a:sym typeface="Wingdings"/>
              </a:rPr>
              <a:t>ψ</a:t>
            </a:r>
            <a:r>
              <a:rPr lang="en-US" sz="1600" dirty="0" smtClean="0">
                <a:latin typeface="Comic Sans MS"/>
                <a:cs typeface="Comic Sans MS"/>
                <a:sym typeface="Wingdings"/>
              </a:rPr>
              <a:t> </a:t>
            </a:r>
          </a:p>
          <a:p>
            <a:pPr marL="742950" lvl="1" indent="-285750">
              <a:buClr>
                <a:srgbClr val="CC66FF"/>
              </a:buClr>
              <a:buFont typeface="Wingdings" charset="2"/>
              <a:buChar char="q"/>
            </a:pPr>
            <a:r>
              <a:rPr lang="en-US" sz="1600" dirty="0" smtClean="0">
                <a:latin typeface="Comic Sans MS"/>
                <a:cs typeface="Comic Sans MS"/>
                <a:sym typeface="Wingdings"/>
              </a:rPr>
              <a:t>Done already in </a:t>
            </a:r>
            <a:r>
              <a:rPr lang="en-US" sz="1600" dirty="0" err="1" smtClean="0">
                <a:latin typeface="Comic Sans MS"/>
                <a:cs typeface="Comic Sans MS"/>
                <a:sym typeface="Wingdings"/>
              </a:rPr>
              <a:t>AuAu</a:t>
            </a:r>
            <a:endParaRPr lang="en-US" sz="1600" dirty="0" smtClean="0">
              <a:latin typeface="Comic Sans MS"/>
              <a:cs typeface="Comic Sans MS"/>
              <a:sym typeface="Wingdings"/>
            </a:endParaRPr>
          </a:p>
          <a:p>
            <a:pPr marL="742950" lvl="1" indent="-285750">
              <a:buClr>
                <a:srgbClr val="CC66FF"/>
              </a:buClr>
              <a:buFont typeface="Wingdings" charset="2"/>
              <a:buChar char="q"/>
            </a:pPr>
            <a:r>
              <a:rPr lang="en-US" sz="1600" dirty="0" smtClean="0">
                <a:latin typeface="Comic Sans MS"/>
                <a:cs typeface="Comic Sans MS"/>
                <a:sym typeface="Wingdings"/>
              </a:rPr>
              <a:t>Estimates for </a:t>
            </a:r>
            <a:r>
              <a:rPr lang="en-US" sz="1600" dirty="0">
                <a:latin typeface="Comic Sans MS"/>
                <a:cs typeface="Comic Sans MS"/>
                <a:sym typeface="Wingdings"/>
              </a:rPr>
              <a:t>J/</a:t>
            </a:r>
            <a:r>
              <a:rPr lang="en-US" sz="1600" dirty="0" err="1" smtClean="0">
                <a:latin typeface="Lucida Grande"/>
                <a:ea typeface="Lucida Grande"/>
                <a:cs typeface="Lucida Grande"/>
                <a:sym typeface="Wingdings"/>
              </a:rPr>
              <a:t>ψ</a:t>
            </a:r>
            <a:r>
              <a:rPr lang="en-US" sz="1600" dirty="0" smtClean="0">
                <a:latin typeface="Lucida Grande"/>
                <a:ea typeface="Lucida Grande"/>
                <a:cs typeface="Lucida Grande"/>
                <a:sym typeface="Wingdings"/>
              </a:rPr>
              <a:t>     (</a:t>
            </a:r>
            <a:r>
              <a:rPr lang="en-US" sz="1600" dirty="0" err="1" smtClean="0">
                <a:latin typeface="Comic Sans MS"/>
                <a:cs typeface="Comic Sans MS"/>
              </a:rPr>
              <a:t>hep</a:t>
            </a:r>
            <a:r>
              <a:rPr lang="en-US" sz="1600" dirty="0" err="1">
                <a:latin typeface="Comic Sans MS"/>
                <a:cs typeface="Comic Sans MS"/>
              </a:rPr>
              <a:t>-ph</a:t>
            </a:r>
            <a:r>
              <a:rPr lang="en-US" sz="1600" dirty="0">
                <a:latin typeface="Comic Sans MS"/>
                <a:cs typeface="Comic Sans MS"/>
              </a:rPr>
              <a:t>/</a:t>
            </a:r>
            <a:r>
              <a:rPr lang="en-US" sz="1600" dirty="0" smtClean="0">
                <a:latin typeface="Comic Sans MS"/>
                <a:cs typeface="Comic Sans MS"/>
              </a:rPr>
              <a:t>0310223)</a:t>
            </a:r>
          </a:p>
          <a:p>
            <a:pPr marL="285750" indent="-285750">
              <a:buClr>
                <a:srgbClr val="CC66FF"/>
              </a:buClr>
              <a:buFont typeface="Wingdings" charset="2"/>
              <a:buChar char="q"/>
            </a:pPr>
            <a:r>
              <a:rPr lang="en-US" sz="1600" dirty="0">
                <a:latin typeface="Comic Sans MS"/>
                <a:cs typeface="Comic Sans MS"/>
              </a:rPr>
              <a:t>transverse target spin </a:t>
            </a:r>
            <a:r>
              <a:rPr lang="en-US" sz="1600" dirty="0" smtClean="0">
                <a:latin typeface="Comic Sans MS"/>
                <a:cs typeface="Comic Sans MS"/>
              </a:rPr>
              <a:t>asymmetry </a:t>
            </a:r>
            <a:r>
              <a:rPr lang="en-US" sz="1600" dirty="0" smtClean="0">
                <a:latin typeface="Comic Sans MS"/>
                <a:cs typeface="Comic Sans MS"/>
                <a:sym typeface="Wingdings"/>
              </a:rPr>
              <a:t> </a:t>
            </a:r>
            <a:r>
              <a:rPr lang="en-US" sz="1600" dirty="0" smtClean="0">
                <a:latin typeface="Comic Sans MS"/>
                <a:cs typeface="Comic Sans MS"/>
              </a:rPr>
              <a:t>calculable with </a:t>
            </a:r>
          </a:p>
          <a:p>
            <a:pPr>
              <a:buClr>
                <a:srgbClr val="CC66FF"/>
              </a:buClr>
            </a:pPr>
            <a:r>
              <a:rPr lang="en-US" sz="1600" dirty="0">
                <a:latin typeface="Comic Sans MS"/>
                <a:cs typeface="Comic Sans MS"/>
              </a:rPr>
              <a:t> </a:t>
            </a:r>
            <a:r>
              <a:rPr lang="en-US" sz="1600" dirty="0" smtClean="0">
                <a:latin typeface="Comic Sans MS"/>
                <a:cs typeface="Comic Sans MS"/>
              </a:rPr>
              <a:t>   GPDs</a:t>
            </a:r>
          </a:p>
          <a:p>
            <a:pPr marL="285750" indent="-285750">
              <a:buClr>
                <a:srgbClr val="CC66FF"/>
              </a:buClr>
              <a:buFont typeface="Wingdings" charset="2"/>
              <a:buChar char="q"/>
            </a:pPr>
            <a:endParaRPr lang="en-US" sz="1600" dirty="0" smtClean="0">
              <a:latin typeface="Comic Sans MS"/>
              <a:cs typeface="Comic Sans MS"/>
            </a:endParaRPr>
          </a:p>
          <a:p>
            <a:pPr marL="285750" indent="-285750">
              <a:buClr>
                <a:srgbClr val="CC66FF"/>
              </a:buClr>
              <a:buFont typeface="Wingdings" charset="2"/>
              <a:buChar char="q"/>
            </a:pPr>
            <a:endParaRPr lang="en-US" sz="1600" dirty="0">
              <a:latin typeface="Comic Sans MS"/>
              <a:cs typeface="Comic Sans MS"/>
            </a:endParaRPr>
          </a:p>
          <a:p>
            <a:pPr>
              <a:buClr>
                <a:srgbClr val="CC66FF"/>
              </a:buClr>
            </a:pPr>
            <a:endParaRPr lang="en-US" sz="1600" dirty="0" smtClean="0">
              <a:latin typeface="Comic Sans MS"/>
              <a:cs typeface="Comic Sans MS"/>
            </a:endParaRPr>
          </a:p>
          <a:p>
            <a:pPr>
              <a:buClr>
                <a:srgbClr val="CC66FF"/>
              </a:buClr>
            </a:pPr>
            <a:endParaRPr lang="en-US" sz="1600" dirty="0">
              <a:latin typeface="Comic Sans MS"/>
              <a:cs typeface="Comic Sans MS"/>
            </a:endParaRPr>
          </a:p>
          <a:p>
            <a:pPr marL="285750" indent="-285750">
              <a:buClr>
                <a:srgbClr val="CC66FF"/>
              </a:buClr>
              <a:buFont typeface="Wingdings" charset="2"/>
              <a:buChar char="Ø"/>
            </a:pPr>
            <a:r>
              <a:rPr lang="en-US" sz="1600" dirty="0">
                <a:latin typeface="Comic Sans MS"/>
                <a:cs typeface="Comic Sans MS"/>
              </a:rPr>
              <a:t>information on </a:t>
            </a:r>
            <a:r>
              <a:rPr lang="en-US" sz="1600" dirty="0" err="1">
                <a:latin typeface="Comic Sans MS"/>
                <a:cs typeface="Comic Sans MS"/>
              </a:rPr>
              <a:t>helicity</a:t>
            </a:r>
            <a:r>
              <a:rPr lang="en-US" sz="1600" dirty="0" smtClean="0">
                <a:latin typeface="Comic Sans MS"/>
                <a:cs typeface="Comic Sans MS"/>
              </a:rPr>
              <a:t>-flip </a:t>
            </a:r>
            <a:r>
              <a:rPr lang="en-US" sz="1600" dirty="0">
                <a:latin typeface="Comic Sans MS"/>
                <a:cs typeface="Comic Sans MS"/>
              </a:rPr>
              <a:t>distribution </a:t>
            </a:r>
            <a:r>
              <a:rPr lang="en-US" sz="1600" dirty="0">
                <a:solidFill>
                  <a:srgbClr val="FF00FF"/>
                </a:solidFill>
                <a:latin typeface="Comic Sans MS"/>
                <a:cs typeface="Comic Sans MS"/>
              </a:rPr>
              <a:t>E</a:t>
            </a:r>
            <a:r>
              <a:rPr lang="en-US" sz="1600" dirty="0">
                <a:latin typeface="Comic Sans MS"/>
                <a:cs typeface="Comic Sans MS"/>
              </a:rPr>
              <a:t> for </a:t>
            </a:r>
            <a:r>
              <a:rPr lang="en-US" sz="1600" dirty="0" smtClean="0">
                <a:latin typeface="Comic Sans MS"/>
                <a:cs typeface="Comic Sans MS"/>
              </a:rPr>
              <a:t>gluons</a:t>
            </a:r>
          </a:p>
          <a:p>
            <a:pPr>
              <a:buClr>
                <a:srgbClr val="CC66FF"/>
              </a:buClr>
            </a:pPr>
            <a:r>
              <a:rPr lang="en-US" sz="1600" dirty="0">
                <a:latin typeface="Comic Sans MS"/>
                <a:cs typeface="Comic Sans MS"/>
              </a:rPr>
              <a:t> </a:t>
            </a:r>
            <a:r>
              <a:rPr lang="en-US" sz="1600" dirty="0" smtClean="0">
                <a:latin typeface="Comic Sans MS"/>
                <a:cs typeface="Comic Sans MS"/>
              </a:rPr>
              <a:t>  golden measurement for </a:t>
            </a:r>
            <a:r>
              <a:rPr lang="en-US" sz="1600" dirty="0" err="1" smtClean="0">
                <a:latin typeface="Comic Sans MS"/>
                <a:cs typeface="Comic Sans MS"/>
              </a:rPr>
              <a:t>eRHIC</a:t>
            </a:r>
            <a:endParaRPr lang="en-US" sz="1600" dirty="0">
              <a:latin typeface="Comic Sans MS"/>
              <a:cs typeface="Comic Sans MS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9521555"/>
              </p:ext>
            </p:extLst>
          </p:nvPr>
        </p:nvGraphicFramePr>
        <p:xfrm>
          <a:off x="3913709" y="3751263"/>
          <a:ext cx="44831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607" name="Equation" r:id="rId3" imgW="4483100" imgH="774700" progId="Equation.3">
                  <p:embed/>
                </p:oleObj>
              </mc:Choice>
              <mc:Fallback>
                <p:oleObj name="Equation" r:id="rId3" imgW="4483100" imgH="774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13709" y="3751263"/>
                        <a:ext cx="4483100" cy="774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557693" y="5250511"/>
            <a:ext cx="4469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mic Sans MS"/>
                <a:cs typeface="Comic Sans MS"/>
              </a:rPr>
              <a:t>Gain in statistics doing polarized </a:t>
            </a:r>
            <a:r>
              <a:rPr lang="en-US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p↑A</a:t>
            </a:r>
            <a:endParaRPr lang="en-US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120655" y="863600"/>
            <a:ext cx="2919857" cy="2234692"/>
            <a:chOff x="88901" y="3276600"/>
            <a:chExt cx="2919857" cy="2234692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8901" y="3276600"/>
              <a:ext cx="2919857" cy="2234692"/>
            </a:xfrm>
            <a:prstGeom prst="rect">
              <a:avLst/>
            </a:prstGeom>
          </p:spPr>
        </p:pic>
        <p:cxnSp>
          <p:nvCxnSpPr>
            <p:cNvPr id="12" name="Straight Arrow Connector 11"/>
            <p:cNvCxnSpPr/>
            <p:nvPr/>
          </p:nvCxnSpPr>
          <p:spPr>
            <a:xfrm flipV="1">
              <a:off x="1737360" y="3921760"/>
              <a:ext cx="416560" cy="142240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  <a:effectLst>
              <a:glow rad="63500">
                <a:srgbClr val="3366FF">
                  <a:alpha val="45000"/>
                </a:srgbClr>
              </a:glo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2153920" y="3737094"/>
              <a:ext cx="4386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00FF"/>
                  </a:solidFill>
                  <a:latin typeface="Comic Sans MS"/>
                  <a:cs typeface="Comic Sans MS"/>
                </a:rPr>
                <a:t>Z</a:t>
              </a:r>
              <a:r>
                <a:rPr lang="en-US" b="1" baseline="30000" dirty="0" smtClean="0">
                  <a:solidFill>
                    <a:srgbClr val="0000FF"/>
                  </a:solidFill>
                  <a:latin typeface="Comic Sans MS"/>
                  <a:cs typeface="Comic Sans MS"/>
                </a:rPr>
                <a:t>2</a:t>
              </a:r>
              <a:endParaRPr lang="en-US" b="1" baseline="30000" dirty="0">
                <a:solidFill>
                  <a:srgbClr val="0000FF"/>
                </a:solidFill>
                <a:latin typeface="Comic Sans MS"/>
                <a:cs typeface="Comic Sans MS"/>
              </a:endParaRPr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STAR@UCLA, August 2013</a:t>
            </a:r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688855" y="5703259"/>
            <a:ext cx="5763116" cy="830997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FFFFFF"/>
              </a:gs>
              <a:gs pos="50000">
                <a:schemeClr val="bg1">
                  <a:lumMod val="75000"/>
                </a:schemeClr>
              </a:gs>
            </a:gsLst>
            <a:lin ang="0" scaled="1"/>
            <a:tileRect/>
          </a:gradFill>
          <a:ln>
            <a:solidFill>
              <a:srgbClr val="0000FF"/>
            </a:solidFill>
          </a:ln>
          <a:effectLst>
            <a:glow rad="101600">
              <a:srgbClr val="0000FF">
                <a:alpha val="75000"/>
              </a:srgb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322F31"/>
                </a:solidFill>
                <a:latin typeface="Comic Sans MS"/>
                <a:cs typeface="Comic Sans MS"/>
              </a:rPr>
              <a:t>Simulation: planned 2015 </a:t>
            </a:r>
            <a:r>
              <a:rPr lang="en-US" sz="1600" dirty="0" err="1" smtClean="0">
                <a:solidFill>
                  <a:srgbClr val="322F31"/>
                </a:solidFill>
                <a:latin typeface="Comic Sans MS"/>
                <a:cs typeface="Comic Sans MS"/>
              </a:rPr>
              <a:t>p↑A</a:t>
            </a:r>
            <a:r>
              <a:rPr lang="en-US" sz="1600" dirty="0" smtClean="0">
                <a:solidFill>
                  <a:srgbClr val="322F31"/>
                </a:solidFill>
                <a:latin typeface="Comic Sans MS"/>
                <a:cs typeface="Comic Sans MS"/>
              </a:rPr>
              <a:t> run will give</a:t>
            </a:r>
          </a:p>
          <a:p>
            <a:pPr algn="ctr"/>
            <a:r>
              <a:rPr lang="en-US" sz="1600" dirty="0" smtClean="0">
                <a:solidFill>
                  <a:srgbClr val="322F31"/>
                </a:solidFill>
                <a:latin typeface="Comic Sans MS"/>
                <a:cs typeface="Comic Sans MS"/>
              </a:rPr>
              <a:t>1000 exclusive J/</a:t>
            </a:r>
            <a:r>
              <a:rPr lang="en-US" sz="1600" dirty="0" err="1" smtClean="0">
                <a:solidFill>
                  <a:srgbClr val="322F31"/>
                </a:solidFill>
                <a:latin typeface="Comic Sans MS"/>
                <a:cs typeface="Comic Sans MS"/>
              </a:rPr>
              <a:t>Ψs</a:t>
            </a:r>
            <a:endParaRPr lang="en-US" sz="1600" dirty="0" smtClean="0">
              <a:solidFill>
                <a:srgbClr val="322F31"/>
              </a:solidFill>
              <a:latin typeface="Comic Sans MS"/>
              <a:cs typeface="Comic Sans MS"/>
            </a:endParaRPr>
          </a:p>
          <a:p>
            <a:pPr algn="ctr"/>
            <a:r>
              <a:rPr lang="en-US" sz="1600" dirty="0" smtClean="0">
                <a:solidFill>
                  <a:srgbClr val="322F31"/>
                </a:solidFill>
                <a:latin typeface="Comic Sans MS"/>
                <a:cs typeface="Comic Sans MS"/>
              </a:rPr>
              <a:t>enough to measure A</a:t>
            </a:r>
            <a:r>
              <a:rPr lang="en-US" sz="1600" baseline="-25000" dirty="0" smtClean="0">
                <a:solidFill>
                  <a:srgbClr val="322F31"/>
                </a:solidFill>
                <a:latin typeface="Comic Sans MS"/>
                <a:cs typeface="Comic Sans MS"/>
              </a:rPr>
              <a:t>UT</a:t>
            </a:r>
            <a:r>
              <a:rPr lang="en-US" sz="1600" dirty="0" smtClean="0">
                <a:solidFill>
                  <a:srgbClr val="322F31"/>
                </a:solidFill>
                <a:latin typeface="Comic Sans MS"/>
                <a:cs typeface="Comic Sans MS"/>
              </a:rPr>
              <a:t> to see it is different from zero</a:t>
            </a:r>
            <a:endParaRPr lang="en-US" sz="1600" baseline="-25000" dirty="0" smtClean="0">
              <a:solidFill>
                <a:srgbClr val="322F31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506050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pPr eaLnBrk="1" hangingPunct="1"/>
            <a:r>
              <a:rPr lang="en-US" sz="2800" dirty="0">
                <a:ea typeface="ＭＳ Ｐゴシック" charset="0"/>
                <a:cs typeface="ＭＳ Ｐゴシック" charset="0"/>
              </a:rPr>
              <a:t>Processes with Tagged Forward Protons</a:t>
            </a:r>
            <a:endParaRPr lang="en-US" sz="20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2150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531371" y="6405130"/>
            <a:ext cx="5183912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100" smtClean="0">
                <a:solidFill>
                  <a:srgbClr val="CC66FF"/>
                </a:solidFill>
                <a:latin typeface="Comic Sans MS"/>
                <a:cs typeface="Comic Sans MS"/>
              </a:rPr>
              <a:t>STAR@UCLA, August 2013</a:t>
            </a:r>
            <a:endParaRPr lang="en-US" sz="1100" dirty="0">
              <a:solidFill>
                <a:srgbClr val="CC66FF"/>
              </a:solidFill>
              <a:latin typeface="Comic Sans MS"/>
              <a:cs typeface="Comic Sans MS"/>
            </a:endParaRPr>
          </a:p>
        </p:txBody>
      </p:sp>
      <p:sp>
        <p:nvSpPr>
          <p:cNvPr id="2150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E552B63-BB2C-524A-BB84-77668827DB62}" type="slidenum">
              <a:rPr lang="en-US" sz="1200" b="1">
                <a:solidFill>
                  <a:srgbClr val="CC66FF"/>
                </a:solidFill>
                <a:latin typeface="Comic Sans MS Bold"/>
                <a:cs typeface="Comic Sans MS Bold"/>
              </a:rPr>
              <a:pPr/>
              <a:t>28</a:t>
            </a:fld>
            <a:endParaRPr lang="en-US" sz="1200" b="1" dirty="0">
              <a:solidFill>
                <a:srgbClr val="CC66FF"/>
              </a:solidFill>
              <a:latin typeface="Comic Sans MS Bold"/>
              <a:cs typeface="Comic Sans MS Bold"/>
            </a:endParaRPr>
          </a:p>
        </p:txBody>
      </p:sp>
      <p:sp>
        <p:nvSpPr>
          <p:cNvPr id="21516" name="Rectangle 10"/>
          <p:cNvSpPr>
            <a:spLocks noGrp="1" noChangeArrowheads="1"/>
          </p:cNvSpPr>
          <p:nvPr>
            <p:ph type="body" idx="4294967295"/>
          </p:nvPr>
        </p:nvSpPr>
        <p:spPr>
          <a:xfrm>
            <a:off x="4038600" y="2944226"/>
            <a:ext cx="5718175" cy="9779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1800" dirty="0">
                <a:solidFill>
                  <a:srgbClr val="322F31"/>
                </a:solidFill>
                <a:ea typeface="ＭＳ Ｐゴシック" charset="0"/>
              </a:rPr>
              <a:t>p + p </a:t>
            </a:r>
            <a:r>
              <a:rPr lang="en-US" sz="1800" dirty="0">
                <a:solidFill>
                  <a:srgbClr val="322F31"/>
                </a:solidFill>
                <a:ea typeface="ＭＳ Ｐゴシック" charset="0"/>
                <a:sym typeface="Symbol" charset="0"/>
              </a:rPr>
              <a:t></a:t>
            </a:r>
            <a:r>
              <a:rPr lang="en-US" sz="1800" dirty="0">
                <a:solidFill>
                  <a:srgbClr val="322F31"/>
                </a:solidFill>
                <a:ea typeface="ＭＳ Ｐゴシック" charset="0"/>
              </a:rPr>
              <a:t> p + X + p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1800" dirty="0">
                <a:solidFill>
                  <a:srgbClr val="322F31"/>
                </a:solidFill>
                <a:ea typeface="ＭＳ Ｐゴシック" charset="0"/>
              </a:rPr>
              <a:t>diffractive X= particles</a:t>
            </a:r>
            <a:r>
              <a:rPr lang="en-US" sz="1800" dirty="0">
                <a:solidFill>
                  <a:srgbClr val="322F31"/>
                </a:solidFill>
                <a:ea typeface="ＭＳ Ｐゴシック" charset="0"/>
                <a:sym typeface="Symbol" charset="0"/>
              </a:rPr>
              <a:t>, </a:t>
            </a:r>
            <a:r>
              <a:rPr lang="en-US" sz="1800" dirty="0" err="1">
                <a:solidFill>
                  <a:srgbClr val="322F31"/>
                </a:solidFill>
                <a:ea typeface="ＭＳ Ｐゴシック" charset="0"/>
                <a:sym typeface="Symbol" charset="0"/>
              </a:rPr>
              <a:t>glueballs</a:t>
            </a:r>
            <a:endParaRPr lang="en-US" sz="1800" dirty="0">
              <a:solidFill>
                <a:srgbClr val="322F31"/>
              </a:solidFill>
              <a:ea typeface="ＭＳ Ｐゴシック" charset="0"/>
              <a:sym typeface="Symbol" charset="0"/>
            </a:endParaRPr>
          </a:p>
        </p:txBody>
      </p:sp>
      <p:sp>
        <p:nvSpPr>
          <p:cNvPr id="21511" name="Footer Placeholder 4"/>
          <p:cNvSpPr txBox="1">
            <a:spLocks noGrp="1"/>
          </p:cNvSpPr>
          <p:nvPr/>
        </p:nvSpPr>
        <p:spPr bwMode="auto">
          <a:xfrm>
            <a:off x="3581400" y="6248400"/>
            <a:ext cx="205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endParaRPr lang="en-US" sz="1400" b="1">
              <a:solidFill>
                <a:srgbClr val="333399"/>
              </a:solidFill>
              <a:ea typeface="Osaka" charset="0"/>
              <a:cs typeface="Osaka" charset="0"/>
            </a:endParaRPr>
          </a:p>
        </p:txBody>
      </p:sp>
      <p:grpSp>
        <p:nvGrpSpPr>
          <p:cNvPr id="21513" name="Group 23"/>
          <p:cNvGrpSpPr>
            <a:grpSpLocks/>
          </p:cNvGrpSpPr>
          <p:nvPr/>
        </p:nvGrpSpPr>
        <p:grpSpPr bwMode="auto">
          <a:xfrm>
            <a:off x="685800" y="1752600"/>
            <a:ext cx="3678238" cy="1676400"/>
            <a:chOff x="432" y="720"/>
            <a:chExt cx="2317" cy="1056"/>
          </a:xfrm>
        </p:grpSpPr>
        <p:pic>
          <p:nvPicPr>
            <p:cNvPr id="21524" name="Picture 17" descr="Elastic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720"/>
              <a:ext cx="2317" cy="7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25" name="Rectangle 10"/>
            <p:cNvSpPr>
              <a:spLocks noChangeArrowheads="1"/>
            </p:cNvSpPr>
            <p:nvPr/>
          </p:nvSpPr>
          <p:spPr bwMode="auto">
            <a:xfrm>
              <a:off x="624" y="1536"/>
              <a:ext cx="1776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342900" indent="-342900" algn="ctr" eaLnBrk="1" hangingPunct="1">
                <a:spcBef>
                  <a:spcPct val="20000"/>
                </a:spcBef>
              </a:pPr>
              <a:r>
                <a:rPr lang="en-US" sz="1400" b="1" dirty="0">
                  <a:solidFill>
                    <a:srgbClr val="322F31"/>
                  </a:solidFill>
                  <a:latin typeface="Comic Sans MS"/>
                  <a:cs typeface="Comic Sans MS"/>
                </a:rPr>
                <a:t> </a:t>
              </a:r>
              <a:r>
                <a:rPr lang="en-US" sz="1800" b="1" dirty="0">
                  <a:solidFill>
                    <a:srgbClr val="322F31"/>
                  </a:solidFill>
                  <a:latin typeface="Comic Sans MS"/>
                  <a:cs typeface="Comic Sans MS"/>
                </a:rPr>
                <a:t>p + p </a:t>
              </a:r>
              <a:r>
                <a:rPr lang="en-US" sz="1800" b="1" dirty="0">
                  <a:solidFill>
                    <a:srgbClr val="322F31"/>
                  </a:solidFill>
                  <a:latin typeface="Comic Sans MS"/>
                  <a:cs typeface="Comic Sans MS"/>
                  <a:sym typeface="Symbol" charset="0"/>
                </a:rPr>
                <a:t></a:t>
              </a:r>
              <a:r>
                <a:rPr lang="en-US" sz="1800" b="1" dirty="0">
                  <a:solidFill>
                    <a:srgbClr val="322F31"/>
                  </a:solidFill>
                  <a:latin typeface="Comic Sans MS"/>
                  <a:cs typeface="Comic Sans MS"/>
                </a:rPr>
                <a:t> p + p  elastic</a:t>
              </a:r>
              <a:endParaRPr lang="en-US" sz="2000" b="1" dirty="0">
                <a:solidFill>
                  <a:srgbClr val="322F31"/>
                </a:solidFill>
                <a:latin typeface="Comic Sans MS"/>
                <a:cs typeface="Comic Sans MS"/>
                <a:sym typeface="Symbol" charset="0"/>
              </a:endParaRPr>
            </a:p>
          </p:txBody>
        </p:sp>
      </p:grpSp>
      <p:sp>
        <p:nvSpPr>
          <p:cNvPr id="21514" name="Rectangle 17"/>
          <p:cNvSpPr>
            <a:spLocks noChangeArrowheads="1"/>
          </p:cNvSpPr>
          <p:nvPr/>
        </p:nvSpPr>
        <p:spPr bwMode="auto">
          <a:xfrm>
            <a:off x="1687955" y="780783"/>
            <a:ext cx="5791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800" b="1" dirty="0">
                <a:latin typeface="Comic Sans MS"/>
                <a:cs typeface="Comic Sans MS"/>
              </a:rPr>
              <a:t>QCD color singlet exchange: C=+1(IP), C=-1(</a:t>
            </a:r>
            <a:r>
              <a:rPr lang="en-US" sz="1800" b="1" dirty="0" err="1">
                <a:latin typeface="Comic Sans MS"/>
                <a:cs typeface="Comic Sans MS"/>
              </a:rPr>
              <a:t>Ο</a:t>
            </a:r>
            <a:r>
              <a:rPr lang="en-US" sz="1800" b="1" dirty="0">
                <a:latin typeface="Comic Sans MS"/>
                <a:cs typeface="Comic Sans MS"/>
              </a:rPr>
              <a:t>)</a:t>
            </a:r>
          </a:p>
        </p:txBody>
      </p:sp>
      <p:grpSp>
        <p:nvGrpSpPr>
          <p:cNvPr id="21515" name="Group 22"/>
          <p:cNvGrpSpPr>
            <a:grpSpLocks/>
          </p:cNvGrpSpPr>
          <p:nvPr/>
        </p:nvGrpSpPr>
        <p:grpSpPr bwMode="auto">
          <a:xfrm>
            <a:off x="685800" y="4114800"/>
            <a:ext cx="4000500" cy="1676400"/>
            <a:chOff x="384" y="1776"/>
            <a:chExt cx="2520" cy="1056"/>
          </a:xfrm>
        </p:grpSpPr>
        <p:pic>
          <p:nvPicPr>
            <p:cNvPr id="21522" name="Picture 18" descr="SingleDiff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1776"/>
              <a:ext cx="2520" cy="8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23" name="Rectangle 10"/>
            <p:cNvSpPr>
              <a:spLocks noChangeArrowheads="1"/>
            </p:cNvSpPr>
            <p:nvPr/>
          </p:nvSpPr>
          <p:spPr bwMode="auto">
            <a:xfrm>
              <a:off x="720" y="2592"/>
              <a:ext cx="1776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342900" indent="-342900" algn="ctr" eaLnBrk="1" hangingPunct="1">
                <a:spcBef>
                  <a:spcPct val="20000"/>
                </a:spcBef>
              </a:pPr>
              <a:r>
                <a:rPr lang="en-US" sz="1400" b="1" dirty="0">
                  <a:solidFill>
                    <a:srgbClr val="322F31"/>
                  </a:solidFill>
                  <a:latin typeface="Comic Sans MS"/>
                  <a:cs typeface="Comic Sans MS"/>
                </a:rPr>
                <a:t> </a:t>
              </a:r>
              <a:r>
                <a:rPr lang="en-US" sz="1800" b="1" dirty="0">
                  <a:solidFill>
                    <a:srgbClr val="322F31"/>
                  </a:solidFill>
                  <a:latin typeface="Comic Sans MS"/>
                  <a:cs typeface="Comic Sans MS"/>
                </a:rPr>
                <a:t>p + p </a:t>
              </a:r>
              <a:r>
                <a:rPr lang="en-US" sz="1800" b="1" dirty="0">
                  <a:solidFill>
                    <a:srgbClr val="322F31"/>
                  </a:solidFill>
                  <a:latin typeface="Comic Sans MS"/>
                  <a:cs typeface="Comic Sans MS"/>
                  <a:sym typeface="Symbol" charset="0"/>
                </a:rPr>
                <a:t></a:t>
              </a:r>
              <a:r>
                <a:rPr lang="en-US" sz="1800" b="1" dirty="0">
                  <a:solidFill>
                    <a:srgbClr val="322F31"/>
                  </a:solidFill>
                  <a:latin typeface="Comic Sans MS"/>
                  <a:cs typeface="Comic Sans MS"/>
                </a:rPr>
                <a:t> p + X  SDD</a:t>
              </a:r>
              <a:endParaRPr lang="en-US" sz="2000" b="1" dirty="0">
                <a:solidFill>
                  <a:srgbClr val="322F31"/>
                </a:solidFill>
                <a:latin typeface="Comic Sans MS"/>
                <a:cs typeface="Comic Sans MS"/>
                <a:sym typeface="Symbol" charset="0"/>
              </a:endParaRPr>
            </a:p>
          </p:txBody>
        </p:sp>
      </p:grpSp>
      <p:pic>
        <p:nvPicPr>
          <p:cNvPr id="21517" name="Picture 16" descr="Centra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752600"/>
            <a:ext cx="3705225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518" name="Group 20"/>
          <p:cNvGrpSpPr>
            <a:grpSpLocks/>
          </p:cNvGrpSpPr>
          <p:nvPr/>
        </p:nvGrpSpPr>
        <p:grpSpPr bwMode="auto">
          <a:xfrm>
            <a:off x="4953000" y="3959225"/>
            <a:ext cx="4304135" cy="1831975"/>
            <a:chOff x="5410200" y="4114800"/>
            <a:chExt cx="4304135" cy="1831975"/>
          </a:xfrm>
        </p:grpSpPr>
        <p:pic>
          <p:nvPicPr>
            <p:cNvPr id="21520" name="Picture 4" descr="Fourth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0200" y="4114800"/>
              <a:ext cx="2419350" cy="1831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21" name="TextBox 19"/>
            <p:cNvSpPr txBox="1">
              <a:spLocks noChangeArrowheads="1"/>
            </p:cNvSpPr>
            <p:nvPr/>
          </p:nvSpPr>
          <p:spPr bwMode="auto">
            <a:xfrm>
              <a:off x="7733135" y="4724400"/>
              <a:ext cx="1981200" cy="584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600" b="1" dirty="0" err="1">
                  <a:solidFill>
                    <a:srgbClr val="322F31"/>
                  </a:solidFill>
                  <a:latin typeface="Comic Sans MS"/>
                  <a:cs typeface="Comic Sans MS"/>
                </a:rPr>
                <a:t>pQCD</a:t>
              </a:r>
              <a:r>
                <a:rPr lang="en-US" sz="1600" b="1" dirty="0">
                  <a:solidFill>
                    <a:srgbClr val="322F31"/>
                  </a:solidFill>
                  <a:latin typeface="Comic Sans MS"/>
                  <a:cs typeface="Comic Sans MS"/>
                </a:rPr>
                <a:t> Picture</a:t>
              </a:r>
            </a:p>
            <a:p>
              <a:pPr algn="ctr"/>
              <a:r>
                <a:rPr lang="en-US" sz="1600" b="1" dirty="0" err="1">
                  <a:solidFill>
                    <a:srgbClr val="322F31"/>
                  </a:solidFill>
                  <a:latin typeface="Comic Sans MS"/>
                  <a:cs typeface="Comic Sans MS"/>
                </a:rPr>
                <a:t>Gluonic</a:t>
              </a:r>
              <a:r>
                <a:rPr lang="en-US" sz="1600" b="1" dirty="0">
                  <a:solidFill>
                    <a:srgbClr val="322F31"/>
                  </a:solidFill>
                  <a:latin typeface="Comic Sans MS"/>
                  <a:cs typeface="Comic Sans MS"/>
                </a:rPr>
                <a:t> exchanges</a:t>
              </a:r>
            </a:p>
          </p:txBody>
        </p:sp>
      </p:grpSp>
      <p:sp>
        <p:nvSpPr>
          <p:cNvPr id="21519" name="TextBox 21"/>
          <p:cNvSpPr txBox="1">
            <a:spLocks noChangeArrowheads="1"/>
          </p:cNvSpPr>
          <p:nvPr/>
        </p:nvSpPr>
        <p:spPr bwMode="auto">
          <a:xfrm>
            <a:off x="5715000" y="1371600"/>
            <a:ext cx="216884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1" dirty="0">
                <a:solidFill>
                  <a:srgbClr val="FF00FF"/>
                </a:solidFill>
                <a:latin typeface="Comic Sans MS Bold"/>
                <a:cs typeface="Comic Sans MS Bold"/>
                <a:sym typeface="Symbol" charset="0"/>
              </a:rPr>
              <a:t>Discovery Physics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783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dirty="0">
                <a:ea typeface="ＭＳ Ｐゴシック" charset="0"/>
                <a:cs typeface="ＭＳ Ｐゴシック" charset="0"/>
              </a:rPr>
              <a:t>Central Exclusive Production in DPE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23555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smtClean="0">
                <a:solidFill>
                  <a:srgbClr val="CC66FF"/>
                </a:solidFill>
                <a:latin typeface="Comic Sans MS"/>
                <a:cs typeface="Comic Sans MS"/>
              </a:rPr>
              <a:t>STAR@UCLA, August 2013</a:t>
            </a:r>
            <a:endParaRPr lang="en-US" sz="1200" dirty="0">
              <a:solidFill>
                <a:srgbClr val="CC66FF"/>
              </a:solidFill>
              <a:latin typeface="Comic Sans MS"/>
              <a:cs typeface="Comic Sans MS"/>
            </a:endParaRP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089386C-EF0F-454B-8E46-9981086B4C5E}" type="slidenum">
              <a:rPr lang="en-US" sz="1200" b="1">
                <a:solidFill>
                  <a:srgbClr val="CC66FF"/>
                </a:solidFill>
                <a:latin typeface="Comic Sans MS"/>
                <a:cs typeface="Comic Sans MS"/>
              </a:rPr>
              <a:pPr/>
              <a:t>29</a:t>
            </a:fld>
            <a:endParaRPr lang="en-US" sz="1200" b="1">
              <a:solidFill>
                <a:srgbClr val="CC66FF"/>
              </a:solidFill>
              <a:latin typeface="Comic Sans MS"/>
              <a:cs typeface="Comic Sans MS"/>
            </a:endParaRPr>
          </a:p>
        </p:txBody>
      </p:sp>
      <p:sp>
        <p:nvSpPr>
          <p:cNvPr id="2356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57909" y="2514600"/>
            <a:ext cx="8786091" cy="3505200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sz="1800" dirty="0">
                <a:ea typeface="ＭＳ Ｐゴシック" charset="0"/>
              </a:rPr>
              <a:t>In the double </a:t>
            </a:r>
            <a:r>
              <a:rPr lang="en-US" sz="1800" dirty="0" err="1">
                <a:ea typeface="ＭＳ Ｐゴシック" charset="0"/>
              </a:rPr>
              <a:t>Pomeron</a:t>
            </a:r>
            <a:r>
              <a:rPr lang="en-US" sz="1800" dirty="0">
                <a:ea typeface="ＭＳ Ｐゴシック" charset="0"/>
              </a:rPr>
              <a:t> exchange process each proton </a:t>
            </a:r>
            <a:r>
              <a:rPr lang="ja-JP" altLang="en-US" sz="1800" dirty="0">
                <a:ea typeface="ＭＳ Ｐゴシック" charset="0"/>
              </a:rPr>
              <a:t>“</a:t>
            </a:r>
            <a:r>
              <a:rPr lang="en-US" sz="1800" dirty="0">
                <a:ea typeface="ＭＳ Ｐゴシック" charset="0"/>
              </a:rPr>
              <a:t>emits</a:t>
            </a:r>
            <a:r>
              <a:rPr lang="ja-JP" altLang="en-US" sz="1800" dirty="0">
                <a:ea typeface="ＭＳ Ｐゴシック" charset="0"/>
              </a:rPr>
              <a:t>”</a:t>
            </a:r>
            <a:r>
              <a:rPr lang="en-US" sz="1800" dirty="0">
                <a:ea typeface="ＭＳ Ｐゴシック" charset="0"/>
              </a:rPr>
              <a:t> a </a:t>
            </a:r>
            <a:r>
              <a:rPr lang="en-US" sz="1800" dirty="0" err="1">
                <a:ea typeface="ＭＳ Ｐゴシック" charset="0"/>
              </a:rPr>
              <a:t>Pomeron</a:t>
            </a:r>
            <a:r>
              <a:rPr lang="en-US" sz="1800" dirty="0">
                <a:ea typeface="ＭＳ Ｐゴシック" charset="0"/>
              </a:rPr>
              <a:t> and the two </a:t>
            </a:r>
            <a:r>
              <a:rPr lang="en-US" sz="1800" dirty="0" err="1">
                <a:ea typeface="ＭＳ Ｐゴシック" charset="0"/>
              </a:rPr>
              <a:t>Pomerons</a:t>
            </a:r>
            <a:r>
              <a:rPr lang="en-US" sz="1800" dirty="0">
                <a:ea typeface="ＭＳ Ｐゴシック" charset="0"/>
              </a:rPr>
              <a:t> interact producing a massive system M</a:t>
            </a:r>
            <a:r>
              <a:rPr lang="en-US" sz="1800" baseline="-25000" dirty="0">
                <a:ea typeface="ＭＳ Ｐゴシック" charset="0"/>
              </a:rPr>
              <a:t>X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US" sz="1800" dirty="0">
              <a:ea typeface="ＭＳ Ｐゴシック" charset="0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US" sz="1800" dirty="0">
              <a:ea typeface="ＭＳ Ｐゴシック" charset="0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US" sz="1800" dirty="0">
              <a:ea typeface="ＭＳ Ｐゴシック" charset="0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US" sz="1800" dirty="0">
              <a:ea typeface="ＭＳ Ｐゴシック" charset="0"/>
            </a:endParaRPr>
          </a:p>
          <a:p>
            <a:pPr marL="0" indent="0" algn="ctr" eaLnBrk="1" hangingPunct="1">
              <a:lnSpc>
                <a:spcPct val="90000"/>
              </a:lnSpc>
              <a:buFontTx/>
              <a:buNone/>
            </a:pPr>
            <a:r>
              <a:rPr lang="en-US" sz="1800" dirty="0">
                <a:solidFill>
                  <a:srgbClr val="0000FF"/>
                </a:solidFill>
                <a:ea typeface="ＭＳ Ｐゴシック" charset="0"/>
              </a:rPr>
              <a:t>where M</a:t>
            </a:r>
            <a:r>
              <a:rPr lang="en-US" sz="1800" baseline="-25000" dirty="0">
                <a:solidFill>
                  <a:srgbClr val="0000FF"/>
                </a:solidFill>
                <a:ea typeface="ＭＳ Ｐゴシック" charset="0"/>
              </a:rPr>
              <a:t>X</a:t>
            </a:r>
            <a:r>
              <a:rPr lang="en-US" sz="1800" dirty="0">
                <a:solidFill>
                  <a:srgbClr val="0000FF"/>
                </a:solidFill>
                <a:ea typeface="ＭＳ Ｐゴシック" charset="0"/>
              </a:rPr>
              <a:t> = </a:t>
            </a:r>
            <a:r>
              <a:rPr lang="en-US" sz="1800" dirty="0">
                <a:solidFill>
                  <a:srgbClr val="0000FF"/>
                </a:solidFill>
                <a:ea typeface="ＭＳ Ｐゴシック" charset="0"/>
                <a:sym typeface="Symbol" charset="0"/>
              </a:rPr>
              <a:t></a:t>
            </a:r>
            <a:r>
              <a:rPr lang="en-US" sz="1800" baseline="30000" dirty="0">
                <a:solidFill>
                  <a:srgbClr val="0000FF"/>
                </a:solidFill>
                <a:ea typeface="ＭＳ Ｐゴシック" charset="0"/>
                <a:sym typeface="Symbol" charset="0"/>
              </a:rPr>
              <a:t> </a:t>
            </a:r>
            <a:r>
              <a:rPr lang="en-US" sz="1800" dirty="0">
                <a:solidFill>
                  <a:srgbClr val="0000FF"/>
                </a:solidFill>
                <a:ea typeface="ＭＳ Ｐゴシック" charset="0"/>
                <a:sym typeface="Symbol" charset="0"/>
              </a:rPr>
              <a:t></a:t>
            </a:r>
            <a:r>
              <a:rPr lang="en-US" sz="1800" baseline="30000" dirty="0">
                <a:solidFill>
                  <a:srgbClr val="0000FF"/>
                </a:solidFill>
                <a:ea typeface="ＭＳ Ｐゴシック" charset="0"/>
                <a:sym typeface="Symbol" charset="0"/>
              </a:rPr>
              <a:t></a:t>
            </a:r>
            <a:r>
              <a:rPr lang="en-US" sz="1800" dirty="0">
                <a:solidFill>
                  <a:srgbClr val="0000FF"/>
                </a:solidFill>
                <a:ea typeface="ＭＳ Ｐゴシック" charset="0"/>
                <a:sym typeface="Symbol" charset="0"/>
              </a:rPr>
              <a:t></a:t>
            </a:r>
            <a:r>
              <a:rPr lang="en-US" sz="1800" baseline="-25000" dirty="0">
                <a:solidFill>
                  <a:srgbClr val="0000FF"/>
                </a:solidFill>
                <a:ea typeface="ＭＳ Ｐゴシック" charset="0"/>
              </a:rPr>
              <a:t>c</a:t>
            </a:r>
            <a:r>
              <a:rPr lang="en-US" sz="1800" dirty="0">
                <a:solidFill>
                  <a:srgbClr val="0000FF"/>
                </a:solidFill>
                <a:ea typeface="ＭＳ Ｐゴシック" charset="0"/>
              </a:rPr>
              <a:t>(</a:t>
            </a:r>
            <a:r>
              <a:rPr lang="en-US" sz="1800" dirty="0">
                <a:solidFill>
                  <a:srgbClr val="0000FF"/>
                </a:solidFill>
                <a:ea typeface="ＭＳ Ｐゴシック" charset="0"/>
                <a:sym typeface="Symbol" charset="0"/>
              </a:rPr>
              <a:t></a:t>
            </a:r>
            <a:r>
              <a:rPr lang="en-US" sz="1800" baseline="-25000" dirty="0">
                <a:solidFill>
                  <a:srgbClr val="0000FF"/>
                </a:solidFill>
                <a:ea typeface="ＭＳ Ｐゴシック" charset="0"/>
              </a:rPr>
              <a:t>b</a:t>
            </a:r>
            <a:r>
              <a:rPr lang="en-US" sz="1800" dirty="0">
                <a:solidFill>
                  <a:srgbClr val="0000FF"/>
                </a:solidFill>
                <a:ea typeface="ＭＳ Ｐゴシック" charset="0"/>
              </a:rPr>
              <a:t>), </a:t>
            </a:r>
            <a:r>
              <a:rPr lang="en-US" sz="1800" dirty="0" err="1">
                <a:solidFill>
                  <a:srgbClr val="0000FF"/>
                </a:solidFill>
                <a:ea typeface="ＭＳ Ｐゴシック" charset="0"/>
              </a:rPr>
              <a:t>qq</a:t>
            </a:r>
            <a:r>
              <a:rPr lang="en-US" sz="1800" dirty="0">
                <a:solidFill>
                  <a:srgbClr val="0000FF"/>
                </a:solidFill>
                <a:ea typeface="ＭＳ Ｐゴシック" charset="0"/>
              </a:rPr>
              <a:t>(jets), H(Higgs boson), </a:t>
            </a:r>
            <a:r>
              <a:rPr lang="en-US" sz="1800" dirty="0" err="1">
                <a:solidFill>
                  <a:srgbClr val="0000FF"/>
                </a:solidFill>
                <a:ea typeface="ＭＳ Ｐゴシック" charset="0"/>
              </a:rPr>
              <a:t>gg</a:t>
            </a:r>
            <a:r>
              <a:rPr lang="en-US" sz="1800" dirty="0">
                <a:solidFill>
                  <a:srgbClr val="0000FF"/>
                </a:solidFill>
                <a:ea typeface="ＭＳ Ｐゴシック" charset="0"/>
              </a:rPr>
              <a:t>(</a:t>
            </a:r>
            <a:r>
              <a:rPr lang="en-US" sz="1800" dirty="0" err="1">
                <a:solidFill>
                  <a:srgbClr val="0000FF"/>
                </a:solidFill>
                <a:ea typeface="ＭＳ Ｐゴシック" charset="0"/>
              </a:rPr>
              <a:t>glueballs</a:t>
            </a:r>
            <a:r>
              <a:rPr lang="en-US" sz="1800" dirty="0">
                <a:solidFill>
                  <a:srgbClr val="0000FF"/>
                </a:solidFill>
                <a:ea typeface="ＭＳ Ｐゴシック" charset="0"/>
              </a:rPr>
              <a:t>)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US" sz="1800" dirty="0">
              <a:ea typeface="ＭＳ Ｐゴシック" charset="0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sz="1800" dirty="0">
                <a:ea typeface="ＭＳ Ｐゴシック" charset="0"/>
              </a:rPr>
              <a:t>The massive system could form resonances. We expect that </a:t>
            </a:r>
            <a:r>
              <a:rPr lang="en-US" sz="1800" dirty="0">
                <a:solidFill>
                  <a:srgbClr val="3300FF"/>
                </a:solidFill>
                <a:ea typeface="ＭＳ Ｐゴシック" charset="0"/>
              </a:rPr>
              <a:t>because of the constraints provided by the double </a:t>
            </a:r>
            <a:r>
              <a:rPr lang="en-US" sz="1800" dirty="0" err="1">
                <a:solidFill>
                  <a:srgbClr val="3300FF"/>
                </a:solidFill>
                <a:ea typeface="ＭＳ Ｐゴシック" charset="0"/>
              </a:rPr>
              <a:t>Pomeron</a:t>
            </a:r>
            <a:r>
              <a:rPr lang="en-US" sz="1800" dirty="0">
                <a:solidFill>
                  <a:srgbClr val="3300FF"/>
                </a:solidFill>
                <a:ea typeface="ＭＳ Ｐゴシック" charset="0"/>
              </a:rPr>
              <a:t> interaction, </a:t>
            </a:r>
            <a:r>
              <a:rPr lang="en-US" sz="1800" dirty="0" err="1">
                <a:solidFill>
                  <a:srgbClr val="3300FF"/>
                </a:solidFill>
                <a:ea typeface="ＭＳ Ｐゴシック" charset="0"/>
              </a:rPr>
              <a:t>glueballs</a:t>
            </a:r>
            <a:r>
              <a:rPr lang="en-US" sz="1800" dirty="0">
                <a:solidFill>
                  <a:srgbClr val="3300FF"/>
                </a:solidFill>
                <a:ea typeface="ＭＳ Ｐゴシック" charset="0"/>
              </a:rPr>
              <a:t>, hybrids, and other states coupling preferentially to gluons</a:t>
            </a:r>
            <a:r>
              <a:rPr lang="en-US" sz="1800" dirty="0">
                <a:ea typeface="ＭＳ Ｐゴシック" charset="0"/>
              </a:rPr>
              <a:t>, will be produced with much reduced backgrounds compared to standard </a:t>
            </a:r>
            <a:r>
              <a:rPr lang="en-US" sz="1800" dirty="0" err="1">
                <a:ea typeface="ＭＳ Ｐゴシック" charset="0"/>
              </a:rPr>
              <a:t>hadronic</a:t>
            </a:r>
            <a:r>
              <a:rPr lang="en-US" sz="1800" dirty="0">
                <a:ea typeface="ＭＳ Ｐゴシック" charset="0"/>
              </a:rPr>
              <a:t> production processes.</a:t>
            </a:r>
          </a:p>
        </p:txBody>
      </p:sp>
      <p:grpSp>
        <p:nvGrpSpPr>
          <p:cNvPr id="23561" name="Group 21"/>
          <p:cNvGrpSpPr>
            <a:grpSpLocks/>
          </p:cNvGrpSpPr>
          <p:nvPr/>
        </p:nvGrpSpPr>
        <p:grpSpPr bwMode="auto">
          <a:xfrm>
            <a:off x="3124200" y="3097213"/>
            <a:ext cx="2141538" cy="1033462"/>
            <a:chOff x="3124200" y="2971800"/>
            <a:chExt cx="2141538" cy="1123117"/>
          </a:xfrm>
        </p:grpSpPr>
        <p:grpSp>
          <p:nvGrpSpPr>
            <p:cNvPr id="23572" name="Group 1115"/>
            <p:cNvGrpSpPr>
              <a:grpSpLocks/>
            </p:cNvGrpSpPr>
            <p:nvPr/>
          </p:nvGrpSpPr>
          <p:grpSpPr bwMode="auto">
            <a:xfrm>
              <a:off x="3124200" y="3297238"/>
              <a:ext cx="2141538" cy="457200"/>
              <a:chOff x="3777" y="2019"/>
              <a:chExt cx="1621" cy="288"/>
            </a:xfrm>
          </p:grpSpPr>
          <p:sp>
            <p:nvSpPr>
              <p:cNvPr id="680028" name="Line 1116"/>
              <p:cNvSpPr>
                <a:spLocks noChangeShapeType="1"/>
              </p:cNvSpPr>
              <p:nvPr/>
            </p:nvSpPr>
            <p:spPr bwMode="auto">
              <a:xfrm flipV="1">
                <a:off x="4566" y="2019"/>
                <a:ext cx="832" cy="140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endParaRPr lang="en-US" sz="2800">
                  <a:solidFill>
                    <a:srgbClr val="00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-65" charset="0"/>
                  <a:ea typeface="+mn-ea"/>
                  <a:cs typeface="+mn-cs"/>
                </a:endParaRPr>
              </a:p>
            </p:txBody>
          </p:sp>
          <p:sp>
            <p:nvSpPr>
              <p:cNvPr id="680029" name="Line 1117"/>
              <p:cNvSpPr>
                <a:spLocks noChangeShapeType="1"/>
              </p:cNvSpPr>
              <p:nvPr/>
            </p:nvSpPr>
            <p:spPr bwMode="auto">
              <a:xfrm flipH="1" flipV="1">
                <a:off x="3777" y="2026"/>
                <a:ext cx="832" cy="138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endParaRPr lang="en-US" sz="2800">
                  <a:solidFill>
                    <a:srgbClr val="00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-65" charset="0"/>
                  <a:ea typeface="+mn-ea"/>
                  <a:cs typeface="+mn-cs"/>
                </a:endParaRPr>
              </a:p>
            </p:txBody>
          </p:sp>
          <p:sp>
            <p:nvSpPr>
              <p:cNvPr id="680030" name="Line 1118"/>
              <p:cNvSpPr>
                <a:spLocks noChangeShapeType="1"/>
              </p:cNvSpPr>
              <p:nvPr/>
            </p:nvSpPr>
            <p:spPr bwMode="auto">
              <a:xfrm>
                <a:off x="4603" y="2164"/>
                <a:ext cx="0" cy="150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endParaRPr lang="en-US" sz="2800">
                  <a:solidFill>
                    <a:srgbClr val="00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-65" charset="0"/>
                  <a:ea typeface="+mn-ea"/>
                  <a:cs typeface="+mn-cs"/>
                </a:endParaRPr>
              </a:p>
            </p:txBody>
          </p:sp>
        </p:grpSp>
        <p:sp>
          <p:nvSpPr>
            <p:cNvPr id="23573" name="Text Box 1119"/>
            <p:cNvSpPr txBox="1">
              <a:spLocks noChangeArrowheads="1"/>
            </p:cNvSpPr>
            <p:nvPr/>
          </p:nvSpPr>
          <p:spPr bwMode="auto">
            <a:xfrm>
              <a:off x="3125788" y="2971800"/>
              <a:ext cx="298450" cy="398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>
                  <a:latin typeface="Times" charset="0"/>
                  <a:ea typeface="Osaka" charset="0"/>
                  <a:cs typeface="Osaka" charset="0"/>
                </a:rPr>
                <a:t>p</a:t>
              </a:r>
              <a:endParaRPr lang="en-US">
                <a:latin typeface="Times" charset="0"/>
                <a:ea typeface="Osaka" charset="0"/>
                <a:cs typeface="Osaka" charset="0"/>
              </a:endParaRPr>
            </a:p>
          </p:txBody>
        </p:sp>
        <p:sp>
          <p:nvSpPr>
            <p:cNvPr id="23574" name="Text Box 1120"/>
            <p:cNvSpPr txBox="1">
              <a:spLocks noChangeArrowheads="1"/>
            </p:cNvSpPr>
            <p:nvPr/>
          </p:nvSpPr>
          <p:spPr bwMode="auto">
            <a:xfrm>
              <a:off x="4948238" y="2971800"/>
              <a:ext cx="298450" cy="398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>
                  <a:latin typeface="Times" charset="0"/>
                  <a:ea typeface="Osaka" charset="0"/>
                  <a:cs typeface="Osaka" charset="0"/>
                </a:rPr>
                <a:t>p</a:t>
              </a:r>
              <a:endParaRPr lang="en-US">
                <a:latin typeface="Times" charset="0"/>
                <a:ea typeface="Osaka" charset="0"/>
                <a:cs typeface="Osaka" charset="0"/>
              </a:endParaRPr>
            </a:p>
          </p:txBody>
        </p:sp>
        <p:sp>
          <p:nvSpPr>
            <p:cNvPr id="23575" name="Text Box 1122"/>
            <p:cNvSpPr txBox="1">
              <a:spLocks noChangeArrowheads="1"/>
            </p:cNvSpPr>
            <p:nvPr/>
          </p:nvSpPr>
          <p:spPr bwMode="auto">
            <a:xfrm>
              <a:off x="3963988" y="3729171"/>
              <a:ext cx="434975" cy="3657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600">
                  <a:latin typeface="Times" charset="0"/>
                  <a:ea typeface="Osaka" charset="0"/>
                  <a:cs typeface="Osaka" charset="0"/>
                </a:rPr>
                <a:t>M</a:t>
              </a:r>
              <a:r>
                <a:rPr lang="en-US" sz="1600" baseline="-25000">
                  <a:latin typeface="Times" charset="0"/>
                  <a:ea typeface="Osaka" charset="0"/>
                  <a:cs typeface="Osaka" charset="0"/>
                </a:rPr>
                <a:t>x</a:t>
              </a:r>
              <a:endParaRPr lang="en-US" sz="1600">
                <a:latin typeface="Times" charset="0"/>
                <a:ea typeface="Osaka" charset="0"/>
                <a:cs typeface="Osaka" charset="0"/>
              </a:endParaRPr>
            </a:p>
          </p:txBody>
        </p:sp>
      </p:grpSp>
      <p:sp>
        <p:nvSpPr>
          <p:cNvPr id="23562" name="Rectangle 1071"/>
          <p:cNvSpPr>
            <a:spLocks noChangeArrowheads="1"/>
          </p:cNvSpPr>
          <p:nvPr/>
        </p:nvSpPr>
        <p:spPr bwMode="auto">
          <a:xfrm>
            <a:off x="5824538" y="1012825"/>
            <a:ext cx="1841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endParaRPr lang="en-US" sz="2800">
              <a:solidFill>
                <a:srgbClr val="000066"/>
              </a:solidFill>
              <a:latin typeface="Comic Sans MS" charset="0"/>
            </a:endParaRPr>
          </a:p>
        </p:txBody>
      </p:sp>
      <p:sp>
        <p:nvSpPr>
          <p:cNvPr id="23563" name="Rectangle 5"/>
          <p:cNvSpPr>
            <a:spLocks noChangeArrowheads="1"/>
          </p:cNvSpPr>
          <p:nvPr/>
        </p:nvSpPr>
        <p:spPr bwMode="auto">
          <a:xfrm>
            <a:off x="5486400" y="3352800"/>
            <a:ext cx="3429000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1600" b="1" dirty="0">
                <a:latin typeface="Comic Sans MS"/>
                <a:cs typeface="Comic Sans MS"/>
              </a:rPr>
              <a:t>For each proton vertex one has</a:t>
            </a:r>
          </a:p>
          <a:p>
            <a:pPr eaLnBrk="1" hangingPunct="1"/>
            <a:r>
              <a:rPr lang="en-US" sz="1600" b="1" dirty="0">
                <a:solidFill>
                  <a:srgbClr val="80FF00"/>
                </a:solidFill>
                <a:latin typeface="Comic Sans MS"/>
                <a:cs typeface="Comic Sans MS"/>
              </a:rPr>
              <a:t>t </a:t>
            </a:r>
            <a:r>
              <a:rPr lang="en-US" sz="1600" b="1" dirty="0">
                <a:latin typeface="Comic Sans MS"/>
                <a:cs typeface="Comic Sans MS"/>
              </a:rPr>
              <a:t>    four-momentum transfer </a:t>
            </a:r>
          </a:p>
          <a:p>
            <a:pPr eaLnBrk="1" hangingPunct="1"/>
            <a:r>
              <a:rPr lang="en-US" sz="1600" b="1" dirty="0">
                <a:solidFill>
                  <a:srgbClr val="80FF00"/>
                </a:solidFill>
                <a:latin typeface="Comic Sans MS"/>
                <a:cs typeface="Comic Sans MS"/>
                <a:sym typeface="Symbol" charset="0"/>
              </a:rPr>
              <a:t></a:t>
            </a:r>
            <a:r>
              <a:rPr lang="en-US" sz="1600" b="1" dirty="0">
                <a:solidFill>
                  <a:srgbClr val="80FF00"/>
                </a:solidFill>
                <a:latin typeface="Comic Sans MS"/>
                <a:cs typeface="Comic Sans MS"/>
              </a:rPr>
              <a:t>p/p</a:t>
            </a:r>
          </a:p>
          <a:p>
            <a:pPr eaLnBrk="1" hangingPunct="1"/>
            <a:endParaRPr lang="en-US" sz="1600" b="1" dirty="0">
              <a:solidFill>
                <a:srgbClr val="0F00D0"/>
              </a:solidFill>
              <a:latin typeface="Comic Sans MS"/>
              <a:cs typeface="Comic Sans MS"/>
            </a:endParaRPr>
          </a:p>
        </p:txBody>
      </p:sp>
      <p:grpSp>
        <p:nvGrpSpPr>
          <p:cNvPr id="23564" name="Group 22"/>
          <p:cNvGrpSpPr>
            <a:grpSpLocks/>
          </p:cNvGrpSpPr>
          <p:nvPr/>
        </p:nvGrpSpPr>
        <p:grpSpPr bwMode="auto">
          <a:xfrm>
            <a:off x="487363" y="3668714"/>
            <a:ext cx="3207182" cy="800219"/>
            <a:chOff x="487362" y="3669268"/>
            <a:chExt cx="3207183" cy="799017"/>
          </a:xfrm>
        </p:grpSpPr>
        <p:sp>
          <p:nvSpPr>
            <p:cNvPr id="23570" name="Line 1074"/>
            <p:cNvSpPr>
              <a:spLocks noChangeShapeType="1"/>
            </p:cNvSpPr>
            <p:nvPr/>
          </p:nvSpPr>
          <p:spPr bwMode="auto">
            <a:xfrm>
              <a:off x="1143000" y="3733800"/>
              <a:ext cx="533400" cy="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b="1">
                <a:latin typeface="Comic Sans MS"/>
                <a:cs typeface="Comic Sans MS"/>
              </a:endParaRPr>
            </a:p>
          </p:txBody>
        </p:sp>
        <p:sp>
          <p:nvSpPr>
            <p:cNvPr id="23571" name="TextBox 20"/>
            <p:cNvSpPr txBox="1">
              <a:spLocks noChangeArrowheads="1"/>
            </p:cNvSpPr>
            <p:nvPr/>
          </p:nvSpPr>
          <p:spPr bwMode="auto">
            <a:xfrm>
              <a:off x="487362" y="3669268"/>
              <a:ext cx="3207183" cy="7990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b="1" dirty="0">
                  <a:solidFill>
                    <a:srgbClr val="0000FF"/>
                  </a:solidFill>
                  <a:latin typeface="Comic Sans MS"/>
                  <a:cs typeface="Comic Sans MS"/>
                </a:rPr>
                <a:t>M</a:t>
              </a:r>
              <a:r>
                <a:rPr lang="en-US" sz="1800" b="1" baseline="-25000" dirty="0">
                  <a:solidFill>
                    <a:srgbClr val="0000FF"/>
                  </a:solidFill>
                  <a:latin typeface="Comic Sans MS"/>
                  <a:cs typeface="Comic Sans MS"/>
                </a:rPr>
                <a:t>X</a:t>
              </a:r>
              <a:r>
                <a:rPr lang="en-US" sz="1800" b="1" dirty="0">
                  <a:solidFill>
                    <a:srgbClr val="0000FF"/>
                  </a:solidFill>
                  <a:latin typeface="Comic Sans MS"/>
                  <a:cs typeface="Comic Sans MS"/>
                </a:rPr>
                <a:t>=√</a:t>
              </a:r>
              <a:r>
                <a:rPr lang="en-US" sz="1800" b="1" dirty="0">
                  <a:solidFill>
                    <a:srgbClr val="0000FF"/>
                  </a:solidFill>
                  <a:latin typeface="Comic Sans MS"/>
                  <a:cs typeface="Comic Sans MS"/>
                  <a:sym typeface="Symbol" charset="0"/>
                </a:rPr>
                <a:t></a:t>
              </a:r>
              <a:r>
                <a:rPr lang="en-US" sz="1800" b="1" baseline="-25000" dirty="0">
                  <a:solidFill>
                    <a:srgbClr val="0000FF"/>
                  </a:solidFill>
                  <a:latin typeface="Comic Sans MS"/>
                  <a:cs typeface="Comic Sans MS"/>
                  <a:sym typeface="Symbol" charset="0"/>
                </a:rPr>
                <a:t></a:t>
              </a:r>
              <a:r>
                <a:rPr lang="en-US" sz="1800" b="1" dirty="0">
                  <a:solidFill>
                    <a:srgbClr val="0000FF"/>
                  </a:solidFill>
                  <a:latin typeface="Comic Sans MS"/>
                  <a:cs typeface="Comic Sans MS"/>
                  <a:sym typeface="Symbol" charset="0"/>
                </a:rPr>
                <a:t></a:t>
              </a:r>
              <a:r>
                <a:rPr lang="en-US" sz="1800" b="1" baseline="-25000" dirty="0">
                  <a:solidFill>
                    <a:srgbClr val="0000FF"/>
                  </a:solidFill>
                  <a:latin typeface="Comic Sans MS"/>
                  <a:cs typeface="Comic Sans MS"/>
                  <a:sym typeface="Symbol" charset="0"/>
                </a:rPr>
                <a:t></a:t>
              </a:r>
              <a:r>
                <a:rPr lang="en-US" sz="1800" b="1" dirty="0">
                  <a:solidFill>
                    <a:srgbClr val="0000FF"/>
                  </a:solidFill>
                  <a:latin typeface="Comic Sans MS"/>
                  <a:cs typeface="Comic Sans MS"/>
                </a:rPr>
                <a:t>s</a:t>
              </a:r>
              <a:r>
                <a:rPr lang="en-US" sz="1800" b="1" dirty="0">
                  <a:latin typeface="Comic Sans MS"/>
                  <a:cs typeface="Comic Sans MS"/>
                </a:rPr>
                <a:t> invariant mass</a:t>
              </a:r>
            </a:p>
            <a:p>
              <a:pPr eaLnBrk="1" hangingPunct="1"/>
              <a:endParaRPr lang="en-US" sz="2800" b="1" dirty="0">
                <a:solidFill>
                  <a:srgbClr val="000066"/>
                </a:solidFill>
                <a:latin typeface="Comic Sans MS"/>
                <a:cs typeface="Comic Sans MS"/>
              </a:endParaRPr>
            </a:p>
          </p:txBody>
        </p:sp>
      </p:grpSp>
      <p:sp>
        <p:nvSpPr>
          <p:cNvPr id="23565" name="Rectangle 20"/>
          <p:cNvSpPr>
            <a:spLocks noChangeArrowheads="1"/>
          </p:cNvSpPr>
          <p:nvPr/>
        </p:nvSpPr>
        <p:spPr bwMode="auto">
          <a:xfrm>
            <a:off x="9204325" y="695325"/>
            <a:ext cx="1841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endParaRPr lang="en-US" sz="2800">
              <a:solidFill>
                <a:srgbClr val="000066"/>
              </a:solidFill>
              <a:latin typeface="Comic Sans MS" charset="0"/>
            </a:endParaRPr>
          </a:p>
        </p:txBody>
      </p:sp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4876800" y="1139825"/>
            <a:ext cx="3967753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233363" indent="-233363"/>
            <a:r>
              <a:rPr lang="en-US" sz="1600" b="1" dirty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cs typeface="Comic Sans MS"/>
              </a:rPr>
              <a:t>Method is complementary to: </a:t>
            </a:r>
          </a:p>
          <a:p>
            <a:pPr marL="233363" indent="-233363">
              <a:buFontTx/>
              <a:buChar char="•"/>
            </a:pPr>
            <a:r>
              <a:rPr lang="en-US" sz="1600" b="1" dirty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cs typeface="Comic Sans MS"/>
              </a:rPr>
              <a:t>GLUEX experiment (2015)</a:t>
            </a:r>
          </a:p>
          <a:p>
            <a:pPr marL="233363" indent="-233363">
              <a:buFontTx/>
              <a:buChar char="•"/>
            </a:pPr>
            <a:r>
              <a:rPr lang="en-US" sz="1600" b="1" dirty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cs typeface="Comic Sans MS"/>
              </a:rPr>
              <a:t>PANDA experiment (&gt;2015)</a:t>
            </a:r>
          </a:p>
          <a:p>
            <a:pPr marL="233363" indent="-233363">
              <a:buFontTx/>
              <a:buChar char="•"/>
            </a:pPr>
            <a:r>
              <a:rPr lang="en-US" sz="1600" b="1" dirty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cs typeface="Comic Sans MS"/>
              </a:rPr>
              <a:t>COMPASS experiment (taking data</a:t>
            </a:r>
            <a:r>
              <a:rPr lang="en-US" sz="1400" b="1" dirty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cs typeface="Comic Sans MS"/>
              </a:rPr>
              <a:t>)</a:t>
            </a:r>
          </a:p>
        </p:txBody>
      </p:sp>
      <p:grpSp>
        <p:nvGrpSpPr>
          <p:cNvPr id="23567" name="Group 27"/>
          <p:cNvGrpSpPr>
            <a:grpSpLocks/>
          </p:cNvGrpSpPr>
          <p:nvPr/>
        </p:nvGrpSpPr>
        <p:grpSpPr bwMode="auto">
          <a:xfrm>
            <a:off x="685800" y="914400"/>
            <a:ext cx="3810000" cy="1447800"/>
            <a:chOff x="838200" y="2133600"/>
            <a:chExt cx="3810000" cy="1447800"/>
          </a:xfrm>
        </p:grpSpPr>
        <p:pic>
          <p:nvPicPr>
            <p:cNvPr id="23568" name="Picture 2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500" r="11821" b="8333"/>
            <a:stretch>
              <a:fillRect/>
            </a:stretch>
          </p:blipFill>
          <p:spPr bwMode="auto">
            <a:xfrm>
              <a:off x="838200" y="2133600"/>
              <a:ext cx="1828800" cy="144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9" name="Picture 2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500" r="6920" b="8333"/>
            <a:stretch>
              <a:fillRect/>
            </a:stretch>
          </p:blipFill>
          <p:spPr bwMode="auto">
            <a:xfrm>
              <a:off x="2819400" y="2133600"/>
              <a:ext cx="1828800" cy="144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340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FMS</a:t>
            </a:r>
            <a:r>
              <a:rPr lang="en-US" dirty="0" smtClean="0"/>
              <a:t> Refurbishment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STAR@UCLA, August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2DFF1-6A7E-5841-980E-96BA788216E4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0" y="584204"/>
            <a:ext cx="8305800" cy="335832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100000"/>
              <a:buFont typeface="Wingdings" charset="2"/>
              <a:buChar char="q"/>
              <a:defRPr sz="2200" b="1" i="0">
                <a:solidFill>
                  <a:schemeClr val="tx1"/>
                </a:solidFill>
                <a:latin typeface="Comic Sans MS Bold"/>
                <a:ea typeface="+mn-ea"/>
                <a:cs typeface="Comic Sans MS Bold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100000"/>
              <a:buFont typeface="Wingdings" charset="2"/>
              <a:buChar char="Ø"/>
              <a:defRPr sz="2000" b="1" i="0">
                <a:solidFill>
                  <a:schemeClr val="tx1"/>
                </a:solidFill>
                <a:latin typeface="Comic Sans MS Bold"/>
                <a:ea typeface="+mn-ea"/>
                <a:cs typeface="Comic Sans MS Bold"/>
              </a:defRPr>
            </a:lvl2pPr>
            <a:lvl3pPr marL="1085850" indent="-228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110000"/>
              <a:buFont typeface="Courier New"/>
              <a:buChar char="o"/>
              <a:defRPr b="1" i="0">
                <a:solidFill>
                  <a:schemeClr val="tx1"/>
                </a:solidFill>
                <a:latin typeface="Comic Sans MS Bold"/>
                <a:ea typeface="+mn-ea"/>
                <a:cs typeface="Comic Sans MS Bold"/>
              </a:defRPr>
            </a:lvl3pPr>
            <a:lvl4pPr marL="1428750" indent="-228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100000"/>
              <a:buFont typeface="Wingdings" charset="2"/>
              <a:buChar char="ü"/>
              <a:defRPr sz="1600" b="1" i="0">
                <a:solidFill>
                  <a:schemeClr val="tx1"/>
                </a:solidFill>
                <a:latin typeface="Comic Sans MS Bold"/>
                <a:ea typeface="+mn-ea"/>
                <a:cs typeface="Comic Sans MS Bold"/>
              </a:defRPr>
            </a:lvl4pPr>
            <a:lvl5pPr marL="1771650" indent="-228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100000"/>
              <a:buChar char="-"/>
              <a:defRPr sz="1400" b="1" i="0">
                <a:solidFill>
                  <a:schemeClr val="tx1"/>
                </a:solidFill>
                <a:latin typeface="Comic Sans MS Bold"/>
                <a:ea typeface="+mn-ea"/>
                <a:cs typeface="Comic Sans MS Bold"/>
              </a:defRPr>
            </a:lvl5pPr>
            <a:lvl6pPr marL="2228850" indent="-2286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686050" indent="-2286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143250" indent="-2286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600450" indent="-2286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sz="1600" dirty="0" smtClean="0"/>
              <a:t>Summer 2013</a:t>
            </a:r>
          </a:p>
          <a:p>
            <a:pPr lvl="1"/>
            <a:r>
              <a:rPr lang="en-US" sz="1400" dirty="0" smtClean="0"/>
              <a:t>Remove FMS lead glass/unwrap cells (5 PM)</a:t>
            </a:r>
          </a:p>
          <a:p>
            <a:pPr lvl="1"/>
            <a:r>
              <a:rPr lang="en-US" sz="1400" dirty="0" smtClean="0"/>
              <a:t>Expose to sunlight  (2 PM) </a:t>
            </a:r>
            <a:r>
              <a:rPr lang="en-US" sz="1400" dirty="0" smtClean="0">
                <a:solidFill>
                  <a:srgbClr val="0000FF"/>
                </a:solidFill>
                <a:sym typeface="Wingdings"/>
              </a:rPr>
              <a:t> underway</a:t>
            </a:r>
            <a:endParaRPr lang="en-US" sz="1400" dirty="0" smtClean="0">
              <a:solidFill>
                <a:srgbClr val="0000FF"/>
              </a:solidFill>
            </a:endParaRPr>
          </a:p>
          <a:p>
            <a:r>
              <a:rPr lang="en-US" sz="1600" dirty="0" smtClean="0"/>
              <a:t>Fall/Winter 2013</a:t>
            </a:r>
          </a:p>
          <a:p>
            <a:pPr lvl="1"/>
            <a:r>
              <a:rPr lang="en-US" sz="1400" dirty="0" smtClean="0"/>
              <a:t>Fix large cell PMT bases </a:t>
            </a:r>
            <a:r>
              <a:rPr lang="en-US" sz="1400" dirty="0" smtClean="0">
                <a:solidFill>
                  <a:srgbClr val="0000FF"/>
                </a:solidFill>
                <a:sym typeface="Wingdings"/>
              </a:rPr>
              <a:t> found free new PMTs at Fermi-Lab</a:t>
            </a:r>
            <a:r>
              <a:rPr lang="en-US" sz="1400" dirty="0" smtClean="0">
                <a:solidFill>
                  <a:srgbClr val="0000FF"/>
                </a:solidFill>
              </a:rPr>
              <a:t> </a:t>
            </a:r>
          </a:p>
          <a:p>
            <a:pPr lvl="1"/>
            <a:r>
              <a:rPr lang="en-US" sz="1400" dirty="0" smtClean="0"/>
              <a:t>Glue (?) PMTs to lead glass (5 PM)</a:t>
            </a:r>
          </a:p>
          <a:p>
            <a:pPr lvl="1"/>
            <a:r>
              <a:rPr lang="en-US" sz="1400" dirty="0" smtClean="0"/>
              <a:t>Re-wrap cells with aluminized </a:t>
            </a:r>
            <a:r>
              <a:rPr lang="en-US" sz="1400" dirty="0" err="1" smtClean="0"/>
              <a:t>mylar</a:t>
            </a:r>
            <a:r>
              <a:rPr lang="en-US" sz="1400" dirty="0" smtClean="0"/>
              <a:t> (3 PM)</a:t>
            </a:r>
          </a:p>
          <a:p>
            <a:r>
              <a:rPr lang="en-US" sz="1600" dirty="0" smtClean="0"/>
              <a:t>Summer 2014</a:t>
            </a:r>
          </a:p>
          <a:p>
            <a:pPr lvl="1"/>
            <a:r>
              <a:rPr lang="en-US" sz="1400" dirty="0" smtClean="0"/>
              <a:t>Re-stack FMS (6 PM)</a:t>
            </a:r>
          </a:p>
          <a:p>
            <a:pPr lvl="1"/>
            <a:r>
              <a:rPr lang="en-US" sz="1400" dirty="0" smtClean="0"/>
              <a:t>Test electronics (3 PM)</a:t>
            </a:r>
          </a:p>
          <a:p>
            <a:r>
              <a:rPr lang="en-US" sz="1600" dirty="0" smtClean="0"/>
              <a:t>People: </a:t>
            </a:r>
            <a:r>
              <a:rPr lang="en-US" sz="1600" dirty="0" err="1" smtClean="0"/>
              <a:t>Trentalange</a:t>
            </a:r>
            <a:r>
              <a:rPr lang="en-US" sz="1600" dirty="0" smtClean="0"/>
              <a:t>/</a:t>
            </a:r>
            <a:r>
              <a:rPr lang="en-US" sz="1600" dirty="0" err="1" smtClean="0"/>
              <a:t>Mondal</a:t>
            </a:r>
            <a:r>
              <a:rPr lang="en-US" sz="1600" dirty="0" smtClean="0"/>
              <a:t>/</a:t>
            </a:r>
            <a:r>
              <a:rPr lang="en-US" sz="1600" dirty="0" err="1" smtClean="0"/>
              <a:t>Dilks</a:t>
            </a:r>
            <a:r>
              <a:rPr lang="en-US" sz="1600" dirty="0" smtClean="0"/>
              <a:t>/</a:t>
            </a:r>
            <a:r>
              <a:rPr lang="en-US" sz="1600" dirty="0" err="1" smtClean="0"/>
              <a:t>Heppelman</a:t>
            </a:r>
            <a:r>
              <a:rPr lang="en-US" sz="1600" dirty="0" smtClean="0"/>
              <a:t>/Marshall/Boone </a:t>
            </a:r>
          </a:p>
          <a:p>
            <a:pPr marL="0" indent="0">
              <a:buNone/>
            </a:pPr>
            <a:r>
              <a:rPr lang="en-US" sz="1600" dirty="0"/>
              <a:t> </a:t>
            </a:r>
            <a:r>
              <a:rPr lang="en-US" sz="1600" dirty="0" smtClean="0"/>
              <a:t>  + extra UCLA/PSU/</a:t>
            </a:r>
            <a:r>
              <a:rPr lang="en-US" sz="1600" dirty="0" err="1" smtClean="0"/>
              <a:t>StoneyBrook</a:t>
            </a:r>
            <a:r>
              <a:rPr lang="en-US" sz="1600" dirty="0" smtClean="0"/>
              <a:t>/Valparaiso Students as needed</a:t>
            </a:r>
          </a:p>
          <a:p>
            <a:pPr marL="0" indent="0">
              <a:buFont typeface="Wingdings" charset="2"/>
              <a:buNone/>
            </a:pP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4706091" y="79329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n>
                  <a:solidFill>
                    <a:srgbClr val="FF3712"/>
                  </a:solidFill>
                </a:ln>
                <a:solidFill>
                  <a:srgbClr val="0000FF"/>
                </a:solidFill>
              </a:rPr>
              <a:t>✔</a:t>
            </a:r>
            <a:endParaRPr lang="en-US" sz="2400" dirty="0">
              <a:ln>
                <a:solidFill>
                  <a:srgbClr val="FF3712"/>
                </a:solidFill>
              </a:ln>
              <a:solidFill>
                <a:srgbClr val="0000FF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20189" y="3874532"/>
            <a:ext cx="8519011" cy="2668488"/>
            <a:chOff x="320189" y="3874532"/>
            <a:chExt cx="8519011" cy="2668488"/>
          </a:xfrm>
        </p:grpSpPr>
        <p:pic>
          <p:nvPicPr>
            <p:cNvPr id="9" name="Picture 8" descr="https://drupal.star.bnl.gov/STAR/files/userfiles/3110/capp(1)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1344" b="32419"/>
            <a:stretch/>
          </p:blipFill>
          <p:spPr bwMode="auto">
            <a:xfrm>
              <a:off x="364428" y="3874532"/>
              <a:ext cx="8474772" cy="24500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492436" y="6019800"/>
              <a:ext cx="3523621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  300      </a:t>
              </a:r>
              <a:r>
                <a:rPr lang="en-US" sz="1400" dirty="0" smtClean="0"/>
                <a:t>  500        700        900 </a:t>
              </a:r>
              <a:endParaRPr lang="en-US" sz="1400" dirty="0" smtClean="0"/>
            </a:p>
            <a:p>
              <a:r>
                <a:rPr lang="en-US" sz="1400" dirty="0"/>
                <a:t> </a:t>
              </a:r>
              <a:r>
                <a:rPr lang="en-US" sz="1400" dirty="0" smtClean="0"/>
                <a:t>                Wavelength (nm) </a:t>
              </a:r>
              <a:endParaRPr lang="en-US" sz="14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648200" y="6019800"/>
              <a:ext cx="3757158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  300       </a:t>
              </a:r>
              <a:r>
                <a:rPr lang="en-US" sz="1400" dirty="0" smtClean="0"/>
                <a:t>  500        700         900 </a:t>
              </a:r>
              <a:endParaRPr lang="en-US" sz="1400" dirty="0" smtClean="0"/>
            </a:p>
            <a:p>
              <a:r>
                <a:rPr lang="en-US" sz="1400" dirty="0"/>
                <a:t> </a:t>
              </a:r>
              <a:r>
                <a:rPr lang="en-US" sz="1400" dirty="0" smtClean="0"/>
                <a:t>                Wavelength (nm) </a:t>
              </a:r>
              <a:endParaRPr lang="en-US" sz="1400" dirty="0"/>
            </a:p>
          </p:txBody>
        </p:sp>
        <p:sp>
          <p:nvSpPr>
            <p:cNvPr id="12" name="TextBox 11"/>
            <p:cNvSpPr txBox="1"/>
            <p:nvPr/>
          </p:nvSpPr>
          <p:spPr>
            <a:xfrm rot="16200000">
              <a:off x="-568526" y="5067949"/>
              <a:ext cx="2115984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Relative Absorption</a:t>
              </a:r>
              <a:endParaRPr lang="en-US" sz="1600" dirty="0"/>
            </a:p>
          </p:txBody>
        </p:sp>
        <p:sp>
          <p:nvSpPr>
            <p:cNvPr id="13" name="TextBox 12"/>
            <p:cNvSpPr txBox="1"/>
            <p:nvPr/>
          </p:nvSpPr>
          <p:spPr>
            <a:xfrm rot="16200000">
              <a:off x="3634142" y="5067949"/>
              <a:ext cx="2115984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Relative Absorption</a:t>
              </a:r>
              <a:endParaRPr lang="en-US" sz="16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881693" y="3886200"/>
              <a:ext cx="1176925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Large Cell</a:t>
              </a:r>
              <a:endParaRPr lang="en-US" sz="16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148893" y="3886200"/>
              <a:ext cx="1155785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Small Cell</a:t>
              </a:r>
              <a:endParaRPr lang="en-US" sz="1600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390348" y="3401392"/>
            <a:ext cx="5632174" cy="3324087"/>
            <a:chOff x="121478" y="728870"/>
            <a:chExt cx="5632174" cy="3324087"/>
          </a:xfrm>
        </p:grpSpPr>
        <p:sp>
          <p:nvSpPr>
            <p:cNvPr id="22" name="Rectangle 21"/>
            <p:cNvSpPr/>
            <p:nvPr/>
          </p:nvSpPr>
          <p:spPr bwMode="auto">
            <a:xfrm>
              <a:off x="121478" y="728870"/>
              <a:ext cx="5632174" cy="332408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209826" y="795129"/>
              <a:ext cx="5458176" cy="3245922"/>
              <a:chOff x="209826" y="795129"/>
              <a:chExt cx="5458176" cy="3245922"/>
            </a:xfrm>
          </p:grpSpPr>
          <p:sp>
            <p:nvSpPr>
              <p:cNvPr id="24" name="TextBox 23"/>
              <p:cNvSpPr txBox="1"/>
              <p:nvPr/>
            </p:nvSpPr>
            <p:spPr>
              <a:xfrm>
                <a:off x="3906080" y="904459"/>
                <a:ext cx="1626704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FF0000"/>
                    </a:solidFill>
                  </a:rPr>
                  <a:t>No Signal</a:t>
                </a:r>
              </a:p>
              <a:p>
                <a:r>
                  <a:rPr lang="en-US" sz="1400" dirty="0" smtClean="0">
                    <a:solidFill>
                      <a:srgbClr val="00B0F0"/>
                    </a:solidFill>
                  </a:rPr>
                  <a:t>Gain Jumps</a:t>
                </a:r>
              </a:p>
              <a:p>
                <a:r>
                  <a:rPr lang="en-US" sz="1400" dirty="0" smtClean="0">
                    <a:solidFill>
                      <a:srgbClr val="92D050"/>
                    </a:solidFill>
                  </a:rPr>
                  <a:t>Gain Varies</a:t>
                </a:r>
              </a:p>
              <a:p>
                <a:r>
                  <a:rPr lang="en-US" sz="1400" dirty="0" smtClean="0">
                    <a:solidFill>
                      <a:srgbClr val="FFC000"/>
                    </a:solidFill>
                  </a:rPr>
                  <a:t>Multiple </a:t>
                </a:r>
                <a:endParaRPr lang="en-US" sz="1400" dirty="0">
                  <a:solidFill>
                    <a:srgbClr val="FFC000"/>
                  </a:solidFill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3909939" y="2696894"/>
                <a:ext cx="1758063" cy="11695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0000FF"/>
                    </a:solidFill>
                  </a:rPr>
                  <a:t>Small </a:t>
                </a:r>
                <a:r>
                  <a:rPr lang="en-US" sz="1400" dirty="0" smtClean="0">
                    <a:solidFill>
                      <a:srgbClr val="0000FF"/>
                    </a:solidFill>
                  </a:rPr>
                  <a:t>cells:</a:t>
                </a:r>
                <a:endParaRPr lang="en-US" sz="1400" dirty="0" smtClean="0">
                  <a:solidFill>
                    <a:srgbClr val="0000FF"/>
                  </a:solidFill>
                </a:endParaRPr>
              </a:p>
              <a:p>
                <a:r>
                  <a:rPr lang="en-US" sz="1400" dirty="0" smtClean="0"/>
                  <a:t>Radiation damage</a:t>
                </a:r>
              </a:p>
              <a:p>
                <a:r>
                  <a:rPr lang="en-US" sz="1400" dirty="0" smtClean="0">
                    <a:solidFill>
                      <a:srgbClr val="0000FF"/>
                    </a:solidFill>
                  </a:rPr>
                  <a:t>Large </a:t>
                </a:r>
                <a:r>
                  <a:rPr lang="en-US" sz="1400" dirty="0" smtClean="0">
                    <a:solidFill>
                      <a:srgbClr val="0000FF"/>
                    </a:solidFill>
                  </a:rPr>
                  <a:t>cells:</a:t>
                </a:r>
                <a:endParaRPr lang="en-US" sz="1400" dirty="0" smtClean="0">
                  <a:solidFill>
                    <a:srgbClr val="0000FF"/>
                  </a:solidFill>
                </a:endParaRPr>
              </a:p>
              <a:p>
                <a:r>
                  <a:rPr lang="en-US" sz="1400" dirty="0" smtClean="0"/>
                  <a:t>Gain </a:t>
                </a:r>
                <a:r>
                  <a:rPr lang="en-US" sz="1400" dirty="0" smtClean="0"/>
                  <a:t>problems</a:t>
                </a:r>
              </a:p>
              <a:p>
                <a:r>
                  <a:rPr lang="en-US" sz="1400" dirty="0" smtClean="0"/>
                  <a:t>~41% (323) bases</a:t>
                </a:r>
              </a:p>
            </p:txBody>
          </p:sp>
          <p:pic>
            <p:nvPicPr>
              <p:cNvPr id="26" name="Picture 3" descr="C:\Users\stephen\Desktop\FMS_small _cells.pn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809" t="7587" b="4944"/>
              <a:stretch/>
            </p:blipFill>
            <p:spPr bwMode="auto">
              <a:xfrm>
                <a:off x="209826" y="795129"/>
                <a:ext cx="3650218" cy="32459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27" name="TextBox 26"/>
          <p:cNvSpPr txBox="1"/>
          <p:nvPr/>
        </p:nvSpPr>
        <p:spPr>
          <a:xfrm>
            <a:off x="0" y="0"/>
            <a:ext cx="1867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S. </a:t>
            </a:r>
            <a:r>
              <a:rPr lang="en-US" dirty="0" err="1"/>
              <a:t>Trentalange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4084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>
            <a:noAutofit/>
          </a:bodyPr>
          <a:lstStyle/>
          <a:p>
            <a:r>
              <a:rPr lang="en-US" sz="2400" dirty="0"/>
              <a:t>Run 2009 – proof of principle: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Tagging forward </a:t>
            </a:r>
            <a:r>
              <a:rPr lang="en-US" sz="2400" dirty="0"/>
              <a:t>proton is </a:t>
            </a:r>
            <a:r>
              <a:rPr lang="en-US" sz="2400" dirty="0" smtClean="0"/>
              <a:t>crucial</a:t>
            </a:r>
            <a:endParaRPr lang="en-US" sz="2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STAR@UCLA, August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44386-8ACC-CA4C-B7B3-75C9425FC503}" type="slidenum">
              <a:rPr lang="en-US" smtClean="0"/>
              <a:pPr/>
              <a:t>30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242946" y="958171"/>
            <a:ext cx="8666889" cy="4951183"/>
            <a:chOff x="609600" y="1915160"/>
            <a:chExt cx="7404536" cy="380828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09600" y="1915160"/>
              <a:ext cx="7315200" cy="3808288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4336357" y="2275840"/>
              <a:ext cx="3677779" cy="4497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FF00FF"/>
                  </a:solidFill>
                  <a:latin typeface="Comic Sans MS"/>
                  <a:cs typeface="Comic Sans MS"/>
                </a:rPr>
                <a:t>Note small like sign background after momentum conservation cut</a:t>
              </a:r>
              <a:endParaRPr lang="en-US" sz="1600" b="1" dirty="0">
                <a:solidFill>
                  <a:srgbClr val="FF00FF"/>
                </a:solidFill>
                <a:latin typeface="Comic Sans MS"/>
                <a:cs typeface="Comic Sans MS"/>
              </a:endParaRPr>
            </a:p>
          </p:txBody>
        </p:sp>
      </p:grpSp>
      <p:pic>
        <p:nvPicPr>
          <p:cNvPr id="3" name="Picture 2" descr="accepted_phase_spac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19" y="1061833"/>
            <a:ext cx="7848600" cy="53086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843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Diffractive Physics 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37A68-6CDC-BF4C-A518-F2B8A7ADE480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627" y="762000"/>
            <a:ext cx="8246745" cy="56546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98640" y="894080"/>
            <a:ext cx="16953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Adrian </a:t>
            </a:r>
            <a:r>
              <a:rPr lang="en-US" sz="1600" b="1" dirty="0" err="1">
                <a:solidFill>
                  <a:srgbClr val="000000"/>
                </a:solidFill>
                <a:latin typeface="Comic Sans MS"/>
                <a:cs typeface="Comic Sans MS"/>
              </a:rPr>
              <a:t>Dumitru</a:t>
            </a:r>
            <a:r>
              <a:rPr lang="en-US" sz="1600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endParaRPr lang="en-US" sz="1600" b="1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7" name="Textfeld 20"/>
          <p:cNvSpPr txBox="1"/>
          <p:nvPr/>
        </p:nvSpPr>
        <p:spPr>
          <a:xfrm rot="21000000">
            <a:off x="1804954" y="1818305"/>
            <a:ext cx="5449286" cy="3247043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tx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  <a:bevelB w="114300" prst="artDeco"/>
          </a:sp3d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000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To be sure it was diffraction need to make sure p and/or A are </a:t>
            </a:r>
            <a:r>
              <a:rPr lang="en-US" sz="2000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intact</a:t>
            </a:r>
          </a:p>
          <a:p>
            <a:pPr algn="ctr">
              <a:spcAft>
                <a:spcPts val="600"/>
              </a:spcAft>
            </a:pPr>
            <a:r>
              <a:rPr lang="en-US" sz="2000" dirty="0" smtClean="0">
                <a:solidFill>
                  <a:srgbClr val="000000"/>
                </a:solidFill>
                <a:latin typeface="Comic Sans MS"/>
                <a:cs typeface="Comic Sans MS"/>
                <a:sym typeface="Wingdings"/>
              </a:rPr>
              <a:t> RP and ZDC</a:t>
            </a:r>
            <a:endParaRPr lang="en-US" sz="2000" b="1" dirty="0" smtClean="0">
              <a:solidFill>
                <a:srgbClr val="000000"/>
              </a:solidFill>
              <a:latin typeface="Comic Sans MS"/>
              <a:cs typeface="Comic Sans MS"/>
            </a:endParaRPr>
          </a:p>
          <a:p>
            <a:pPr algn="ctr">
              <a:spcAft>
                <a:spcPts val="600"/>
              </a:spcAft>
            </a:pPr>
            <a:r>
              <a:rPr lang="en-US" sz="2000" dirty="0" smtClean="0">
                <a:solidFill>
                  <a:srgbClr val="000000"/>
                </a:solidFill>
                <a:latin typeface="Comic Sans MS"/>
                <a:cs typeface="Comic Sans MS"/>
              </a:rPr>
              <a:t>need to look seriously into </a:t>
            </a:r>
          </a:p>
          <a:p>
            <a:pPr algn="ctr">
              <a:spcAft>
                <a:spcPts val="600"/>
              </a:spcAft>
            </a:pPr>
            <a:r>
              <a:rPr lang="en-US" sz="2000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rapidity gap triggers</a:t>
            </a:r>
          </a:p>
          <a:p>
            <a:pPr algn="ctr">
              <a:spcAft>
                <a:spcPts val="600"/>
              </a:spcAft>
            </a:pPr>
            <a:r>
              <a:rPr lang="en-US" sz="2000" dirty="0" smtClean="0">
                <a:solidFill>
                  <a:srgbClr val="0000FF"/>
                </a:solidFill>
                <a:latin typeface="Comic Sans MS"/>
                <a:cs typeface="Comic Sans MS"/>
              </a:rPr>
              <a:t>Big Question:</a:t>
            </a:r>
          </a:p>
          <a:p>
            <a:pPr algn="ctr">
              <a:spcAft>
                <a:spcPts val="600"/>
              </a:spcAft>
            </a:pPr>
            <a:r>
              <a:rPr lang="en-US" sz="2000" b="1" dirty="0" smtClean="0">
                <a:solidFill>
                  <a:srgbClr val="FF00FF"/>
                </a:solidFill>
                <a:latin typeface="Comic Sans MS"/>
                <a:cs typeface="Comic Sans MS"/>
              </a:rPr>
              <a:t>Does the diffractive cross section increase in </a:t>
            </a:r>
            <a:r>
              <a:rPr lang="en-US" sz="2000" b="1" dirty="0" err="1" smtClean="0">
                <a:solidFill>
                  <a:srgbClr val="FF00FF"/>
                </a:solidFill>
                <a:latin typeface="Comic Sans MS"/>
                <a:cs typeface="Comic Sans MS"/>
              </a:rPr>
              <a:t>pA</a:t>
            </a:r>
            <a:r>
              <a:rPr lang="en-US" sz="2000" b="1" dirty="0" smtClean="0">
                <a:solidFill>
                  <a:srgbClr val="FF00FF"/>
                </a:solidFill>
                <a:latin typeface="Comic Sans MS"/>
                <a:cs typeface="Comic Sans MS"/>
              </a:rPr>
              <a:t> if we are saturated regime like in </a:t>
            </a:r>
            <a:r>
              <a:rPr lang="en-US" sz="2000" b="1" dirty="0" err="1" smtClean="0">
                <a:solidFill>
                  <a:srgbClr val="FF00FF"/>
                </a:solidFill>
                <a:latin typeface="Comic Sans MS"/>
                <a:cs typeface="Comic Sans MS"/>
              </a:rPr>
              <a:t>eA</a:t>
            </a:r>
            <a:r>
              <a:rPr lang="en-US" sz="2000" b="1" dirty="0" smtClean="0">
                <a:solidFill>
                  <a:srgbClr val="FF00FF"/>
                </a:solidFill>
                <a:latin typeface="Comic Sans MS"/>
                <a:cs typeface="Comic Sans MS"/>
              </a:rPr>
              <a:t>?</a:t>
            </a:r>
            <a:endParaRPr lang="en-US" sz="2000" b="1" dirty="0">
              <a:solidFill>
                <a:srgbClr val="FF00FF"/>
              </a:solidFill>
              <a:latin typeface="Comic Sans MS"/>
              <a:cs typeface="Comic Sans M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STAR@UCLA, August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307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STAR@UCLA, August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2DFF1-6A7E-5841-980E-96BA788216E4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2245" y="0"/>
            <a:ext cx="5342860" cy="6858000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 bwMode="auto">
          <a:xfrm>
            <a:off x="1943597" y="3059043"/>
            <a:ext cx="1137478" cy="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00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143566" y="419653"/>
            <a:ext cx="3049332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00FF"/>
                </a:solidFill>
              </a:rPr>
              <a:t>NSAC performance</a:t>
            </a:r>
          </a:p>
          <a:p>
            <a:pPr algn="ctr"/>
            <a:r>
              <a:rPr lang="en-US" sz="2400" dirty="0" smtClean="0">
                <a:solidFill>
                  <a:srgbClr val="0000FF"/>
                </a:solidFill>
              </a:rPr>
              <a:t>milestones </a:t>
            </a:r>
          </a:p>
          <a:p>
            <a:pPr algn="ctr"/>
            <a:r>
              <a:rPr lang="en-US" sz="2400" dirty="0" smtClean="0">
                <a:solidFill>
                  <a:srgbClr val="0000FF"/>
                </a:solidFill>
              </a:rPr>
              <a:t>for </a:t>
            </a:r>
            <a:r>
              <a:rPr lang="en-US" sz="2400" dirty="0" err="1" smtClean="0">
                <a:solidFill>
                  <a:srgbClr val="0000FF"/>
                </a:solidFill>
              </a:rPr>
              <a:t>pA</a:t>
            </a:r>
            <a:r>
              <a:rPr lang="en-US" sz="2400" dirty="0" smtClean="0">
                <a:solidFill>
                  <a:srgbClr val="0000FF"/>
                </a:solidFill>
              </a:rPr>
              <a:t> / AA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9479" y="1968076"/>
            <a:ext cx="198973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R</a:t>
            </a:r>
            <a:r>
              <a:rPr lang="en-US" baseline="-25000" dirty="0" err="1"/>
              <a:t>p</a:t>
            </a:r>
            <a:r>
              <a:rPr lang="en-US" baseline="-25000" dirty="0" err="1" smtClean="0"/>
              <a:t>A</a:t>
            </a:r>
            <a:r>
              <a:rPr lang="en-US" dirty="0" smtClean="0"/>
              <a:t> for photons</a:t>
            </a:r>
          </a:p>
          <a:p>
            <a:r>
              <a:rPr lang="en-US" dirty="0" err="1" smtClean="0"/>
              <a:t>R</a:t>
            </a:r>
            <a:r>
              <a:rPr lang="en-US" baseline="-25000" dirty="0" err="1" smtClean="0"/>
              <a:t>pA</a:t>
            </a:r>
            <a:r>
              <a:rPr lang="en-US" dirty="0" smtClean="0"/>
              <a:t> for J/</a:t>
            </a:r>
            <a:r>
              <a:rPr lang="en-US" dirty="0" err="1" smtClean="0"/>
              <a:t>Ψ</a:t>
            </a:r>
            <a:endParaRPr lang="en-US" dirty="0" smtClean="0"/>
          </a:p>
          <a:p>
            <a:r>
              <a:rPr lang="en-US" dirty="0"/>
              <a:t>will do </a:t>
            </a:r>
            <a:r>
              <a:rPr lang="en-US" dirty="0" smtClean="0"/>
              <a:t>the trick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3313043"/>
            <a:ext cx="31142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Can UPC in </a:t>
            </a:r>
            <a:r>
              <a:rPr lang="en-US" dirty="0" err="1">
                <a:solidFill>
                  <a:srgbClr val="0000FF"/>
                </a:solidFill>
              </a:rPr>
              <a:t>pA</a:t>
            </a:r>
            <a:r>
              <a:rPr lang="en-US" dirty="0">
                <a:solidFill>
                  <a:srgbClr val="0000FF"/>
                </a:solidFill>
              </a:rPr>
              <a:t> </a:t>
            </a:r>
            <a:endParaRPr lang="en-US" dirty="0" smtClean="0">
              <a:solidFill>
                <a:srgbClr val="0000FF"/>
              </a:solidFill>
            </a:endParaRPr>
          </a:p>
          <a:p>
            <a:pPr algn="ctr"/>
            <a:r>
              <a:rPr lang="en-US" dirty="0" smtClean="0">
                <a:solidFill>
                  <a:srgbClr val="0000FF"/>
                </a:solidFill>
              </a:rPr>
              <a:t>gives us </a:t>
            </a:r>
          </a:p>
          <a:p>
            <a:pPr algn="ctr"/>
            <a:r>
              <a:rPr lang="en-US" dirty="0" smtClean="0">
                <a:solidFill>
                  <a:srgbClr val="0000FF"/>
                </a:solidFill>
              </a:rPr>
              <a:t>g</a:t>
            </a:r>
            <a:r>
              <a:rPr lang="en-US" dirty="0">
                <a:solidFill>
                  <a:srgbClr val="0000FF"/>
                </a:solidFill>
              </a:rPr>
              <a:t>(</a:t>
            </a:r>
            <a:r>
              <a:rPr lang="en-US" dirty="0" err="1">
                <a:solidFill>
                  <a:srgbClr val="0000FF"/>
                </a:solidFill>
              </a:rPr>
              <a:t>x,b</a:t>
            </a:r>
            <a:r>
              <a:rPr lang="en-US" dirty="0" smtClean="0">
                <a:solidFill>
                  <a:srgbClr val="0000FF"/>
                </a:solidFill>
              </a:rPr>
              <a:t>)</a:t>
            </a:r>
            <a:endParaRPr lang="en-US" dirty="0">
              <a:solidFill>
                <a:srgbClr val="0000FF"/>
              </a:solidFill>
            </a:endParaRPr>
          </a:p>
        </p:txBody>
      </p:sp>
      <p:grpSp>
        <p:nvGrpSpPr>
          <p:cNvPr id="13" name="Group 18"/>
          <p:cNvGrpSpPr>
            <a:grpSpLocks/>
          </p:cNvGrpSpPr>
          <p:nvPr/>
        </p:nvGrpSpPr>
        <p:grpSpPr bwMode="auto">
          <a:xfrm>
            <a:off x="0" y="4315362"/>
            <a:ext cx="3295636" cy="2255520"/>
            <a:chOff x="2339204" y="1525632"/>
            <a:chExt cx="3295736" cy="2255308"/>
          </a:xfrm>
        </p:grpSpPr>
        <p:pic>
          <p:nvPicPr>
            <p:cNvPr id="14" name="Picture 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500" b="8466"/>
            <a:stretch>
              <a:fillRect/>
            </a:stretch>
          </p:blipFill>
          <p:spPr bwMode="auto">
            <a:xfrm rot="16200000">
              <a:off x="2859418" y="1005418"/>
              <a:ext cx="2255308" cy="32957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TextBox 16"/>
            <p:cNvSpPr txBox="1">
              <a:spLocks noChangeArrowheads="1"/>
            </p:cNvSpPr>
            <p:nvPr/>
          </p:nvSpPr>
          <p:spPr bwMode="auto">
            <a:xfrm>
              <a:off x="3530196" y="1579036"/>
              <a:ext cx="2048156" cy="246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pPr eaLnBrk="1" hangingPunct="1"/>
              <a:r>
                <a:rPr lang="en-US" sz="1000" dirty="0">
                  <a:solidFill>
                    <a:srgbClr val="0000CC"/>
                  </a:solidFill>
                </a:rPr>
                <a:t>STAR Preliminary  </a:t>
              </a:r>
              <a:r>
                <a:rPr lang="en-US" sz="1000" dirty="0" err="1">
                  <a:solidFill>
                    <a:srgbClr val="0000CC"/>
                  </a:solidFill>
                </a:rPr>
                <a:t>Au+Au</a:t>
              </a:r>
              <a:r>
                <a:rPr lang="en-US" sz="1000" dirty="0">
                  <a:solidFill>
                    <a:srgbClr val="0000CC"/>
                  </a:solidFill>
                </a:rPr>
                <a:t> UPC</a:t>
              </a:r>
            </a:p>
          </p:txBody>
        </p:sp>
        <p:sp>
          <p:nvSpPr>
            <p:cNvPr id="16" name="TextBox 17"/>
            <p:cNvSpPr txBox="1">
              <a:spLocks noChangeArrowheads="1"/>
            </p:cNvSpPr>
            <p:nvPr/>
          </p:nvSpPr>
          <p:spPr bwMode="auto">
            <a:xfrm>
              <a:off x="3911902" y="2255873"/>
              <a:ext cx="1146578" cy="2769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pPr eaLnBrk="1" hangingPunct="1"/>
              <a:r>
                <a:rPr lang="en-US" sz="1200" dirty="0">
                  <a:sym typeface="Symbol" charset="0"/>
                </a:rPr>
                <a:t></a:t>
              </a:r>
              <a:r>
                <a:rPr lang="en-US" sz="1200" dirty="0"/>
                <a:t>*+</a:t>
              </a:r>
              <a:r>
                <a:rPr lang="en-US" sz="1200" dirty="0" err="1"/>
                <a:t>Au</a:t>
              </a:r>
              <a:r>
                <a:rPr lang="en-US" sz="1200" dirty="0" err="1">
                  <a:sym typeface="Wingdings" charset="0"/>
                </a:rPr>
                <a:t>Au</a:t>
              </a:r>
              <a:r>
                <a:rPr lang="en-US" sz="1200" dirty="0">
                  <a:sym typeface="Wingdings" charset="0"/>
                </a:rPr>
                <a:t>+</a:t>
              </a:r>
              <a:r>
                <a:rPr lang="en-US" sz="1200" dirty="0">
                  <a:sym typeface="Symbol" charset="0"/>
                </a:rPr>
                <a:t></a:t>
              </a:r>
              <a:endParaRPr 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679733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Physics Objectives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STAR@UCLA, August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EEB45-469B-C445-A2A6-597CC1D4FAC3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4294967295"/>
          </p:nvPr>
        </p:nvSpPr>
        <p:spPr>
          <a:xfrm>
            <a:off x="0" y="762000"/>
            <a:ext cx="9144000" cy="5410200"/>
          </a:xfrm>
        </p:spPr>
        <p:txBody>
          <a:bodyPr/>
          <a:lstStyle/>
          <a:p>
            <a:r>
              <a:rPr lang="en-US" dirty="0" smtClean="0"/>
              <a:t>Improve lepton-photon-hadron separation in the FMS to do</a:t>
            </a:r>
          </a:p>
          <a:p>
            <a:r>
              <a:rPr lang="en-US" dirty="0" smtClean="0"/>
              <a:t>Some examples</a:t>
            </a:r>
          </a:p>
          <a:p>
            <a:pPr lvl="1"/>
            <a:r>
              <a:rPr lang="en-US" dirty="0" smtClean="0"/>
              <a:t>J/</a:t>
            </a:r>
            <a:r>
              <a:rPr lang="en-US" dirty="0" err="1" smtClean="0"/>
              <a:t>Ψ</a:t>
            </a:r>
            <a:r>
              <a:rPr lang="en-US" dirty="0" smtClean="0"/>
              <a:t> physics in </a:t>
            </a:r>
            <a:r>
              <a:rPr lang="en-US" dirty="0" err="1"/>
              <a:t>p</a:t>
            </a:r>
            <a:r>
              <a:rPr lang="en-US" dirty="0" err="1" smtClean="0"/>
              <a:t>Au</a:t>
            </a:r>
            <a:r>
              <a:rPr lang="en-US" dirty="0" smtClean="0"/>
              <a:t> and </a:t>
            </a:r>
            <a:r>
              <a:rPr lang="en-US" dirty="0" err="1" smtClean="0"/>
              <a:t>pp</a:t>
            </a:r>
            <a:r>
              <a:rPr lang="en-US" dirty="0" smtClean="0"/>
              <a:t> at forward </a:t>
            </a:r>
            <a:r>
              <a:rPr lang="en-US" dirty="0" err="1" smtClean="0"/>
              <a:t>rapidities</a:t>
            </a:r>
            <a:r>
              <a:rPr lang="en-US" dirty="0" smtClean="0"/>
              <a:t>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err="1" smtClean="0">
                <a:sym typeface="Wingdings"/>
              </a:rPr>
              <a:t>R</a:t>
            </a:r>
            <a:r>
              <a:rPr lang="en-US" baseline="-25000" dirty="0" err="1" smtClean="0">
                <a:sym typeface="Wingdings"/>
              </a:rPr>
              <a:t>dA</a:t>
            </a:r>
            <a:endParaRPr lang="en-US" baseline="-25000" dirty="0" smtClean="0"/>
          </a:p>
          <a:p>
            <a:pPr lvl="1"/>
            <a:r>
              <a:rPr lang="en-US" dirty="0" smtClean="0"/>
              <a:t>current status from </a:t>
            </a:r>
            <a:r>
              <a:rPr lang="en-US" dirty="0" err="1" smtClean="0"/>
              <a:t>chris</a:t>
            </a:r>
            <a:r>
              <a:rPr lang="en-US" dirty="0" smtClean="0"/>
              <a:t> </a:t>
            </a:r>
            <a:r>
              <a:rPr lang="en-US" dirty="0" err="1" smtClean="0"/>
              <a:t>perkins</a:t>
            </a:r>
            <a:r>
              <a:rPr lang="en-US" dirty="0" smtClean="0"/>
              <a:t> from run-08</a:t>
            </a:r>
          </a:p>
          <a:p>
            <a:pPr lvl="1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42306"/>
            <a:ext cx="9144000" cy="405295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 rot="20940000">
            <a:off x="768850" y="2319648"/>
            <a:ext cx="7606319" cy="954107"/>
          </a:xfrm>
          <a:prstGeom prst="rect">
            <a:avLst/>
          </a:prstGeom>
          <a:solidFill>
            <a:schemeClr val="tx1">
              <a:lumMod val="85000"/>
            </a:schemeClr>
          </a:solidFill>
          <a:ln w="25400">
            <a:solidFill>
              <a:schemeClr val="bg1"/>
            </a:solidFill>
          </a:ln>
          <a:effectLst>
            <a:glow rad="101600">
              <a:schemeClr val="tx1">
                <a:lumMod val="50000"/>
                <a:alpha val="75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  <a:bevelB w="114300" prst="artDeco"/>
          </a:sp3d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CC66FF"/>
              </a:buClr>
              <a:defRPr/>
            </a:pPr>
            <a:r>
              <a:rPr lang="en-US" sz="2800" b="1" dirty="0" smtClean="0">
                <a:solidFill>
                  <a:schemeClr val="bg1"/>
                </a:solidFill>
                <a:latin typeface="Comic Sans MS"/>
                <a:cs typeface="Comic Sans MS"/>
              </a:rPr>
              <a:t>need to simulate J/</a:t>
            </a:r>
            <a:r>
              <a:rPr lang="en-US" sz="2800" b="1" dirty="0" err="1" smtClean="0">
                <a:solidFill>
                  <a:schemeClr val="bg1"/>
                </a:solidFill>
                <a:latin typeface="Comic Sans MS"/>
                <a:cs typeface="Comic Sans MS"/>
              </a:rPr>
              <a:t>Ψ</a:t>
            </a:r>
            <a:r>
              <a:rPr lang="en-US" sz="2800" b="1" dirty="0" smtClean="0">
                <a:solidFill>
                  <a:schemeClr val="bg1"/>
                </a:solidFill>
                <a:latin typeface="Comic Sans MS"/>
                <a:cs typeface="Comic Sans MS"/>
              </a:rPr>
              <a:t> signal to background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CC66FF"/>
              </a:buClr>
              <a:defRPr/>
            </a:pPr>
            <a:r>
              <a:rPr lang="en-US" sz="2800" dirty="0" smtClean="0">
                <a:solidFill>
                  <a:schemeClr val="bg1"/>
                </a:solidFill>
                <a:latin typeface="Comic Sans MS"/>
                <a:cs typeface="Comic Sans MS"/>
              </a:rPr>
              <a:t>with the FMS </a:t>
            </a:r>
            <a:r>
              <a:rPr lang="en-US" sz="2800" dirty="0" err="1" smtClean="0">
                <a:solidFill>
                  <a:schemeClr val="bg1"/>
                </a:solidFill>
                <a:latin typeface="Comic Sans MS"/>
                <a:cs typeface="Comic Sans MS"/>
              </a:rPr>
              <a:t>preshower</a:t>
            </a:r>
            <a:r>
              <a:rPr lang="en-US" sz="2800" dirty="0" smtClean="0">
                <a:solidFill>
                  <a:schemeClr val="bg1"/>
                </a:solidFill>
                <a:latin typeface="Comic Sans MS"/>
                <a:cs typeface="Comic Sans MS"/>
              </a:rPr>
              <a:t> </a:t>
            </a:r>
            <a:endParaRPr lang="en-US" sz="2800" b="1" dirty="0">
              <a:solidFill>
                <a:schemeClr val="bg1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332980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667" y="355600"/>
            <a:ext cx="4064000" cy="685800"/>
          </a:xfrm>
          <a:prstGeom prst="rect">
            <a:avLst/>
          </a:prstGeom>
          <a:noFill/>
        </p:spPr>
      </p:pic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3350"/>
          <a:lstStyle/>
          <a:p>
            <a:r>
              <a:rPr lang="en-US" dirty="0" smtClean="0"/>
              <a:t>Do Gluons Saturate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E.C. Aschenauer</a:t>
            </a:r>
            <a:endParaRPr lang="en-US" altLang="ja-JP" dirty="0"/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D158C-1560-FF45-8038-095B29591694}" type="slidenum">
              <a:rPr lang="en-US"/>
              <a:pPr/>
              <a:t>34</a:t>
            </a:fld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0" y="1020674"/>
            <a:ext cx="4304573" cy="4405787"/>
            <a:chOff x="0" y="1020674"/>
            <a:chExt cx="4304573" cy="4405787"/>
          </a:xfrm>
        </p:grpSpPr>
        <p:pic>
          <p:nvPicPr>
            <p:cNvPr id="18" name="Picture 35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504" r="8799"/>
            <a:stretch/>
          </p:blipFill>
          <p:spPr bwMode="auto">
            <a:xfrm>
              <a:off x="0" y="1050302"/>
              <a:ext cx="4268740" cy="437615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  <a:miter lim="800000"/>
              <a:headEnd/>
              <a:tailEnd/>
            </a:ln>
          </p:spPr>
        </p:pic>
        <p:grpSp>
          <p:nvGrpSpPr>
            <p:cNvPr id="2" name="Group 21"/>
            <p:cNvGrpSpPr/>
            <p:nvPr/>
          </p:nvGrpSpPr>
          <p:grpSpPr>
            <a:xfrm>
              <a:off x="556093" y="1020674"/>
              <a:ext cx="760310" cy="524928"/>
              <a:chOff x="-801961" y="1778007"/>
              <a:chExt cx="760310" cy="524928"/>
            </a:xfrm>
          </p:grpSpPr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742691" y="1883835"/>
                <a:ext cx="701040" cy="419100"/>
              </a:xfrm>
              <a:prstGeom prst="rect">
                <a:avLst/>
              </a:prstGeom>
            </p:spPr>
          </p:pic>
          <p:sp>
            <p:nvSpPr>
              <p:cNvPr id="21" name="TextBox 20"/>
              <p:cNvSpPr txBox="1"/>
              <p:nvPr/>
            </p:nvSpPr>
            <p:spPr>
              <a:xfrm>
                <a:off x="-801961" y="1778007"/>
                <a:ext cx="70651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small </a:t>
                </a:r>
                <a:r>
                  <a:rPr lang="en-US" sz="1200" dirty="0" err="1" smtClean="0"/>
                  <a:t>x</a:t>
                </a:r>
                <a:endParaRPr lang="en-US" sz="1200" dirty="0"/>
              </a:p>
            </p:txBody>
          </p:sp>
        </p:grpSp>
        <p:grpSp>
          <p:nvGrpSpPr>
            <p:cNvPr id="3" name="Group 24"/>
            <p:cNvGrpSpPr/>
            <p:nvPr/>
          </p:nvGrpSpPr>
          <p:grpSpPr>
            <a:xfrm>
              <a:off x="530860" y="4348068"/>
              <a:ext cx="840743" cy="551181"/>
              <a:chOff x="-86363" y="5489786"/>
              <a:chExt cx="840743" cy="551181"/>
            </a:xfrm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0" y="5564717"/>
                <a:ext cx="754380" cy="476250"/>
              </a:xfrm>
              <a:prstGeom prst="rect">
                <a:avLst/>
              </a:prstGeom>
            </p:spPr>
          </p:pic>
          <p:sp>
            <p:nvSpPr>
              <p:cNvPr id="24" name="TextBox 23"/>
              <p:cNvSpPr txBox="1"/>
              <p:nvPr/>
            </p:nvSpPr>
            <p:spPr>
              <a:xfrm>
                <a:off x="-86363" y="5489786"/>
                <a:ext cx="71155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large </a:t>
                </a:r>
                <a:r>
                  <a:rPr lang="en-US" sz="1200" dirty="0" err="1" smtClean="0"/>
                  <a:t>x</a:t>
                </a:r>
                <a:endParaRPr lang="en-US" sz="1200" dirty="0"/>
              </a:p>
            </p:txBody>
          </p:sp>
        </p:grpSp>
        <p:cxnSp>
          <p:nvCxnSpPr>
            <p:cNvPr id="50" name="Straight Arrow Connector 49"/>
            <p:cNvCxnSpPr/>
            <p:nvPr/>
          </p:nvCxnSpPr>
          <p:spPr bwMode="auto">
            <a:xfrm flipH="1" flipV="1">
              <a:off x="4033520" y="1537983"/>
              <a:ext cx="10160" cy="320040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53" name="TextBox 52"/>
            <p:cNvSpPr txBox="1"/>
            <p:nvPr/>
          </p:nvSpPr>
          <p:spPr>
            <a:xfrm>
              <a:off x="3794760" y="4652023"/>
              <a:ext cx="50981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 smtClean="0"/>
                <a:t>x</a:t>
              </a:r>
              <a:r>
                <a:rPr lang="en-US" sz="1400" dirty="0" smtClean="0"/>
                <a:t>=1</a:t>
              </a:r>
              <a:endParaRPr lang="en-US" sz="1400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3528060" y="1245883"/>
              <a:ext cx="76550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 smtClean="0"/>
                <a:t>x</a:t>
              </a:r>
              <a:r>
                <a:rPr lang="en-US" sz="1400" dirty="0" smtClean="0"/>
                <a:t>=10</a:t>
              </a:r>
              <a:r>
                <a:rPr lang="en-US" sz="1400" baseline="30000" dirty="0" smtClean="0"/>
                <a:t>-5</a:t>
              </a:r>
              <a:endParaRPr lang="en-US" sz="1400" baseline="30000" dirty="0"/>
            </a:p>
          </p:txBody>
        </p:sp>
      </p:grpSp>
      <p:sp>
        <p:nvSpPr>
          <p:cNvPr id="60" name="TextBox 59"/>
          <p:cNvSpPr txBox="1"/>
          <p:nvPr/>
        </p:nvSpPr>
        <p:spPr>
          <a:xfrm>
            <a:off x="5132911" y="960967"/>
            <a:ext cx="3962631" cy="369332"/>
          </a:xfrm>
          <a:prstGeom prst="rect">
            <a:avLst/>
          </a:prstGeom>
          <a:gradFill flip="none" rotWithShape="1">
            <a:gsLst>
              <a:gs pos="10000">
                <a:srgbClr val="FFFF00"/>
              </a:gs>
              <a:gs pos="100000">
                <a:srgbClr val="FFFFFF"/>
              </a:gs>
            </a:gsLst>
            <a:path path="circle">
              <a:fillToRect l="100000" t="100000"/>
            </a:path>
            <a:tileRect r="-100000" b="-100000"/>
          </a:gra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rtlCol="0">
            <a:spAutoFit/>
          </a:bodyPr>
          <a:lstStyle/>
          <a:p>
            <a:r>
              <a:rPr lang="en-US" dirty="0" smtClean="0"/>
              <a:t>Gluon density dominates at x&lt;0.1</a:t>
            </a:r>
            <a:endParaRPr lang="en-US" dirty="0"/>
          </a:p>
        </p:txBody>
      </p:sp>
      <p:pic>
        <p:nvPicPr>
          <p:cNvPr id="6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55709" y="1457960"/>
            <a:ext cx="3960495" cy="359029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grpSp>
        <p:nvGrpSpPr>
          <p:cNvPr id="38" name="Group 37"/>
          <p:cNvGrpSpPr/>
          <p:nvPr/>
        </p:nvGrpSpPr>
        <p:grpSpPr>
          <a:xfrm>
            <a:off x="4186959" y="2628030"/>
            <a:ext cx="1235755" cy="729533"/>
            <a:chOff x="6341534" y="2032718"/>
            <a:chExt cx="1235755" cy="729533"/>
          </a:xfrm>
        </p:grpSpPr>
        <p:sp>
          <p:nvSpPr>
            <p:cNvPr id="39" name="AutoShape 49"/>
            <p:cNvSpPr>
              <a:spLocks noChangeArrowheads="1"/>
            </p:cNvSpPr>
            <p:nvPr/>
          </p:nvSpPr>
          <p:spPr bwMode="auto">
            <a:xfrm>
              <a:off x="6341534" y="2032718"/>
              <a:ext cx="1193799" cy="729533"/>
            </a:xfrm>
            <a:prstGeom prst="curvedRightArrow">
              <a:avLst>
                <a:gd name="adj1" fmla="val 24848"/>
                <a:gd name="adj2" fmla="val 49697"/>
                <a:gd name="adj3" fmla="val 33333"/>
              </a:avLst>
            </a:prstGeom>
            <a:gradFill rotWithShape="1">
              <a:gsLst>
                <a:gs pos="0">
                  <a:schemeClr val="bg1"/>
                </a:gs>
                <a:gs pos="50000">
                  <a:srgbClr val="CC66FF"/>
                </a:gs>
                <a:gs pos="100000">
                  <a:schemeClr val="bg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normAutofit/>
              <a:scene3d>
                <a:camera prst="orthographicFront">
                  <a:rot lat="0" lon="60000" rev="0"/>
                </a:camera>
                <a:lightRig rig="threePt" dir="t"/>
              </a:scene3d>
            </a:bodyPr>
            <a:lstStyle/>
            <a:p>
              <a:pPr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6595530" y="2137828"/>
              <a:ext cx="981759" cy="369332"/>
            </a:xfrm>
            <a:prstGeom prst="rect">
              <a:avLst/>
            </a:prstGeom>
            <a:noFill/>
          </p:spPr>
          <p:txBody>
            <a:bodyPr vert="horz" wrap="none" rtlCol="0">
              <a:prstTxWarp prst="textArchUp">
                <a:avLst/>
              </a:prstTxWarp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</a:rPr>
                <a:t>QCD</a:t>
              </a:r>
              <a:endParaRPr lang="en-US" dirty="0">
                <a:solidFill>
                  <a:srgbClr val="0000FF"/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 rot="540000">
              <a:off x="6504510" y="2258484"/>
              <a:ext cx="981759" cy="369332"/>
            </a:xfrm>
            <a:prstGeom prst="rect">
              <a:avLst/>
            </a:prstGeom>
            <a:noFill/>
          </p:spPr>
          <p:txBody>
            <a:bodyPr vert="horz" wrap="none" rtlCol="0">
              <a:prstTxWarp prst="textArchDown">
                <a:avLst>
                  <a:gd name="adj" fmla="val 961505"/>
                </a:avLst>
              </a:prstTxWarp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</a:rPr>
                <a:t>FIT</a:t>
              </a:r>
              <a:endParaRPr lang="en-US" dirty="0">
                <a:solidFill>
                  <a:srgbClr val="0000FF"/>
                </a:solidFill>
              </a:endParaRPr>
            </a:p>
          </p:txBody>
        </p:sp>
      </p:grpSp>
      <p:pic>
        <p:nvPicPr>
          <p:cNvPr id="46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0442" y="1081193"/>
            <a:ext cx="3960495" cy="359029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51" name="TextBox 50"/>
          <p:cNvSpPr txBox="1"/>
          <p:nvPr/>
        </p:nvSpPr>
        <p:spPr>
          <a:xfrm>
            <a:off x="152395" y="626533"/>
            <a:ext cx="3962631" cy="369332"/>
          </a:xfrm>
          <a:prstGeom prst="rect">
            <a:avLst/>
          </a:prstGeom>
          <a:gradFill flip="none" rotWithShape="1">
            <a:gsLst>
              <a:gs pos="10000">
                <a:srgbClr val="FFFF00"/>
              </a:gs>
              <a:gs pos="100000">
                <a:srgbClr val="FFFFFF"/>
              </a:gs>
            </a:gsLst>
            <a:path path="circle">
              <a:fillToRect l="100000" t="100000"/>
            </a:path>
            <a:tileRect r="-100000" b="-100000"/>
          </a:gra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rtlCol="0">
            <a:spAutoFit/>
          </a:bodyPr>
          <a:lstStyle/>
          <a:p>
            <a:r>
              <a:rPr lang="en-US" dirty="0" smtClean="0"/>
              <a:t>Gluon density dominates at x&lt;0.1</a:t>
            </a:r>
            <a:endParaRPr lang="en-US" dirty="0"/>
          </a:p>
        </p:txBody>
      </p:sp>
      <p:pic>
        <p:nvPicPr>
          <p:cNvPr id="5" name="Picture 4" descr="RegionsOfWaveFunction_xQ2.eps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4200" y="1344099"/>
            <a:ext cx="4693920" cy="3556000"/>
          </a:xfrm>
          <a:prstGeom prst="rect">
            <a:avLst/>
          </a:prstGeom>
        </p:spPr>
      </p:pic>
      <p:pic>
        <p:nvPicPr>
          <p:cNvPr id="6" name="Picture 5" descr="recomb.eps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396" y="5979571"/>
            <a:ext cx="5143500" cy="7747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" y="4923762"/>
            <a:ext cx="90064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00FF"/>
              </a:buClr>
              <a:buFont typeface="Wingdings" charset="2"/>
              <a:buChar char="q"/>
            </a:pPr>
            <a:r>
              <a:rPr lang="en-US" sz="1600" b="0" dirty="0"/>
              <a:t>Rapid rise in gluons described naturally by linear </a:t>
            </a:r>
            <a:r>
              <a:rPr lang="en-US" sz="1600" b="0" dirty="0" err="1"/>
              <a:t>pQCD</a:t>
            </a:r>
            <a:r>
              <a:rPr lang="en-US" sz="1600" b="0" dirty="0"/>
              <a:t> evolution equations</a:t>
            </a:r>
          </a:p>
          <a:p>
            <a:pPr marL="285750" indent="-285750">
              <a:buClr>
                <a:srgbClr val="0000FF"/>
              </a:buClr>
              <a:buFont typeface="Wingdings" charset="2"/>
              <a:buChar char="q"/>
            </a:pPr>
            <a:r>
              <a:rPr lang="en-US" sz="1600" b="0" dirty="0" smtClean="0"/>
              <a:t>This </a:t>
            </a:r>
            <a:r>
              <a:rPr lang="en-US" sz="1600" b="0" dirty="0"/>
              <a:t>rise cannot increase forever - limits on the cross-</a:t>
            </a:r>
            <a:r>
              <a:rPr lang="en-US" sz="1600" b="0" dirty="0" smtClean="0"/>
              <a:t>section</a:t>
            </a:r>
          </a:p>
          <a:p>
            <a:pPr lvl="1">
              <a:buClr>
                <a:srgbClr val="0000FF"/>
              </a:buClr>
            </a:pPr>
            <a:r>
              <a:rPr lang="en-US" sz="1600" b="0" dirty="0" smtClean="0">
                <a:solidFill>
                  <a:srgbClr val="0000FF"/>
                </a:solidFill>
                <a:sym typeface="Wingdings"/>
              </a:rPr>
              <a:t> </a:t>
            </a:r>
            <a:r>
              <a:rPr lang="en-US" sz="1600" b="0" dirty="0" smtClean="0"/>
              <a:t>non</a:t>
            </a:r>
            <a:r>
              <a:rPr lang="en-US" sz="1600" b="0" dirty="0"/>
              <a:t>-linear </a:t>
            </a:r>
            <a:r>
              <a:rPr lang="en-US" sz="1600" b="0" dirty="0" err="1"/>
              <a:t>pQCD</a:t>
            </a:r>
            <a:r>
              <a:rPr lang="en-US" sz="1600" b="0" dirty="0"/>
              <a:t> evolution equations provide a natural way to tame </a:t>
            </a:r>
            <a:r>
              <a:rPr lang="en-US" sz="1600" b="0" dirty="0" smtClean="0"/>
              <a:t>this growth </a:t>
            </a:r>
            <a:r>
              <a:rPr lang="en-US" sz="1600" b="0" dirty="0"/>
              <a:t>and lead to a saturation of gluons, </a:t>
            </a:r>
            <a:r>
              <a:rPr lang="en-US" sz="1600" b="0" dirty="0" err="1"/>
              <a:t>characterised</a:t>
            </a:r>
            <a:r>
              <a:rPr lang="en-US" sz="1600" b="0" dirty="0"/>
              <a:t> by the </a:t>
            </a:r>
            <a:r>
              <a:rPr lang="en-US" sz="1600" b="0" dirty="0" smtClean="0"/>
              <a:t>saturation scale Q</a:t>
            </a:r>
            <a:r>
              <a:rPr lang="en-US" sz="1600" b="0" baseline="30000" dirty="0" smtClean="0"/>
              <a:t>2</a:t>
            </a:r>
            <a:r>
              <a:rPr lang="en-US" sz="1600" b="0" baseline="-25000" dirty="0" smtClean="0"/>
              <a:t>s</a:t>
            </a:r>
            <a:r>
              <a:rPr lang="en-US" sz="1600" b="0" dirty="0" smtClean="0"/>
              <a:t>(</a:t>
            </a:r>
            <a:r>
              <a:rPr lang="en-US" sz="1600" b="0" dirty="0"/>
              <a:t>x)</a:t>
            </a:r>
            <a:endParaRPr lang="en-US" sz="1600" dirty="0"/>
          </a:p>
        </p:txBody>
      </p:sp>
      <p:pic>
        <p:nvPicPr>
          <p:cNvPr id="9" name="Picture 8" descr="xQ2data_schematic_combo.eps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50"/>
          <a:stretch/>
        </p:blipFill>
        <p:spPr>
          <a:xfrm>
            <a:off x="0" y="1517399"/>
            <a:ext cx="4402667" cy="3640733"/>
          </a:xfrm>
          <a:prstGeom prst="rect">
            <a:avLst/>
          </a:prstGeom>
        </p:spPr>
      </p:pic>
      <p:pic>
        <p:nvPicPr>
          <p:cNvPr id="30" name="Picture 29" descr="sat.xQ2.png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2" t="2795" r="2524" b="2185"/>
          <a:stretch/>
        </p:blipFill>
        <p:spPr>
          <a:xfrm>
            <a:off x="5027083" y="1418166"/>
            <a:ext cx="3788833" cy="3565960"/>
          </a:xfrm>
          <a:prstGeom prst="rect">
            <a:avLst/>
          </a:prstGeom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STAR@UCLA, August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194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0" grpId="1" animBg="1"/>
      <p:bldP spid="51" grpId="0" animBg="1"/>
      <p:bldP spid="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err="1" smtClean="0"/>
              <a:t>p</a:t>
            </a:r>
            <a:r>
              <a:rPr lang="en-US" dirty="0" err="1" smtClean="0"/>
              <a:t>A</a:t>
            </a:r>
            <a:r>
              <a:rPr lang="en-US" dirty="0" smtClean="0"/>
              <a:t> vs. </a:t>
            </a:r>
            <a:r>
              <a:rPr lang="en-US" cap="none" dirty="0" err="1" smtClean="0"/>
              <a:t>d</a:t>
            </a:r>
            <a:r>
              <a:rPr lang="en-US" dirty="0" err="1" smtClean="0"/>
              <a:t>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STAR@UCLA, August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2DFF1-6A7E-5841-980E-96BA788216E4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4533"/>
            <a:ext cx="5364480" cy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11050" y="673667"/>
            <a:ext cx="9461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pA</a:t>
            </a:r>
            <a:r>
              <a:rPr lang="en-US" dirty="0" smtClean="0"/>
              <a:t> will resolve the question the double interaction mechanism plays a role in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AutoShape 49"/>
          <p:cNvSpPr>
            <a:spLocks noChangeArrowheads="1"/>
          </p:cNvSpPr>
          <p:nvPr/>
        </p:nvSpPr>
        <p:spPr bwMode="auto">
          <a:xfrm>
            <a:off x="79007" y="2054864"/>
            <a:ext cx="731308" cy="407843"/>
          </a:xfrm>
          <a:prstGeom prst="curvedRightArrow">
            <a:avLst>
              <a:gd name="adj1" fmla="val 24848"/>
              <a:gd name="adj2" fmla="val 49697"/>
              <a:gd name="adj3" fmla="val 33333"/>
            </a:avLst>
          </a:prstGeom>
          <a:gradFill flip="none" rotWithShape="1">
            <a:gsLst>
              <a:gs pos="0">
                <a:srgbClr val="0000FF"/>
              </a:gs>
              <a:gs pos="100000">
                <a:srgbClr val="FFFFFF"/>
              </a:gs>
            </a:gsLst>
            <a:lin ang="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</a:endParaRPr>
          </a:p>
        </p:txBody>
      </p:sp>
      <p:pic>
        <p:nvPicPr>
          <p:cNvPr id="9" name="Picture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940" y="2588594"/>
            <a:ext cx="5374640" cy="187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839314" y="2208709"/>
            <a:ext cx="6403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Hopefully get this time a result which will be published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372087" y="2827148"/>
            <a:ext cx="2470899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2008: </a:t>
            </a:r>
            <a:r>
              <a:rPr lang="en-US" dirty="0">
                <a:effectLst/>
              </a:rPr>
              <a:t>44 nb</a:t>
            </a:r>
            <a:r>
              <a:rPr lang="en-US" baseline="30000" dirty="0">
                <a:effectLst/>
              </a:rPr>
              <a:t>-</a:t>
            </a:r>
            <a:r>
              <a:rPr lang="en-US" baseline="30000" dirty="0" smtClean="0">
                <a:effectLst/>
              </a:rPr>
              <a:t>1</a:t>
            </a:r>
          </a:p>
          <a:p>
            <a:endParaRPr lang="en-US" baseline="30000" dirty="0">
              <a:effectLst/>
            </a:endParaRPr>
          </a:p>
          <a:p>
            <a:r>
              <a:rPr lang="en-US" dirty="0" smtClean="0">
                <a:effectLst/>
              </a:rPr>
              <a:t>2015:</a:t>
            </a:r>
            <a:r>
              <a:rPr lang="en-US" dirty="0" smtClean="0"/>
              <a:t> 300 nb</a:t>
            </a:r>
            <a:r>
              <a:rPr lang="en-US" baseline="30000" dirty="0" smtClean="0"/>
              <a:t>-1</a:t>
            </a:r>
          </a:p>
          <a:p>
            <a:endParaRPr lang="en-US" baseline="30000" dirty="0"/>
          </a:p>
          <a:p>
            <a:r>
              <a:rPr lang="en-US" dirty="0" smtClean="0">
                <a:sym typeface="Wingdings"/>
              </a:rPr>
              <a:t> factor 6 increase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-11035" y="4395322"/>
            <a:ext cx="699452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inclusive </a:t>
            </a:r>
            <a:r>
              <a:rPr lang="en-US" dirty="0" smtClean="0">
                <a:latin typeface="Symbol" charset="2"/>
                <a:cs typeface="Symbol" charset="2"/>
              </a:rPr>
              <a:t>s</a:t>
            </a:r>
            <a:r>
              <a:rPr lang="en-US" dirty="0" smtClean="0"/>
              <a:t>(</a:t>
            </a:r>
            <a:r>
              <a:rPr lang="en-US" dirty="0" smtClean="0">
                <a:latin typeface="Symbol" charset="2"/>
                <a:cs typeface="Symbol" charset="2"/>
              </a:rPr>
              <a:t>p</a:t>
            </a:r>
            <a:r>
              <a:rPr lang="en-US" baseline="30000" dirty="0" smtClean="0"/>
              <a:t>0</a:t>
            </a:r>
            <a:r>
              <a:rPr lang="en-US" dirty="0" smtClean="0"/>
              <a:t>) ~ </a:t>
            </a:r>
            <a:r>
              <a:rPr lang="en-US" dirty="0">
                <a:effectLst/>
              </a:rPr>
              <a:t>1/p</a:t>
            </a:r>
            <a:r>
              <a:rPr lang="en-US" baseline="-25000" dirty="0">
                <a:effectLst/>
              </a:rPr>
              <a:t>T</a:t>
            </a:r>
            <a:r>
              <a:rPr lang="en-US" baseline="30000" dirty="0">
                <a:effectLst/>
              </a:rPr>
              <a:t>6 </a:t>
            </a:r>
            <a:r>
              <a:rPr lang="en-US" baseline="30000" dirty="0" smtClean="0">
                <a:effectLst/>
              </a:rPr>
              <a:t> </a:t>
            </a:r>
          </a:p>
          <a:p>
            <a:r>
              <a:rPr lang="en-US" dirty="0" smtClean="0">
                <a:effectLst/>
              </a:rPr>
              <a:t>going to </a:t>
            </a:r>
            <a:r>
              <a:rPr lang="en-US" dirty="0" err="1">
                <a:effectLst/>
              </a:rPr>
              <a:t>p</a:t>
            </a:r>
            <a:r>
              <a:rPr lang="en-US" baseline="-25000" dirty="0" err="1">
                <a:effectLst/>
              </a:rPr>
              <a:t>T</a:t>
            </a:r>
            <a:r>
              <a:rPr lang="en-US" baseline="30000" dirty="0" err="1">
                <a:effectLst/>
              </a:rPr>
              <a:t>trig</a:t>
            </a:r>
            <a:r>
              <a:rPr lang="en-US" dirty="0">
                <a:effectLst/>
              </a:rPr>
              <a:t>&gt;3 </a:t>
            </a:r>
            <a:r>
              <a:rPr lang="en-US" dirty="0" err="1">
                <a:effectLst/>
              </a:rPr>
              <a:t>GeV</a:t>
            </a:r>
            <a:r>
              <a:rPr lang="en-US" dirty="0">
                <a:effectLst/>
              </a:rPr>
              <a:t> </a:t>
            </a:r>
            <a:r>
              <a:rPr lang="en-US" dirty="0" smtClean="0">
                <a:effectLst/>
              </a:rPr>
              <a:t>luminosity needs to be increased by 11</a:t>
            </a:r>
          </a:p>
          <a:p>
            <a:pPr marL="285750" indent="-285750">
              <a:buFont typeface="Wingdings" charset="0"/>
              <a:buChar char="à"/>
            </a:pPr>
            <a:r>
              <a:rPr lang="en-US" dirty="0" smtClean="0">
                <a:effectLst/>
                <a:sym typeface="Wingdings"/>
              </a:rPr>
              <a:t>increased FMS + STAR triggering performance</a:t>
            </a:r>
          </a:p>
          <a:p>
            <a:pPr marL="285750" indent="-285750">
              <a:buFont typeface="Wingdings" charset="0"/>
              <a:buChar char="à"/>
            </a:pPr>
            <a:r>
              <a:rPr lang="en-US" dirty="0" smtClean="0">
                <a:effectLst/>
                <a:sym typeface="Wingdings"/>
              </a:rPr>
              <a:t>should be able to go in and out of saturation regime</a:t>
            </a:r>
            <a:endParaRPr lang="en-US" dirty="0"/>
          </a:p>
        </p:txBody>
      </p:sp>
      <p:pic>
        <p:nvPicPr>
          <p:cNvPr id="14" name="Picture 13" descr="sat.xQ2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2" t="2795" r="2524" b="2185"/>
          <a:stretch/>
        </p:blipFill>
        <p:spPr>
          <a:xfrm>
            <a:off x="6795188" y="4616175"/>
            <a:ext cx="2381941" cy="2241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534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01667" cy="609600"/>
          </a:xfrm>
        </p:spPr>
        <p:txBody>
          <a:bodyPr/>
          <a:lstStyle/>
          <a:p>
            <a:r>
              <a:rPr lang="en-US" sz="2400" dirty="0" smtClean="0"/>
              <a:t>A</a:t>
            </a:r>
            <a:r>
              <a:rPr lang="en-US" sz="2400" baseline="-25000" dirty="0" smtClean="0"/>
              <a:t>N</a:t>
            </a:r>
            <a:r>
              <a:rPr lang="en-US" sz="2400" dirty="0" smtClean="0"/>
              <a:t> in </a:t>
            </a:r>
            <a:r>
              <a:rPr lang="en-US" sz="2400" cap="none" dirty="0" err="1" smtClean="0"/>
              <a:t>p↑</a:t>
            </a:r>
            <a:r>
              <a:rPr lang="en-US" sz="2400" dirty="0" err="1" smtClean="0"/>
              <a:t>A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or</a:t>
            </a:r>
            <a:r>
              <a:rPr lang="en-US" sz="2400" dirty="0" smtClean="0"/>
              <a:t> </a:t>
            </a:r>
            <a:r>
              <a:rPr lang="en-US" sz="2400" dirty="0"/>
              <a:t>Shooting Spin Through CGC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STAR@UCLA, August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2DFF1-6A7E-5841-980E-96BA788216E4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924345" y="1040343"/>
            <a:ext cx="16434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Y. </a:t>
            </a:r>
            <a:r>
              <a:rPr lang="en-US" sz="1200" dirty="0" err="1" smtClean="0"/>
              <a:t>Kovchegov</a:t>
            </a:r>
            <a:r>
              <a:rPr lang="en-US" sz="1200" dirty="0" smtClean="0"/>
              <a:t> et al.</a:t>
            </a:r>
          </a:p>
          <a:p>
            <a:r>
              <a:rPr lang="en-US" sz="1200" dirty="0" smtClean="0"/>
              <a:t>arXiv:1201.5890</a:t>
            </a:r>
            <a:endParaRPr lang="en-US" sz="1200" dirty="0"/>
          </a:p>
        </p:txBody>
      </p:sp>
      <p:grpSp>
        <p:nvGrpSpPr>
          <p:cNvPr id="50" name="Group 49"/>
          <p:cNvGrpSpPr/>
          <p:nvPr/>
        </p:nvGrpSpPr>
        <p:grpSpPr>
          <a:xfrm>
            <a:off x="215557" y="708555"/>
            <a:ext cx="4964686" cy="2704350"/>
            <a:chOff x="-228929" y="708555"/>
            <a:chExt cx="4964686" cy="2704350"/>
          </a:xfrm>
        </p:grpSpPr>
        <p:grpSp>
          <p:nvGrpSpPr>
            <p:cNvPr id="24" name="Group 23"/>
            <p:cNvGrpSpPr/>
            <p:nvPr/>
          </p:nvGrpSpPr>
          <p:grpSpPr>
            <a:xfrm>
              <a:off x="-228929" y="708555"/>
              <a:ext cx="4964686" cy="2704350"/>
              <a:chOff x="-239512" y="708555"/>
              <a:chExt cx="4964686" cy="2704350"/>
            </a:xfrm>
          </p:grpSpPr>
          <p:pic>
            <p:nvPicPr>
              <p:cNvPr id="6" name="Content Placeholder 3" descr="ANrad.eps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6065" r="-6065"/>
              <a:stretch>
                <a:fillRect/>
              </a:stretch>
            </p:blipFill>
            <p:spPr>
              <a:xfrm>
                <a:off x="-239512" y="708555"/>
                <a:ext cx="4917345" cy="2704350"/>
              </a:xfrm>
              <a:prstGeom prst="rect">
                <a:avLst/>
              </a:prstGeom>
            </p:spPr>
          </p:pic>
          <p:cxnSp>
            <p:nvCxnSpPr>
              <p:cNvPr id="11" name="Straight Arrow Connector 10"/>
              <p:cNvCxnSpPr/>
              <p:nvPr/>
            </p:nvCxnSpPr>
            <p:spPr bwMode="auto">
              <a:xfrm flipV="1">
                <a:off x="1274234" y="2465916"/>
                <a:ext cx="419099" cy="205317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12" name="TextBox 11"/>
              <p:cNvSpPr txBox="1"/>
              <p:nvPr/>
            </p:nvSpPr>
            <p:spPr>
              <a:xfrm>
                <a:off x="1591730" y="2216152"/>
                <a:ext cx="101161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r=1.4fm</a:t>
                </a:r>
                <a:endParaRPr lang="en-US" sz="1600" dirty="0"/>
              </a:p>
            </p:txBody>
          </p:sp>
          <p:cxnSp>
            <p:nvCxnSpPr>
              <p:cNvPr id="14" name="Straight Arrow Connector 13"/>
              <p:cNvCxnSpPr/>
              <p:nvPr/>
            </p:nvCxnSpPr>
            <p:spPr bwMode="auto">
              <a:xfrm flipV="1">
                <a:off x="1511301" y="2772834"/>
                <a:ext cx="838199" cy="325968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15" name="TextBox 14"/>
              <p:cNvSpPr txBox="1"/>
              <p:nvPr/>
            </p:nvSpPr>
            <p:spPr>
              <a:xfrm>
                <a:off x="2273297" y="2516720"/>
                <a:ext cx="79741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r=2fm</a:t>
                </a:r>
                <a:endParaRPr lang="en-US" sz="1600" dirty="0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485775" y="751417"/>
                <a:ext cx="423939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strong suppression of </a:t>
                </a:r>
                <a:r>
                  <a:rPr lang="en-US" sz="1400" dirty="0" err="1"/>
                  <a:t>odderon</a:t>
                </a:r>
                <a:r>
                  <a:rPr lang="en-US" sz="1400" dirty="0"/>
                  <a:t> STSA </a:t>
                </a:r>
                <a:r>
                  <a:rPr lang="en-US" sz="1400" dirty="0" smtClean="0"/>
                  <a:t>in </a:t>
                </a:r>
                <a:r>
                  <a:rPr lang="en-US" sz="1400" dirty="0"/>
                  <a:t>nuclei.</a:t>
                </a:r>
              </a:p>
            </p:txBody>
          </p:sp>
        </p:grpSp>
        <p:cxnSp>
          <p:nvCxnSpPr>
            <p:cNvPr id="21" name="Straight Arrow Connector 20"/>
            <p:cNvCxnSpPr/>
            <p:nvPr/>
          </p:nvCxnSpPr>
          <p:spPr bwMode="auto">
            <a:xfrm flipV="1">
              <a:off x="1284817" y="1676401"/>
              <a:ext cx="285750" cy="201083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2" name="TextBox 21"/>
            <p:cNvSpPr txBox="1"/>
            <p:nvPr/>
          </p:nvSpPr>
          <p:spPr>
            <a:xfrm>
              <a:off x="1475317" y="1422404"/>
              <a:ext cx="79741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r=1fm</a:t>
              </a:r>
              <a:endParaRPr lang="en-US" sz="1600" dirty="0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7747000" y="836083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Q</a:t>
            </a:r>
            <a:r>
              <a:rPr lang="en-US" baseline="-25000" dirty="0" smtClean="0">
                <a:solidFill>
                  <a:srgbClr val="0000FF"/>
                </a:solidFill>
              </a:rPr>
              <a:t>s</a:t>
            </a:r>
            <a:r>
              <a:rPr lang="en-US" dirty="0" smtClean="0">
                <a:solidFill>
                  <a:srgbClr val="0000FF"/>
                </a:solidFill>
              </a:rPr>
              <a:t>=1GeV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508504" y="1227676"/>
            <a:ext cx="4389468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0000FF"/>
              </a:buClr>
              <a:buFont typeface="Wingdings" charset="2"/>
              <a:buChar char="q"/>
            </a:pPr>
            <a:r>
              <a:rPr lang="en-US" dirty="0" smtClean="0"/>
              <a:t>Very unique RHIC possibility </a:t>
            </a:r>
            <a:r>
              <a:rPr lang="en-US" dirty="0" err="1" smtClean="0"/>
              <a:t>p↑A</a:t>
            </a:r>
            <a:endParaRPr lang="en-US" dirty="0" smtClean="0"/>
          </a:p>
          <a:p>
            <a:pPr marL="285750" indent="-285750">
              <a:buClr>
                <a:srgbClr val="0000FF"/>
              </a:buClr>
              <a:buFont typeface="Wingdings" charset="2"/>
              <a:buChar char="q"/>
            </a:pPr>
            <a:r>
              <a:rPr lang="en-US" dirty="0" smtClean="0"/>
              <a:t>Synergy between CGC based</a:t>
            </a:r>
          </a:p>
          <a:p>
            <a:pPr>
              <a:buClr>
                <a:srgbClr val="0000FF"/>
              </a:buClr>
            </a:pPr>
            <a:r>
              <a:rPr lang="en-US" dirty="0"/>
              <a:t> </a:t>
            </a:r>
            <a:r>
              <a:rPr lang="en-US" dirty="0" smtClean="0"/>
              <a:t>  theory and transverse spin physics</a:t>
            </a:r>
          </a:p>
          <a:p>
            <a:pPr marL="285750" indent="-285750">
              <a:buClr>
                <a:srgbClr val="0000FF"/>
              </a:buClr>
              <a:buFont typeface="Wingdings" charset="2"/>
              <a:buChar char="q"/>
            </a:pPr>
            <a:r>
              <a:rPr lang="en-US" dirty="0" smtClean="0"/>
              <a:t>A</a:t>
            </a:r>
            <a:r>
              <a:rPr lang="en-US" baseline="-25000" dirty="0" smtClean="0"/>
              <a:t>N</a:t>
            </a:r>
            <a:r>
              <a:rPr lang="en-US" dirty="0" smtClean="0"/>
              <a:t>(direct photon) = 0</a:t>
            </a:r>
          </a:p>
          <a:p>
            <a:pPr marL="285750" indent="-285750">
              <a:buClr>
                <a:srgbClr val="0000FF"/>
              </a:buClr>
              <a:buFont typeface="Wingdings" charset="2"/>
              <a:buChar char="q"/>
            </a:pPr>
            <a:r>
              <a:rPr lang="en-US" dirty="0"/>
              <a:t>The asymmetry is larger for </a:t>
            </a:r>
            <a:endParaRPr lang="en-US" dirty="0" smtClean="0"/>
          </a:p>
          <a:p>
            <a:pPr>
              <a:buClr>
                <a:srgbClr val="0000FF"/>
              </a:buClr>
            </a:pPr>
            <a:r>
              <a:rPr lang="en-US" dirty="0"/>
              <a:t> </a:t>
            </a:r>
            <a:r>
              <a:rPr lang="en-US" dirty="0" smtClean="0"/>
              <a:t>  peripheral </a:t>
            </a:r>
            <a:r>
              <a:rPr lang="en-US" dirty="0"/>
              <a:t>collisions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02666" y="3958166"/>
            <a:ext cx="449913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STAR: projection for upcoming </a:t>
            </a:r>
            <a:r>
              <a:rPr lang="en-US" dirty="0" err="1" smtClean="0">
                <a:solidFill>
                  <a:srgbClr val="0000FF"/>
                </a:solidFill>
              </a:rPr>
              <a:t>pA</a:t>
            </a:r>
            <a:r>
              <a:rPr lang="en-US" dirty="0" smtClean="0">
                <a:solidFill>
                  <a:srgbClr val="0000FF"/>
                </a:solidFill>
              </a:rPr>
              <a:t> run</a:t>
            </a:r>
          </a:p>
          <a:p>
            <a:r>
              <a:rPr lang="en-US" dirty="0" smtClean="0"/>
              <a:t>Curves: </a:t>
            </a:r>
            <a:r>
              <a:rPr lang="en-US" dirty="0" err="1" smtClean="0"/>
              <a:t>Feng</a:t>
            </a:r>
            <a:r>
              <a:rPr lang="en-US" dirty="0" smtClean="0"/>
              <a:t> &amp; </a:t>
            </a:r>
            <a:r>
              <a:rPr lang="en-US" dirty="0"/>
              <a:t>Kang </a:t>
            </a:r>
            <a:r>
              <a:rPr lang="en-US" dirty="0" smtClean="0"/>
              <a:t>arXiv:1106.1375</a:t>
            </a:r>
          </a:p>
          <a:p>
            <a:r>
              <a:rPr lang="en-US" dirty="0" smtClean="0"/>
              <a:t>solid: </a:t>
            </a:r>
            <a:r>
              <a:rPr lang="en-US" dirty="0" err="1" smtClean="0"/>
              <a:t>Q</a:t>
            </a:r>
            <a:r>
              <a:rPr lang="en-US" baseline="-25000" dirty="0" err="1" smtClean="0"/>
              <a:t>s</a:t>
            </a:r>
            <a:r>
              <a:rPr lang="en-US" baseline="30000" dirty="0" err="1" smtClean="0"/>
              <a:t>p</a:t>
            </a:r>
            <a:r>
              <a:rPr lang="en-US" dirty="0" smtClean="0"/>
              <a:t> = 1 </a:t>
            </a:r>
            <a:r>
              <a:rPr lang="en-US" dirty="0" err="1" smtClean="0"/>
              <a:t>GeV</a:t>
            </a:r>
            <a:endParaRPr lang="en-US" dirty="0" smtClean="0"/>
          </a:p>
          <a:p>
            <a:r>
              <a:rPr lang="en-US" dirty="0" smtClean="0"/>
              <a:t>dashed: </a:t>
            </a:r>
            <a:r>
              <a:rPr lang="en-US" dirty="0" err="1"/>
              <a:t>Q</a:t>
            </a:r>
            <a:r>
              <a:rPr lang="en-US" baseline="-25000" dirty="0" err="1"/>
              <a:t>s</a:t>
            </a:r>
            <a:r>
              <a:rPr lang="en-US" baseline="30000" dirty="0" err="1"/>
              <a:t>p</a:t>
            </a:r>
            <a:r>
              <a:rPr lang="en-US" dirty="0"/>
              <a:t> = </a:t>
            </a:r>
            <a:r>
              <a:rPr lang="en-US" dirty="0" smtClean="0"/>
              <a:t>0.5 </a:t>
            </a:r>
            <a:r>
              <a:rPr lang="en-US" dirty="0" err="1" smtClean="0"/>
              <a:t>GeV</a:t>
            </a:r>
            <a:endParaRPr lang="en-US" dirty="0" smtClean="0"/>
          </a:p>
        </p:txBody>
      </p:sp>
      <p:grpSp>
        <p:nvGrpSpPr>
          <p:cNvPr id="13" name="Group 12"/>
          <p:cNvGrpSpPr/>
          <p:nvPr/>
        </p:nvGrpSpPr>
        <p:grpSpPr>
          <a:xfrm>
            <a:off x="368830" y="3735330"/>
            <a:ext cx="4043680" cy="2397760"/>
            <a:chOff x="368830" y="3735330"/>
            <a:chExt cx="4043680" cy="2397760"/>
          </a:xfrm>
        </p:grpSpPr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8830" y="3735330"/>
              <a:ext cx="4043680" cy="239776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3646551" y="4064001"/>
              <a:ext cx="4052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Symbol" charset="2"/>
                  <a:cs typeface="Symbol" charset="2"/>
                </a:rPr>
                <a:t>p</a:t>
              </a:r>
              <a:r>
                <a:rPr lang="en-US" baseline="30000" dirty="0" smtClean="0"/>
                <a:t>0</a:t>
              </a:r>
              <a:endParaRPr lang="en-US" baseline="30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19024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STAR@UCLA, August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2DFF1-6A7E-5841-980E-96BA788216E4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809" y="762000"/>
            <a:ext cx="7239000" cy="553402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 bwMode="auto">
          <a:xfrm flipV="1">
            <a:off x="5422348" y="662606"/>
            <a:ext cx="552174" cy="59634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5400264" y="337453"/>
            <a:ext cx="9976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Carl’s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01135" y="1632597"/>
            <a:ext cx="384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n>
                  <a:solidFill>
                    <a:srgbClr val="FF3712"/>
                  </a:solidFill>
                </a:ln>
                <a:solidFill>
                  <a:srgbClr val="0000FF"/>
                </a:solidFill>
              </a:rPr>
              <a:t>✔</a:t>
            </a:r>
            <a:endParaRPr lang="en-US" sz="2400" dirty="0">
              <a:ln>
                <a:solidFill>
                  <a:srgbClr val="FF3712"/>
                </a:solidFill>
              </a:ln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77448" y="2480736"/>
            <a:ext cx="384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n>
                  <a:solidFill>
                    <a:srgbClr val="FF3712"/>
                  </a:solidFill>
                </a:ln>
                <a:solidFill>
                  <a:srgbClr val="0000FF"/>
                </a:solidFill>
              </a:rPr>
              <a:t>✔</a:t>
            </a:r>
            <a:endParaRPr lang="en-US" sz="2400" dirty="0">
              <a:ln>
                <a:solidFill>
                  <a:srgbClr val="FF3712"/>
                </a:solidFill>
              </a:ln>
              <a:solidFill>
                <a:srgbClr val="00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751883" y="3187518"/>
            <a:ext cx="384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n>
                  <a:solidFill>
                    <a:srgbClr val="FF3712"/>
                  </a:solidFill>
                </a:ln>
                <a:solidFill>
                  <a:srgbClr val="0000FF"/>
                </a:solidFill>
              </a:rPr>
              <a:t>✔</a:t>
            </a:r>
            <a:endParaRPr lang="en-US" sz="2400" dirty="0">
              <a:ln>
                <a:solidFill>
                  <a:srgbClr val="FF3712"/>
                </a:solidFill>
              </a:ln>
              <a:solidFill>
                <a:srgbClr val="0000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38753" y="3816997"/>
            <a:ext cx="384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n>
                  <a:solidFill>
                    <a:srgbClr val="FF3712"/>
                  </a:solidFill>
                </a:ln>
                <a:solidFill>
                  <a:srgbClr val="0000FF"/>
                </a:solidFill>
              </a:rPr>
              <a:t>✔</a:t>
            </a:r>
            <a:endParaRPr lang="en-US" sz="2400" dirty="0">
              <a:ln>
                <a:solidFill>
                  <a:srgbClr val="FF3712"/>
                </a:solidFill>
              </a:ln>
              <a:solidFill>
                <a:srgbClr val="0000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232838" y="3452562"/>
            <a:ext cx="1911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n>
                  <a:solidFill>
                    <a:srgbClr val="FF3712"/>
                  </a:solidFill>
                </a:ln>
                <a:solidFill>
                  <a:srgbClr val="0000FF"/>
                </a:solidFill>
              </a:rPr>
              <a:t>✔  may be</a:t>
            </a:r>
            <a:endParaRPr lang="en-US" sz="2400" dirty="0">
              <a:ln>
                <a:solidFill>
                  <a:srgbClr val="FF3712"/>
                </a:solidFill>
              </a:ln>
              <a:solidFill>
                <a:srgbClr val="0000FF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 rot="20940000">
            <a:off x="1611310" y="2319648"/>
            <a:ext cx="5921413" cy="954107"/>
          </a:xfrm>
          <a:prstGeom prst="rect">
            <a:avLst/>
          </a:prstGeom>
          <a:solidFill>
            <a:schemeClr val="tx1">
              <a:lumMod val="85000"/>
            </a:schemeClr>
          </a:solidFill>
          <a:ln w="25400">
            <a:solidFill>
              <a:schemeClr val="bg1"/>
            </a:solidFill>
          </a:ln>
          <a:effectLst>
            <a:glow rad="101600">
              <a:schemeClr val="tx1">
                <a:lumMod val="50000"/>
                <a:alpha val="75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  <a:bevelB w="114300" prst="artDeco"/>
          </a:sp3d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CC66FF"/>
              </a:buClr>
              <a:defRPr/>
            </a:pPr>
            <a:r>
              <a:rPr lang="en-US" sz="2800" b="1" dirty="0" smtClean="0">
                <a:solidFill>
                  <a:schemeClr val="bg1"/>
                </a:solidFill>
                <a:latin typeface="Comic Sans MS"/>
                <a:cs typeface="Comic Sans MS"/>
              </a:rPr>
              <a:t>relatively low cost upgrades with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CC66FF"/>
              </a:buClr>
              <a:defRPr/>
            </a:pPr>
            <a:r>
              <a:rPr lang="en-US" sz="2800" dirty="0" smtClean="0">
                <a:solidFill>
                  <a:schemeClr val="bg1"/>
                </a:solidFill>
                <a:latin typeface="Comic Sans MS"/>
                <a:cs typeface="Comic Sans MS"/>
              </a:rPr>
              <a:t>high physics potentials</a:t>
            </a:r>
            <a:r>
              <a:rPr lang="en-US" sz="2800" b="1" dirty="0" smtClean="0">
                <a:solidFill>
                  <a:schemeClr val="bg1"/>
                </a:solidFill>
                <a:latin typeface="Comic Sans MS"/>
                <a:cs typeface="Comic Sans MS"/>
              </a:rPr>
              <a:t> </a:t>
            </a:r>
            <a:endParaRPr lang="en-US" sz="2800" b="1" dirty="0">
              <a:solidFill>
                <a:schemeClr val="bg1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083054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STAR@UCLA, August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EEB45-469B-C445-A2A6-597CC1D4FAC3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489437" y="3079820"/>
            <a:ext cx="21651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00FF"/>
                </a:solidFill>
              </a:rPr>
              <a:t>BACKUP</a:t>
            </a:r>
            <a:endParaRPr lang="en-US" sz="4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201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500 </a:t>
            </a:r>
            <a:r>
              <a:rPr lang="en-US" dirty="0" err="1"/>
              <a:t>GeV</a:t>
            </a:r>
            <a:r>
              <a:rPr lang="en-US" dirty="0"/>
              <a:t> </a:t>
            </a:r>
            <a:r>
              <a:rPr lang="en-US" dirty="0" err="1"/>
              <a:t>pp</a:t>
            </a:r>
            <a:r>
              <a:rPr lang="en-US" dirty="0"/>
              <a:t>: UPC </a:t>
            </a:r>
            <a:r>
              <a:rPr lang="en-US" dirty="0" smtClean="0"/>
              <a:t>kinematics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37A68-6CDC-BF4C-A518-F2B8A7ADE480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81" y="762637"/>
            <a:ext cx="4419600" cy="2997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5483" y="3419475"/>
            <a:ext cx="4419600" cy="29972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080000" y="4076700"/>
            <a:ext cx="999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Comic Sans MS"/>
                <a:cs typeface="Comic Sans MS"/>
              </a:rPr>
              <a:t>all cuts</a:t>
            </a:r>
            <a:endParaRPr lang="en-US" b="1" dirty="0">
              <a:solidFill>
                <a:schemeClr val="bg1"/>
              </a:solidFill>
              <a:latin typeface="Comic Sans MS"/>
              <a:cs typeface="Comic Sans M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92231" y="1220232"/>
            <a:ext cx="986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Comic Sans MS"/>
                <a:cs typeface="Comic Sans MS"/>
              </a:rPr>
              <a:t>no cuts</a:t>
            </a:r>
            <a:endParaRPr lang="en-US" b="1" dirty="0">
              <a:solidFill>
                <a:schemeClr val="bg1"/>
              </a:solidFill>
              <a:latin typeface="Comic Sans MS"/>
              <a:cs typeface="Comic Sans M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5283" y="638896"/>
            <a:ext cx="2119757" cy="162234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65760" y="4025900"/>
            <a:ext cx="409599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FF"/>
              </a:buClr>
            </a:pPr>
            <a:r>
              <a:rPr lang="en-US" b="1" u="sng" dirty="0" smtClean="0">
                <a:latin typeface="Comic Sans MS"/>
                <a:cs typeface="Comic Sans MS"/>
              </a:rPr>
              <a:t>Adding cut by cut:</a:t>
            </a:r>
          </a:p>
          <a:p>
            <a:pPr marL="285750" indent="-285750">
              <a:buClr>
                <a:srgbClr val="0000FF"/>
              </a:buClr>
              <a:buFont typeface="Wingdings" charset="2"/>
              <a:buChar char="q"/>
            </a:pPr>
            <a:r>
              <a:rPr lang="en-US" b="1" dirty="0" smtClean="0">
                <a:latin typeface="Comic Sans MS"/>
                <a:cs typeface="Comic Sans MS"/>
              </a:rPr>
              <a:t>leptons without cuts</a:t>
            </a:r>
          </a:p>
          <a:p>
            <a:pPr marL="285750" indent="-285750">
              <a:buClr>
                <a:srgbClr val="0000FF"/>
              </a:buClr>
              <a:buFont typeface="Wingdings" charset="2"/>
              <a:buChar char="q"/>
            </a:pPr>
            <a:r>
              <a:rPr lang="en-US" b="1" dirty="0" smtClean="0">
                <a:solidFill>
                  <a:srgbClr val="66CCFF"/>
                </a:solidFill>
                <a:latin typeface="Symbol" charset="2"/>
                <a:cs typeface="Symbol" charset="2"/>
              </a:rPr>
              <a:t>m</a:t>
            </a:r>
            <a:r>
              <a:rPr lang="en-US" b="1" baseline="-25000" dirty="0" smtClean="0">
                <a:solidFill>
                  <a:srgbClr val="66CCFF"/>
                </a:solidFill>
                <a:latin typeface="Comic Sans MS"/>
                <a:cs typeface="Comic Sans MS"/>
              </a:rPr>
              <a:t>2</a:t>
            </a:r>
            <a:r>
              <a:rPr lang="en-US" b="1" dirty="0" smtClean="0">
                <a:solidFill>
                  <a:srgbClr val="66CCFF"/>
                </a:solidFill>
                <a:latin typeface="Comic Sans MS"/>
                <a:cs typeface="Comic Sans MS"/>
              </a:rPr>
              <a:t>: -1 &lt; </a:t>
            </a:r>
            <a:r>
              <a:rPr lang="en-US" b="1" dirty="0" smtClean="0">
                <a:solidFill>
                  <a:srgbClr val="66CCFF"/>
                </a:solidFill>
                <a:latin typeface="Symbol" charset="2"/>
                <a:cs typeface="Symbol" charset="2"/>
              </a:rPr>
              <a:t>h</a:t>
            </a:r>
            <a:r>
              <a:rPr lang="en-US" b="1" dirty="0" smtClean="0">
                <a:solidFill>
                  <a:srgbClr val="66CCFF"/>
                </a:solidFill>
                <a:latin typeface="Comic Sans MS"/>
                <a:cs typeface="Comic Sans MS"/>
              </a:rPr>
              <a:t> &lt; 2</a:t>
            </a:r>
          </a:p>
          <a:p>
            <a:pPr marL="285750" indent="-285750">
              <a:buClr>
                <a:srgbClr val="0000FF"/>
              </a:buClr>
              <a:buFont typeface="Wingdings" charset="2"/>
              <a:buChar char="q"/>
            </a:pPr>
            <a:r>
              <a:rPr lang="en-US" b="1" dirty="0" smtClean="0">
                <a:solidFill>
                  <a:srgbClr val="FF00FF"/>
                </a:solidFill>
                <a:latin typeface="Symbol" charset="2"/>
                <a:cs typeface="Symbol" charset="2"/>
              </a:rPr>
              <a:t>m</a:t>
            </a:r>
            <a:r>
              <a:rPr lang="en-US" b="1" baseline="-25000" dirty="0" smtClean="0">
                <a:solidFill>
                  <a:srgbClr val="FF00FF"/>
                </a:solidFill>
                <a:latin typeface="Comic Sans MS"/>
                <a:cs typeface="Comic Sans MS"/>
              </a:rPr>
              <a:t>1</a:t>
            </a:r>
            <a:r>
              <a:rPr lang="en-US" b="1" dirty="0" smtClean="0">
                <a:solidFill>
                  <a:srgbClr val="FF00FF"/>
                </a:solidFill>
                <a:latin typeface="Comic Sans MS"/>
                <a:cs typeface="Comic Sans MS"/>
              </a:rPr>
              <a:t> and </a:t>
            </a:r>
            <a:r>
              <a:rPr lang="en-US" b="1" dirty="0" smtClean="0">
                <a:solidFill>
                  <a:srgbClr val="FF00FF"/>
                </a:solidFill>
                <a:latin typeface="Symbol" charset="2"/>
                <a:cs typeface="Symbol" charset="2"/>
              </a:rPr>
              <a:t>m</a:t>
            </a:r>
            <a:r>
              <a:rPr lang="en-US" b="1" baseline="-25000" dirty="0" smtClean="0">
                <a:solidFill>
                  <a:srgbClr val="FF00FF"/>
                </a:solidFill>
                <a:latin typeface="Comic Sans MS"/>
                <a:cs typeface="Comic Sans MS"/>
              </a:rPr>
              <a:t>2</a:t>
            </a:r>
            <a:r>
              <a:rPr lang="en-US" b="1" dirty="0" smtClean="0">
                <a:solidFill>
                  <a:srgbClr val="FF00FF"/>
                </a:solidFill>
                <a:latin typeface="Comic Sans MS"/>
                <a:cs typeface="Comic Sans MS"/>
              </a:rPr>
              <a:t>: </a:t>
            </a:r>
            <a:r>
              <a:rPr lang="en-US" b="1" dirty="0">
                <a:solidFill>
                  <a:srgbClr val="FF00FF"/>
                </a:solidFill>
                <a:latin typeface="Comic Sans MS"/>
                <a:cs typeface="Comic Sans MS"/>
              </a:rPr>
              <a:t>-1 &lt; </a:t>
            </a:r>
            <a:r>
              <a:rPr lang="en-US" b="1" dirty="0">
                <a:solidFill>
                  <a:srgbClr val="FF00FF"/>
                </a:solidFill>
                <a:latin typeface="Symbol" charset="2"/>
                <a:cs typeface="Symbol" charset="2"/>
              </a:rPr>
              <a:t>h</a:t>
            </a:r>
            <a:r>
              <a:rPr lang="en-US" b="1" dirty="0">
                <a:solidFill>
                  <a:srgbClr val="FF00FF"/>
                </a:solidFill>
                <a:latin typeface="Comic Sans MS"/>
                <a:cs typeface="Comic Sans MS"/>
              </a:rPr>
              <a:t> &lt; 2</a:t>
            </a:r>
          </a:p>
          <a:p>
            <a:pPr marL="285750" indent="-285750">
              <a:buClr>
                <a:srgbClr val="0000FF"/>
              </a:buClr>
              <a:buFont typeface="Wingdings" charset="2"/>
              <a:buChar char="q"/>
            </a:pPr>
            <a:r>
              <a:rPr lang="en-US" b="1" dirty="0" smtClean="0">
                <a:solidFill>
                  <a:srgbClr val="80FF00"/>
                </a:solidFill>
                <a:latin typeface="Comic Sans MS"/>
                <a:cs typeface="Comic Sans MS"/>
              </a:rPr>
              <a:t>-0.8&lt;t</a:t>
            </a:r>
            <a:r>
              <a:rPr lang="en-US" b="1" baseline="-25000" dirty="0" smtClean="0">
                <a:solidFill>
                  <a:srgbClr val="80FF00"/>
                </a:solidFill>
                <a:latin typeface="Comic Sans MS"/>
                <a:cs typeface="Comic Sans MS"/>
              </a:rPr>
              <a:t>1</a:t>
            </a:r>
            <a:r>
              <a:rPr lang="en-US" b="1" dirty="0" smtClean="0">
                <a:solidFill>
                  <a:srgbClr val="80FF00"/>
                </a:solidFill>
                <a:latin typeface="Comic Sans MS"/>
                <a:cs typeface="Comic Sans MS"/>
              </a:rPr>
              <a:t>&lt;-0.1 </a:t>
            </a:r>
            <a:r>
              <a:rPr lang="en-US" b="1" dirty="0">
                <a:solidFill>
                  <a:srgbClr val="80FF00"/>
                </a:solidFill>
                <a:latin typeface="Comic Sans MS"/>
                <a:cs typeface="Comic Sans MS"/>
              </a:rPr>
              <a:t>and -0.8&lt;</a:t>
            </a:r>
            <a:r>
              <a:rPr lang="en-US" b="1" dirty="0" smtClean="0">
                <a:solidFill>
                  <a:srgbClr val="80FF00"/>
                </a:solidFill>
                <a:latin typeface="Comic Sans MS"/>
                <a:cs typeface="Comic Sans MS"/>
              </a:rPr>
              <a:t>t</a:t>
            </a:r>
            <a:r>
              <a:rPr lang="en-US" b="1" baseline="-25000" dirty="0" smtClean="0">
                <a:solidFill>
                  <a:srgbClr val="80FF00"/>
                </a:solidFill>
                <a:latin typeface="Comic Sans MS"/>
                <a:cs typeface="Comic Sans MS"/>
              </a:rPr>
              <a:t>2</a:t>
            </a:r>
            <a:r>
              <a:rPr lang="en-US" b="1" dirty="0" smtClean="0">
                <a:solidFill>
                  <a:srgbClr val="80FF00"/>
                </a:solidFill>
                <a:latin typeface="Comic Sans MS"/>
                <a:cs typeface="Comic Sans MS"/>
              </a:rPr>
              <a:t>&lt;</a:t>
            </a:r>
            <a:r>
              <a:rPr lang="en-US" b="1" dirty="0">
                <a:solidFill>
                  <a:srgbClr val="80FF00"/>
                </a:solidFill>
                <a:latin typeface="Comic Sans MS"/>
                <a:cs typeface="Comic Sans MS"/>
              </a:rPr>
              <a:t>-0.1 </a:t>
            </a:r>
            <a:endParaRPr lang="en-US" b="1" dirty="0" smtClean="0">
              <a:solidFill>
                <a:srgbClr val="80FF00"/>
              </a:solidFill>
              <a:latin typeface="Comic Sans MS"/>
              <a:cs typeface="Comic Sans M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STAR@UCLA, August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171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160" y="896739"/>
            <a:ext cx="8367117" cy="1918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  <a:ln/>
        </p:spPr>
        <p:txBody>
          <a:bodyPr lIns="64291" tIns="32146" rIns="64291" bIns="32146"/>
          <a:lstStyle/>
          <a:p>
            <a:r>
              <a:rPr lang="en-US" dirty="0"/>
              <a:t>Forward Proton Tagging </a:t>
            </a:r>
            <a:r>
              <a:rPr lang="en-US" dirty="0" err="1" smtClean="0"/>
              <a:t>UPGrate</a:t>
            </a:r>
            <a:endParaRPr lang="en-US" dirty="0"/>
          </a:p>
        </p:txBody>
      </p:sp>
      <p:sp>
        <p:nvSpPr>
          <p:cNvPr id="37891" name="Rectangle 3"/>
          <p:cNvSpPr>
            <a:spLocks/>
          </p:cNvSpPr>
          <p:nvPr/>
        </p:nvSpPr>
        <p:spPr bwMode="auto">
          <a:xfrm>
            <a:off x="0" y="3100912"/>
            <a:ext cx="9144000" cy="3220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5351" bIns="0" anchor="ctr"/>
          <a:lstStyle/>
          <a:p>
            <a:pPr marL="34601">
              <a:spcBef>
                <a:spcPts val="615"/>
              </a:spcBef>
              <a:buClr>
                <a:srgbClr val="0000FF"/>
              </a:buClr>
              <a:buSzPct val="100000"/>
            </a:pPr>
            <a:r>
              <a:rPr lang="en-US" b="1" dirty="0" smtClean="0">
                <a:solidFill>
                  <a:srgbClr val="0000FF"/>
                </a:solidFill>
                <a:latin typeface="Comic Sans MS"/>
                <a:ea typeface="ＭＳ Ｐゴシック" charset="0"/>
                <a:cs typeface="Comic Sans MS"/>
                <a:sym typeface="Verdana" charset="0"/>
              </a:rPr>
              <a:t>   Follow PAC recommendation to develop a solution to run pp2pp@STAR with </a:t>
            </a:r>
          </a:p>
          <a:p>
            <a:pPr marL="34601">
              <a:spcBef>
                <a:spcPts val="615"/>
              </a:spcBef>
              <a:buClr>
                <a:srgbClr val="0000FF"/>
              </a:buClr>
              <a:buSzPct val="100000"/>
            </a:pPr>
            <a:r>
              <a:rPr lang="en-US" dirty="0" smtClean="0">
                <a:solidFill>
                  <a:srgbClr val="0000FF"/>
                </a:solidFill>
                <a:latin typeface="Comic Sans MS"/>
                <a:ea typeface="ＭＳ Ｐゴシック" charset="0"/>
                <a:cs typeface="Comic Sans MS"/>
                <a:sym typeface="Verdana" charset="0"/>
              </a:rPr>
              <a:t>   std. physics data taking </a:t>
            </a:r>
            <a:r>
              <a:rPr lang="en-US" dirty="0" smtClean="0">
                <a:solidFill>
                  <a:srgbClr val="0000FF"/>
                </a:solidFill>
                <a:latin typeface="Comic Sans MS"/>
                <a:ea typeface="ＭＳ Ｐゴシック" charset="0"/>
                <a:cs typeface="Comic Sans MS"/>
                <a:sym typeface="Wingdings"/>
              </a:rPr>
              <a:t> </a:t>
            </a:r>
            <a:r>
              <a:rPr lang="en-US" dirty="0">
                <a:solidFill>
                  <a:srgbClr val="FF00FF"/>
                </a:solidFill>
                <a:latin typeface="Comic Sans MS"/>
                <a:cs typeface="Comic Sans MS"/>
                <a:sym typeface="Wingdings"/>
              </a:rPr>
              <a:t>No special </a:t>
            </a:r>
            <a:r>
              <a:rPr lang="en-US" dirty="0">
                <a:solidFill>
                  <a:srgbClr val="FF00FF"/>
                </a:solidFill>
                <a:latin typeface="Symbol" charset="2"/>
                <a:cs typeface="Symbol" charset="2"/>
                <a:sym typeface="Wingdings"/>
              </a:rPr>
              <a:t>b</a:t>
            </a:r>
            <a:r>
              <a:rPr lang="en-US" dirty="0">
                <a:solidFill>
                  <a:srgbClr val="FF00FF"/>
                </a:solidFill>
                <a:latin typeface="Comic Sans MS"/>
                <a:cs typeface="Comic Sans MS"/>
                <a:sym typeface="Wingdings"/>
              </a:rPr>
              <a:t>* running </a:t>
            </a:r>
            <a:r>
              <a:rPr lang="en-US" dirty="0" smtClean="0">
                <a:solidFill>
                  <a:srgbClr val="FF00FF"/>
                </a:solidFill>
                <a:latin typeface="Comic Sans MS"/>
                <a:cs typeface="Comic Sans MS"/>
                <a:sym typeface="Wingdings"/>
              </a:rPr>
              <a:t>any more</a:t>
            </a:r>
            <a:endParaRPr lang="en-US" dirty="0" smtClean="0">
              <a:solidFill>
                <a:srgbClr val="0000FF"/>
              </a:solidFill>
              <a:latin typeface="Comic Sans MS"/>
              <a:ea typeface="ＭＳ Ｐゴシック" charset="0"/>
              <a:cs typeface="Comic Sans MS"/>
              <a:sym typeface="Verdana" charset="0"/>
            </a:endParaRPr>
          </a:p>
          <a:p>
            <a:pPr marL="320351" indent="-285750">
              <a:spcBef>
                <a:spcPts val="615"/>
              </a:spcBef>
              <a:buClr>
                <a:srgbClr val="0000FF"/>
              </a:buClr>
              <a:buSzPct val="100000"/>
              <a:buFont typeface="Wingdings" charset="2"/>
              <a:buChar char="q"/>
            </a:pPr>
            <a:r>
              <a:rPr lang="en-US" b="1" dirty="0" smtClean="0">
                <a:solidFill>
                  <a:srgbClr val="322F31"/>
                </a:solidFill>
                <a:latin typeface="Comic Sans MS"/>
                <a:ea typeface="ＭＳ Ｐゴシック" charset="0"/>
                <a:cs typeface="Comic Sans MS"/>
              </a:rPr>
              <a:t>should cover </a:t>
            </a:r>
            <a:r>
              <a:rPr lang="en-US" b="1" dirty="0" smtClean="0">
                <a:latin typeface="Comic Sans MS"/>
                <a:ea typeface="ＭＳ Ｐゴシック" charset="0"/>
                <a:cs typeface="Comic Sans MS"/>
              </a:rPr>
              <a:t>wide range in t </a:t>
            </a:r>
            <a:r>
              <a:rPr lang="en-US" b="1" dirty="0" smtClean="0">
                <a:solidFill>
                  <a:srgbClr val="0000FF"/>
                </a:solidFill>
                <a:latin typeface="Comic Sans MS"/>
                <a:ea typeface="ＭＳ Ｐゴシック" charset="0"/>
                <a:cs typeface="Comic Sans MS"/>
                <a:sym typeface="Wingdings"/>
              </a:rPr>
              <a:t></a:t>
            </a:r>
            <a:r>
              <a:rPr lang="en-US" b="1" dirty="0" smtClean="0">
                <a:latin typeface="Comic Sans MS"/>
                <a:ea typeface="ＭＳ Ｐゴシック" charset="0"/>
                <a:cs typeface="Comic Sans MS"/>
                <a:sym typeface="Wingdings"/>
              </a:rPr>
              <a:t> RPs at 15m &amp; 17m</a:t>
            </a:r>
            <a:endParaRPr lang="en-US" b="1" dirty="0">
              <a:latin typeface="Comic Sans MS"/>
              <a:ea typeface="ＭＳ Ｐゴシック" charset="0"/>
              <a:cs typeface="Comic Sans MS"/>
            </a:endParaRPr>
          </a:p>
          <a:p>
            <a:pPr marL="320351" indent="-285750">
              <a:spcBef>
                <a:spcPts val="501"/>
              </a:spcBef>
              <a:buClr>
                <a:srgbClr val="0000FF"/>
              </a:buClr>
              <a:buSzPct val="100000"/>
              <a:buFont typeface="Wingdings" charset="2"/>
              <a:buChar char="q"/>
            </a:pPr>
            <a:r>
              <a:rPr lang="en-US" b="1" dirty="0">
                <a:latin typeface="Comic Sans MS"/>
                <a:ea typeface="ＭＳ Ｐゴシック" charset="0"/>
                <a:cs typeface="Comic Sans MS"/>
                <a:sym typeface="Verdana" charset="0"/>
              </a:rPr>
              <a:t>Staged </a:t>
            </a:r>
            <a:r>
              <a:rPr lang="en-US" b="1" dirty="0" smtClean="0">
                <a:latin typeface="Comic Sans MS"/>
                <a:ea typeface="ＭＳ Ｐゴシック" charset="0"/>
                <a:cs typeface="Comic Sans MS"/>
                <a:sym typeface="Verdana" charset="0"/>
              </a:rPr>
              <a:t>implementation</a:t>
            </a:r>
            <a:endParaRPr lang="en-US" sz="2400" b="1" dirty="0">
              <a:latin typeface="Comic Sans MS"/>
              <a:ea typeface="ＭＳ Ｐゴシック" charset="0"/>
              <a:cs typeface="Comic Sans MS"/>
            </a:endParaRPr>
          </a:p>
          <a:p>
            <a:pPr marL="777551" lvl="1" indent="-285750">
              <a:spcBef>
                <a:spcPts val="422"/>
              </a:spcBef>
              <a:buClr>
                <a:srgbClr val="0000FF"/>
              </a:buClr>
              <a:buFont typeface="Wingdings" charset="2"/>
              <a:buChar char="q"/>
            </a:pPr>
            <a:r>
              <a:rPr lang="en-US" sz="1600" b="1" dirty="0" smtClean="0">
                <a:latin typeface="Comic Sans MS"/>
                <a:ea typeface="ＭＳ Ｐゴシック" charset="0"/>
                <a:cs typeface="Comic Sans MS"/>
              </a:rPr>
              <a:t>Phase </a:t>
            </a:r>
            <a:r>
              <a:rPr lang="en-US" sz="1600" b="1" dirty="0">
                <a:latin typeface="Comic Sans MS"/>
                <a:ea typeface="ＭＳ Ｐゴシック" charset="0"/>
                <a:cs typeface="Comic Sans MS"/>
              </a:rPr>
              <a:t>I </a:t>
            </a:r>
            <a:r>
              <a:rPr lang="en-US" sz="1600" b="1" dirty="0" smtClean="0">
                <a:latin typeface="Comic Sans MS"/>
                <a:ea typeface="ＭＳ Ｐゴシック" charset="0"/>
                <a:cs typeface="Comic Sans MS"/>
              </a:rPr>
              <a:t>(currently installed</a:t>
            </a:r>
            <a:r>
              <a:rPr lang="en-US" sz="1600" b="1" dirty="0">
                <a:latin typeface="Comic Sans MS"/>
                <a:ea typeface="ＭＳ Ｐゴシック" charset="0"/>
                <a:cs typeface="Comic Sans MS"/>
              </a:rPr>
              <a:t>): </a:t>
            </a:r>
            <a:r>
              <a:rPr lang="en-US" sz="1600" b="1" dirty="0" smtClean="0">
                <a:latin typeface="Comic Sans MS"/>
                <a:ea typeface="ＭＳ Ｐゴシック" charset="0"/>
                <a:cs typeface="Comic Sans MS"/>
              </a:rPr>
              <a:t>low</a:t>
            </a:r>
            <a:r>
              <a:rPr lang="en-US" sz="1600" b="1" dirty="0">
                <a:latin typeface="Comic Sans MS"/>
                <a:ea typeface="ＭＳ Ｐゴシック" charset="0"/>
                <a:cs typeface="Comic Sans MS"/>
              </a:rPr>
              <a:t>-t coverage</a:t>
            </a:r>
          </a:p>
          <a:p>
            <a:pPr marL="777551" lvl="1" indent="-285750">
              <a:spcBef>
                <a:spcPts val="422"/>
              </a:spcBef>
              <a:buClr>
                <a:srgbClr val="0000FF"/>
              </a:buClr>
              <a:buFont typeface="Wingdings" charset="2"/>
              <a:buChar char="q"/>
            </a:pPr>
            <a:r>
              <a:rPr lang="en-US" sz="1600" b="1" dirty="0" smtClean="0">
                <a:latin typeface="Comic Sans MS"/>
                <a:ea typeface="ＭＳ Ｐゴシック" charset="0"/>
                <a:cs typeface="Comic Sans MS"/>
              </a:rPr>
              <a:t>Phase </a:t>
            </a:r>
            <a:r>
              <a:rPr lang="en-US" sz="1600" b="1" dirty="0">
                <a:latin typeface="Comic Sans MS"/>
                <a:ea typeface="ＭＳ Ｐゴシック" charset="0"/>
                <a:cs typeface="Comic Sans MS"/>
              </a:rPr>
              <a:t>II </a:t>
            </a:r>
            <a:r>
              <a:rPr lang="en-US" sz="1600" b="1" dirty="0" smtClean="0">
                <a:latin typeface="Comic Sans MS"/>
                <a:ea typeface="ＭＳ Ｐゴシック" charset="0"/>
                <a:cs typeface="Comic Sans MS"/>
              </a:rPr>
              <a:t>(</a:t>
            </a:r>
            <a:r>
              <a:rPr lang="en-US" sz="1600" dirty="0" smtClean="0">
                <a:latin typeface="Comic Sans MS"/>
                <a:ea typeface="ＭＳ Ｐゴシック" charset="0"/>
                <a:cs typeface="Comic Sans MS"/>
              </a:rPr>
              <a:t>proposed</a:t>
            </a:r>
            <a:r>
              <a:rPr lang="en-US" sz="1600" b="1" dirty="0" smtClean="0">
                <a:latin typeface="Comic Sans MS"/>
                <a:ea typeface="ＭＳ Ｐゴシック" charset="0"/>
                <a:cs typeface="Comic Sans MS"/>
              </a:rPr>
              <a:t>) </a:t>
            </a:r>
            <a:r>
              <a:rPr lang="en-US" sz="1600" b="1" dirty="0">
                <a:latin typeface="Comic Sans MS"/>
                <a:ea typeface="ＭＳ Ｐゴシック" charset="0"/>
                <a:cs typeface="Comic Sans MS"/>
              </a:rPr>
              <a:t>: for </a:t>
            </a:r>
            <a:r>
              <a:rPr lang="en-US" sz="1600" dirty="0" smtClean="0">
                <a:latin typeface="Comic Sans MS"/>
                <a:ea typeface="ＭＳ Ｐゴシック" charset="0"/>
                <a:cs typeface="Comic Sans MS"/>
              </a:rPr>
              <a:t>larger</a:t>
            </a:r>
            <a:r>
              <a:rPr lang="en-US" sz="1600" b="1" dirty="0" smtClean="0">
                <a:latin typeface="Comic Sans MS"/>
                <a:ea typeface="ＭＳ Ｐゴシック" charset="0"/>
                <a:cs typeface="Comic Sans MS"/>
              </a:rPr>
              <a:t>-</a:t>
            </a:r>
            <a:r>
              <a:rPr lang="en-US" sz="1600" b="1" dirty="0">
                <a:latin typeface="Comic Sans MS"/>
                <a:ea typeface="ＭＳ Ｐゴシック" charset="0"/>
                <a:cs typeface="Comic Sans MS"/>
              </a:rPr>
              <a:t>t </a:t>
            </a:r>
            <a:r>
              <a:rPr lang="en-US" sz="1600" b="1" dirty="0" smtClean="0">
                <a:latin typeface="Comic Sans MS"/>
                <a:ea typeface="ＭＳ Ｐゴシック" charset="0"/>
                <a:cs typeface="Comic Sans MS"/>
              </a:rPr>
              <a:t>coverage</a:t>
            </a:r>
          </a:p>
          <a:p>
            <a:pPr marL="777551" lvl="1" indent="-285750">
              <a:spcBef>
                <a:spcPts val="422"/>
              </a:spcBef>
              <a:buClr>
                <a:srgbClr val="0000FF"/>
              </a:buClr>
              <a:buFont typeface="Wingdings" charset="0"/>
              <a:buChar char="à"/>
            </a:pPr>
            <a:r>
              <a:rPr lang="en-US" sz="1600" dirty="0" smtClean="0">
                <a:latin typeface="Comic Sans MS"/>
                <a:ea typeface="ＭＳ Ｐゴシック" charset="0"/>
                <a:cs typeface="Comic Sans MS"/>
                <a:sym typeface="Wingdings"/>
              </a:rPr>
              <a:t>1</a:t>
            </a:r>
            <a:r>
              <a:rPr lang="en-US" sz="1600" baseline="30000" dirty="0" smtClean="0">
                <a:latin typeface="Comic Sans MS"/>
                <a:ea typeface="ＭＳ Ｐゴシック" charset="0"/>
                <a:cs typeface="Comic Sans MS"/>
                <a:sym typeface="Wingdings"/>
              </a:rPr>
              <a:t>st</a:t>
            </a:r>
            <a:r>
              <a:rPr lang="en-US" sz="1600" dirty="0" smtClean="0">
                <a:latin typeface="Comic Sans MS"/>
                <a:ea typeface="ＭＳ Ｐゴシック" charset="0"/>
                <a:cs typeface="Comic Sans MS"/>
                <a:sym typeface="Wingdings"/>
              </a:rPr>
              <a:t> step reuse Phase I RP at new location only in y </a:t>
            </a:r>
          </a:p>
          <a:p>
            <a:pPr marL="777551" lvl="1" indent="-285750">
              <a:spcBef>
                <a:spcPts val="422"/>
              </a:spcBef>
              <a:buClr>
                <a:srgbClr val="0000FF"/>
              </a:buClr>
              <a:buFont typeface="Wingdings" charset="0"/>
              <a:buChar char="à"/>
            </a:pPr>
            <a:r>
              <a:rPr lang="en-US" sz="1600" dirty="0" smtClean="0">
                <a:latin typeface="Comic Sans MS"/>
                <a:ea typeface="ＭＳ Ｐゴシック" charset="0"/>
                <a:cs typeface="Comic Sans MS"/>
                <a:sym typeface="Wingdings"/>
              </a:rPr>
              <a:t>full phase-II:</a:t>
            </a:r>
            <a:r>
              <a:rPr lang="en-US" sz="1600" b="1" dirty="0" smtClean="0">
                <a:latin typeface="Comic Sans MS"/>
                <a:ea typeface="ＭＳ Ｐゴシック" charset="0"/>
                <a:cs typeface="Comic Sans MS"/>
                <a:sym typeface="Wingdings"/>
              </a:rPr>
              <a:t> new bigger acceptance RPs &amp; add RP in x-direction</a:t>
            </a:r>
          </a:p>
          <a:p>
            <a:pPr marL="1234751" lvl="2" indent="-285750">
              <a:spcBef>
                <a:spcPts val="422"/>
              </a:spcBef>
              <a:buClr>
                <a:srgbClr val="0000FF"/>
              </a:buClr>
              <a:buFont typeface="Wingdings" charset="0"/>
              <a:buChar char="à"/>
            </a:pPr>
            <a:r>
              <a:rPr lang="en-US" sz="1600" dirty="0">
                <a:latin typeface="Comic Sans MS"/>
                <a:cs typeface="Comic Sans MS"/>
              </a:rPr>
              <a:t>full coverage in </a:t>
            </a:r>
            <a:r>
              <a:rPr lang="en-US" sz="1600" dirty="0" err="1">
                <a:latin typeface="Comic Sans MS"/>
                <a:cs typeface="Comic Sans MS"/>
                <a:sym typeface="Symbol" charset="0"/>
              </a:rPr>
              <a:t>φ</a:t>
            </a:r>
            <a:r>
              <a:rPr lang="en-US" sz="1600" dirty="0">
                <a:latin typeface="Comic Sans MS"/>
                <a:cs typeface="Comic Sans MS"/>
              </a:rPr>
              <a:t> not possible due to machine constraints </a:t>
            </a:r>
            <a:endParaRPr lang="en-US" sz="1600" b="1" dirty="0" smtClean="0">
              <a:latin typeface="Comic Sans MS"/>
              <a:ea typeface="ＭＳ Ｐゴシック" charset="0"/>
              <a:cs typeface="Comic Sans MS"/>
              <a:sym typeface="Wingdings"/>
            </a:endParaRPr>
          </a:p>
          <a:p>
            <a:pPr marL="320351" indent="-285750">
              <a:spcBef>
                <a:spcPts val="422"/>
              </a:spcBef>
              <a:buClr>
                <a:srgbClr val="0000FF"/>
              </a:buClr>
              <a:buFont typeface="Wingdings" charset="2"/>
              <a:buChar char="q"/>
            </a:pPr>
            <a:r>
              <a:rPr lang="en-US" dirty="0" smtClean="0">
                <a:latin typeface="Comic Sans MS"/>
                <a:ea typeface="ＭＳ Ｐゴシック" charset="0"/>
                <a:cs typeface="Comic Sans MS"/>
              </a:rPr>
              <a:t>Good acceptance also for spectator protons from</a:t>
            </a:r>
          </a:p>
          <a:p>
            <a:pPr marL="34601">
              <a:spcBef>
                <a:spcPts val="422"/>
              </a:spcBef>
              <a:buClr>
                <a:srgbClr val="0000FF"/>
              </a:buClr>
            </a:pPr>
            <a:r>
              <a:rPr lang="en-US" b="1" dirty="0">
                <a:latin typeface="Comic Sans MS"/>
                <a:ea typeface="ＭＳ Ｐゴシック" charset="0"/>
                <a:cs typeface="Comic Sans MS"/>
              </a:rPr>
              <a:t> </a:t>
            </a:r>
            <a:r>
              <a:rPr lang="en-US" b="1" dirty="0" smtClean="0">
                <a:latin typeface="Comic Sans MS"/>
                <a:ea typeface="ＭＳ Ｐゴシック" charset="0"/>
                <a:cs typeface="Comic Sans MS"/>
              </a:rPr>
              <a:t>  deuterium and He-3 collisions</a:t>
            </a:r>
          </a:p>
          <a:p>
            <a:pPr marL="320351" indent="-285750">
              <a:spcBef>
                <a:spcPts val="422"/>
              </a:spcBef>
              <a:buClr>
                <a:srgbClr val="0000FF"/>
              </a:buClr>
              <a:buFont typeface="Wingdings" charset="2"/>
              <a:buChar char="q"/>
            </a:pPr>
            <a:endParaRPr lang="en-US" sz="1600" b="1" dirty="0" smtClean="0">
              <a:latin typeface="Comic Sans MS"/>
              <a:ea typeface="ＭＳ Ｐゴシック" charset="0"/>
              <a:cs typeface="Comic Sans MS"/>
            </a:endParaRPr>
          </a:p>
        </p:txBody>
      </p:sp>
      <p:sp>
        <p:nvSpPr>
          <p:cNvPr id="37892" name="Rectangle 4"/>
          <p:cNvSpPr>
            <a:spLocks/>
          </p:cNvSpPr>
          <p:nvPr/>
        </p:nvSpPr>
        <p:spPr bwMode="auto">
          <a:xfrm>
            <a:off x="6097860" y="846711"/>
            <a:ext cx="1095419" cy="230832"/>
          </a:xfrm>
          <a:prstGeom prst="rect">
            <a:avLst/>
          </a:prstGeom>
          <a:solidFill>
            <a:srgbClr val="CCFF66"/>
          </a:solidFill>
          <a:ln>
            <a:noFill/>
          </a:ln>
          <a:extLst/>
        </p:spPr>
        <p:txBody>
          <a:bodyPr wrap="square" lIns="0" tIns="0" rIns="0" bIns="0" anchor="ctr">
            <a:spAutoFit/>
          </a:bodyPr>
          <a:lstStyle/>
          <a:p>
            <a:r>
              <a:rPr lang="en-US" sz="1500">
                <a:ea typeface="ＭＳ Ｐゴシック" charset="0"/>
                <a:cs typeface="Gill Sans" charset="0"/>
              </a:rPr>
              <a:t>at 15-17m</a:t>
            </a:r>
          </a:p>
        </p:txBody>
      </p:sp>
      <p:sp>
        <p:nvSpPr>
          <p:cNvPr id="37893" name="Rectangle 5"/>
          <p:cNvSpPr>
            <a:spLocks/>
          </p:cNvSpPr>
          <p:nvPr/>
        </p:nvSpPr>
        <p:spPr bwMode="auto">
          <a:xfrm>
            <a:off x="7548934" y="706384"/>
            <a:ext cx="1066745" cy="230832"/>
          </a:xfrm>
          <a:prstGeom prst="rect">
            <a:avLst/>
          </a:prstGeom>
          <a:solidFill>
            <a:srgbClr val="CCFF66"/>
          </a:solidFill>
          <a:ln>
            <a:noFill/>
          </a:ln>
          <a:extLst/>
        </p:spPr>
        <p:txBody>
          <a:bodyPr wrap="square" lIns="0" tIns="0" rIns="0" bIns="0" anchor="ctr">
            <a:spAutoFit/>
          </a:bodyPr>
          <a:lstStyle/>
          <a:p>
            <a:r>
              <a:rPr lang="en-US" sz="1500" dirty="0">
                <a:ea typeface="ＭＳ Ｐゴシック" charset="0"/>
                <a:cs typeface="Gill Sans" charset="0"/>
              </a:rPr>
              <a:t>at 55-58m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37A68-6CDC-BF4C-A518-F2B8A7ADE480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1880" y="3320203"/>
            <a:ext cx="1722120" cy="157988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7281545" y="4956532"/>
            <a:ext cx="1862455" cy="1901468"/>
            <a:chOff x="7281545" y="3577167"/>
            <a:chExt cx="1862455" cy="1901468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81545" y="3785090"/>
              <a:ext cx="1862455" cy="1693545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7461270" y="3577167"/>
              <a:ext cx="117336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0000FF"/>
                  </a:solidFill>
                </a:rPr>
                <a:t>full Phase-II</a:t>
              </a:r>
              <a:endParaRPr lang="en-US" sz="1200" dirty="0">
                <a:solidFill>
                  <a:srgbClr val="0000FF"/>
                </a:solidFill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7556105" y="3244679"/>
            <a:ext cx="1572215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00FF"/>
                </a:solidFill>
              </a:rPr>
              <a:t>Phase-II: 1</a:t>
            </a:r>
            <a:r>
              <a:rPr lang="en-US" sz="1200" baseline="30000" dirty="0" smtClean="0">
                <a:solidFill>
                  <a:srgbClr val="0000FF"/>
                </a:solidFill>
              </a:rPr>
              <a:t>st</a:t>
            </a:r>
            <a:r>
              <a:rPr lang="en-US" sz="1200" dirty="0" smtClean="0">
                <a:solidFill>
                  <a:srgbClr val="0000FF"/>
                </a:solidFill>
              </a:rPr>
              <a:t> step</a:t>
            </a:r>
            <a:endParaRPr lang="en-US" sz="1200" dirty="0">
              <a:solidFill>
                <a:srgbClr val="0000FF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148167" y="2348044"/>
            <a:ext cx="7545918" cy="4508369"/>
            <a:chOff x="148166" y="2168127"/>
            <a:chExt cx="7545918" cy="4508369"/>
          </a:xfrm>
        </p:grpSpPr>
        <p:grpSp>
          <p:nvGrpSpPr>
            <p:cNvPr id="11" name="Group 10"/>
            <p:cNvGrpSpPr/>
            <p:nvPr/>
          </p:nvGrpSpPr>
          <p:grpSpPr>
            <a:xfrm>
              <a:off x="148166" y="2168127"/>
              <a:ext cx="5870848" cy="4508369"/>
              <a:chOff x="0" y="2148547"/>
              <a:chExt cx="5870848" cy="4508369"/>
            </a:xfrm>
          </p:grpSpPr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2148547"/>
                <a:ext cx="5870848" cy="4508369"/>
              </a:xfrm>
              <a:prstGeom prst="rect">
                <a:avLst/>
              </a:prstGeom>
            </p:spPr>
          </p:pic>
          <p:sp>
            <p:nvSpPr>
              <p:cNvPr id="4" name="TextBox 3"/>
              <p:cNvSpPr txBox="1"/>
              <p:nvPr/>
            </p:nvSpPr>
            <p:spPr>
              <a:xfrm>
                <a:off x="1100665" y="4730744"/>
                <a:ext cx="104668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1</a:t>
                </a:r>
                <a:r>
                  <a:rPr lang="en-US" baseline="30000" dirty="0" smtClean="0">
                    <a:solidFill>
                      <a:srgbClr val="FF0000"/>
                    </a:solidFill>
                  </a:rPr>
                  <a:t>st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 step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p:grpSp>
        <p:cxnSp>
          <p:nvCxnSpPr>
            <p:cNvPr id="14" name="Straight Arrow Connector 13"/>
            <p:cNvCxnSpPr/>
            <p:nvPr/>
          </p:nvCxnSpPr>
          <p:spPr bwMode="auto">
            <a:xfrm>
              <a:off x="4191001" y="5408085"/>
              <a:ext cx="3503083" cy="285750"/>
            </a:xfrm>
            <a:prstGeom prst="straightConnector1">
              <a:avLst/>
            </a:prstGeom>
            <a:solidFill>
              <a:schemeClr val="accent1"/>
            </a:solidFill>
            <a:ln w="31750" cap="flat" cmpd="sng" algn="ctr">
              <a:solidFill>
                <a:srgbClr val="0000FF"/>
              </a:solidFill>
              <a:prstDash val="solid"/>
              <a:round/>
              <a:headEnd type="triangle" w="med" len="med"/>
              <a:tailEnd type="triangle"/>
            </a:ln>
            <a:effectLst/>
          </p:spPr>
        </p:cxnSp>
        <p:cxnSp>
          <p:nvCxnSpPr>
            <p:cNvPr id="24" name="Straight Arrow Connector 23"/>
            <p:cNvCxnSpPr/>
            <p:nvPr/>
          </p:nvCxnSpPr>
          <p:spPr bwMode="auto">
            <a:xfrm flipV="1">
              <a:off x="2681817" y="3788833"/>
              <a:ext cx="4811183" cy="1126067"/>
            </a:xfrm>
            <a:prstGeom prst="straightConnector1">
              <a:avLst/>
            </a:prstGeom>
            <a:solidFill>
              <a:schemeClr val="accent1"/>
            </a:solidFill>
            <a:ln w="31750" cap="flat" cmpd="sng" algn="ctr">
              <a:solidFill>
                <a:srgbClr val="FF0000"/>
              </a:solidFill>
              <a:prstDash val="solid"/>
              <a:round/>
              <a:headEnd type="triangle" w="med" len="med"/>
              <a:tailEnd type="triangle"/>
            </a:ln>
            <a:effectLst/>
          </p:spPr>
        </p:cxnSp>
      </p:grpSp>
      <p:sp>
        <p:nvSpPr>
          <p:cNvPr id="20" name="TextBox 19"/>
          <p:cNvSpPr txBox="1"/>
          <p:nvPr/>
        </p:nvSpPr>
        <p:spPr>
          <a:xfrm>
            <a:off x="0" y="0"/>
            <a:ext cx="12610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W. </a:t>
            </a:r>
            <a:r>
              <a:rPr lang="en-US" dirty="0" err="1" smtClean="0"/>
              <a:t>Guryn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STAR@UCLA, August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979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500 </a:t>
            </a:r>
            <a:r>
              <a:rPr lang="en-US" dirty="0" err="1"/>
              <a:t>GeV</a:t>
            </a:r>
            <a:r>
              <a:rPr lang="en-US" dirty="0"/>
              <a:t> </a:t>
            </a:r>
            <a:r>
              <a:rPr lang="en-US" dirty="0" err="1"/>
              <a:t>pp</a:t>
            </a:r>
            <a:r>
              <a:rPr lang="en-US" dirty="0"/>
              <a:t>: UPC </a:t>
            </a:r>
            <a:r>
              <a:rPr lang="en-US" dirty="0" smtClean="0"/>
              <a:t>kinematics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37A68-6CDC-BF4C-A518-F2B8A7ADE480}" type="slidenum">
              <a:rPr lang="en-US" smtClean="0"/>
              <a:pPr/>
              <a:t>40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2383" y="638896"/>
            <a:ext cx="2119757" cy="162234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080000" y="2743200"/>
            <a:ext cx="32599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/>
                <a:cs typeface="Comic Sans MS"/>
              </a:rPr>
              <a:t>kinematics of proton</a:t>
            </a:r>
            <a:r>
              <a:rPr lang="en-US" dirty="0">
                <a:latin typeface="Comic Sans MS"/>
                <a:cs typeface="Comic Sans MS"/>
              </a:rPr>
              <a:t> </a:t>
            </a:r>
            <a:r>
              <a:rPr lang="en-US" dirty="0" smtClean="0">
                <a:latin typeface="Comic Sans MS"/>
                <a:cs typeface="Comic Sans MS"/>
              </a:rPr>
              <a:t>1 and 2</a:t>
            </a:r>
            <a:endParaRPr lang="en-US" dirty="0">
              <a:latin typeface="Comic Sans MS"/>
              <a:cs typeface="Comic Sans MS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4683760" y="3276600"/>
            <a:ext cx="4419600" cy="2997200"/>
            <a:chOff x="4668043" y="2380615"/>
            <a:chExt cx="4419600" cy="2997200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8043" y="2380615"/>
              <a:ext cx="4419600" cy="2997200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5232400" y="2710934"/>
              <a:ext cx="13427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Comic Sans MS"/>
                  <a:cs typeface="Comic Sans MS"/>
                </a:rPr>
                <a:t>target: t</a:t>
              </a:r>
              <a:r>
                <a:rPr lang="en-US" b="1" baseline="-25000" dirty="0" smtClean="0">
                  <a:solidFill>
                    <a:schemeClr val="bg1"/>
                  </a:solidFill>
                  <a:latin typeface="Comic Sans MS"/>
                  <a:cs typeface="Comic Sans MS"/>
                </a:rPr>
                <a:t>2</a:t>
              </a:r>
              <a:endParaRPr lang="en-US" b="1" baseline="-25000" dirty="0">
                <a:solidFill>
                  <a:schemeClr val="bg1"/>
                </a:solidFill>
                <a:latin typeface="Comic Sans MS"/>
                <a:cs typeface="Comic Sans MS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52400" y="735211"/>
            <a:ext cx="4419600" cy="2997200"/>
            <a:chOff x="152400" y="431800"/>
            <a:chExt cx="4419600" cy="2997200"/>
          </a:xfrm>
        </p:grpSpPr>
        <p:pic>
          <p:nvPicPr>
            <p:cNvPr id="17" name="Picture 16" descr="photon.t.500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" y="431800"/>
              <a:ext cx="4419600" cy="2997200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674813" y="780534"/>
              <a:ext cx="1169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Comic Sans MS"/>
                  <a:cs typeface="Comic Sans MS"/>
                </a:rPr>
                <a:t>Beam: t</a:t>
              </a:r>
              <a:r>
                <a:rPr lang="en-US" b="1" baseline="-25000" dirty="0">
                  <a:solidFill>
                    <a:schemeClr val="bg1"/>
                  </a:solidFill>
                  <a:latin typeface="Comic Sans MS"/>
                  <a:cs typeface="Comic Sans MS"/>
                </a:rPr>
                <a:t>1</a:t>
              </a: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365760" y="4025900"/>
            <a:ext cx="409599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FF"/>
              </a:buClr>
            </a:pPr>
            <a:r>
              <a:rPr lang="en-US" b="1" u="sng" dirty="0" smtClean="0">
                <a:latin typeface="Comic Sans MS"/>
                <a:cs typeface="Comic Sans MS"/>
              </a:rPr>
              <a:t>Adding cut by cut:</a:t>
            </a:r>
          </a:p>
          <a:p>
            <a:pPr marL="285750" indent="-285750">
              <a:buClr>
                <a:srgbClr val="0000FF"/>
              </a:buClr>
              <a:buFont typeface="Wingdings" charset="2"/>
              <a:buChar char="q"/>
            </a:pPr>
            <a:r>
              <a:rPr lang="en-US" b="1" dirty="0" smtClean="0">
                <a:latin typeface="Comic Sans MS"/>
                <a:cs typeface="Comic Sans MS"/>
              </a:rPr>
              <a:t>leptons without cuts</a:t>
            </a:r>
          </a:p>
          <a:p>
            <a:pPr marL="285750" indent="-285750">
              <a:buClr>
                <a:srgbClr val="0000FF"/>
              </a:buClr>
              <a:buFont typeface="Wingdings" charset="2"/>
              <a:buChar char="q"/>
            </a:pPr>
            <a:r>
              <a:rPr lang="en-US" b="1" dirty="0" smtClean="0">
                <a:solidFill>
                  <a:srgbClr val="66CCFF"/>
                </a:solidFill>
                <a:latin typeface="Symbol" charset="2"/>
                <a:cs typeface="Symbol" charset="2"/>
              </a:rPr>
              <a:t>m</a:t>
            </a:r>
            <a:r>
              <a:rPr lang="en-US" b="1" baseline="-25000" dirty="0" smtClean="0">
                <a:solidFill>
                  <a:srgbClr val="66CCFF"/>
                </a:solidFill>
                <a:latin typeface="Comic Sans MS"/>
                <a:cs typeface="Comic Sans MS"/>
              </a:rPr>
              <a:t>2</a:t>
            </a:r>
            <a:r>
              <a:rPr lang="en-US" b="1" dirty="0" smtClean="0">
                <a:solidFill>
                  <a:srgbClr val="66CCFF"/>
                </a:solidFill>
                <a:latin typeface="Comic Sans MS"/>
                <a:cs typeface="Comic Sans MS"/>
              </a:rPr>
              <a:t>: -1 &lt; </a:t>
            </a:r>
            <a:r>
              <a:rPr lang="en-US" b="1" dirty="0" smtClean="0">
                <a:solidFill>
                  <a:srgbClr val="66CCFF"/>
                </a:solidFill>
                <a:latin typeface="Symbol" charset="2"/>
                <a:cs typeface="Symbol" charset="2"/>
              </a:rPr>
              <a:t>h</a:t>
            </a:r>
            <a:r>
              <a:rPr lang="en-US" b="1" dirty="0" smtClean="0">
                <a:solidFill>
                  <a:srgbClr val="66CCFF"/>
                </a:solidFill>
                <a:latin typeface="Comic Sans MS"/>
                <a:cs typeface="Comic Sans MS"/>
              </a:rPr>
              <a:t> &lt; 2</a:t>
            </a:r>
          </a:p>
          <a:p>
            <a:pPr marL="285750" indent="-285750">
              <a:buClr>
                <a:srgbClr val="0000FF"/>
              </a:buClr>
              <a:buFont typeface="Wingdings" charset="2"/>
              <a:buChar char="q"/>
            </a:pPr>
            <a:r>
              <a:rPr lang="en-US" b="1" dirty="0" smtClean="0">
                <a:solidFill>
                  <a:srgbClr val="FF00FF"/>
                </a:solidFill>
                <a:latin typeface="Symbol" charset="2"/>
                <a:cs typeface="Symbol" charset="2"/>
              </a:rPr>
              <a:t>m</a:t>
            </a:r>
            <a:r>
              <a:rPr lang="en-US" b="1" baseline="-25000" dirty="0" smtClean="0">
                <a:solidFill>
                  <a:srgbClr val="FF00FF"/>
                </a:solidFill>
                <a:latin typeface="Comic Sans MS"/>
                <a:cs typeface="Comic Sans MS"/>
              </a:rPr>
              <a:t>1</a:t>
            </a:r>
            <a:r>
              <a:rPr lang="en-US" b="1" dirty="0" smtClean="0">
                <a:solidFill>
                  <a:srgbClr val="FF00FF"/>
                </a:solidFill>
                <a:latin typeface="Comic Sans MS"/>
                <a:cs typeface="Comic Sans MS"/>
              </a:rPr>
              <a:t> and </a:t>
            </a:r>
            <a:r>
              <a:rPr lang="en-US" b="1" dirty="0" smtClean="0">
                <a:solidFill>
                  <a:srgbClr val="FF00FF"/>
                </a:solidFill>
                <a:latin typeface="Symbol" charset="2"/>
                <a:cs typeface="Symbol" charset="2"/>
              </a:rPr>
              <a:t>m</a:t>
            </a:r>
            <a:r>
              <a:rPr lang="en-US" b="1" baseline="-25000" dirty="0" smtClean="0">
                <a:solidFill>
                  <a:srgbClr val="FF00FF"/>
                </a:solidFill>
                <a:latin typeface="Comic Sans MS"/>
                <a:cs typeface="Comic Sans MS"/>
              </a:rPr>
              <a:t>2</a:t>
            </a:r>
            <a:r>
              <a:rPr lang="en-US" b="1" dirty="0" smtClean="0">
                <a:solidFill>
                  <a:srgbClr val="FF00FF"/>
                </a:solidFill>
                <a:latin typeface="Comic Sans MS"/>
                <a:cs typeface="Comic Sans MS"/>
              </a:rPr>
              <a:t>: </a:t>
            </a:r>
            <a:r>
              <a:rPr lang="en-US" b="1" dirty="0">
                <a:solidFill>
                  <a:srgbClr val="FF00FF"/>
                </a:solidFill>
                <a:latin typeface="Comic Sans MS"/>
                <a:cs typeface="Comic Sans MS"/>
              </a:rPr>
              <a:t>-1 &lt; </a:t>
            </a:r>
            <a:r>
              <a:rPr lang="en-US" b="1" dirty="0">
                <a:solidFill>
                  <a:srgbClr val="FF00FF"/>
                </a:solidFill>
                <a:latin typeface="Symbol" charset="2"/>
                <a:cs typeface="Symbol" charset="2"/>
              </a:rPr>
              <a:t>h</a:t>
            </a:r>
            <a:r>
              <a:rPr lang="en-US" b="1" dirty="0">
                <a:solidFill>
                  <a:srgbClr val="FF00FF"/>
                </a:solidFill>
                <a:latin typeface="Comic Sans MS"/>
                <a:cs typeface="Comic Sans MS"/>
              </a:rPr>
              <a:t> &lt; 2</a:t>
            </a:r>
          </a:p>
          <a:p>
            <a:pPr marL="285750" indent="-285750">
              <a:buClr>
                <a:srgbClr val="0000FF"/>
              </a:buClr>
              <a:buFont typeface="Wingdings" charset="2"/>
              <a:buChar char="q"/>
            </a:pPr>
            <a:r>
              <a:rPr lang="en-US" b="1" dirty="0" smtClean="0">
                <a:solidFill>
                  <a:srgbClr val="80FF00"/>
                </a:solidFill>
                <a:latin typeface="Comic Sans MS"/>
                <a:cs typeface="Comic Sans MS"/>
              </a:rPr>
              <a:t>-0.8&lt;t</a:t>
            </a:r>
            <a:r>
              <a:rPr lang="en-US" b="1" baseline="-25000" dirty="0" smtClean="0">
                <a:solidFill>
                  <a:srgbClr val="80FF00"/>
                </a:solidFill>
                <a:latin typeface="Comic Sans MS"/>
                <a:cs typeface="Comic Sans MS"/>
              </a:rPr>
              <a:t>1</a:t>
            </a:r>
            <a:r>
              <a:rPr lang="en-US" b="1" dirty="0" smtClean="0">
                <a:solidFill>
                  <a:srgbClr val="80FF00"/>
                </a:solidFill>
                <a:latin typeface="Comic Sans MS"/>
                <a:cs typeface="Comic Sans MS"/>
              </a:rPr>
              <a:t>&lt;-0.1 </a:t>
            </a:r>
            <a:r>
              <a:rPr lang="en-US" b="1" dirty="0">
                <a:solidFill>
                  <a:srgbClr val="80FF00"/>
                </a:solidFill>
                <a:latin typeface="Comic Sans MS"/>
                <a:cs typeface="Comic Sans MS"/>
              </a:rPr>
              <a:t>and -0.8&lt;</a:t>
            </a:r>
            <a:r>
              <a:rPr lang="en-US" b="1" dirty="0" smtClean="0">
                <a:solidFill>
                  <a:srgbClr val="80FF00"/>
                </a:solidFill>
                <a:latin typeface="Comic Sans MS"/>
                <a:cs typeface="Comic Sans MS"/>
              </a:rPr>
              <a:t>t</a:t>
            </a:r>
            <a:r>
              <a:rPr lang="en-US" b="1" baseline="-25000" dirty="0" smtClean="0">
                <a:solidFill>
                  <a:srgbClr val="80FF00"/>
                </a:solidFill>
                <a:latin typeface="Comic Sans MS"/>
                <a:cs typeface="Comic Sans MS"/>
              </a:rPr>
              <a:t>2</a:t>
            </a:r>
            <a:r>
              <a:rPr lang="en-US" b="1" dirty="0" smtClean="0">
                <a:solidFill>
                  <a:srgbClr val="80FF00"/>
                </a:solidFill>
                <a:latin typeface="Comic Sans MS"/>
                <a:cs typeface="Comic Sans MS"/>
              </a:rPr>
              <a:t>&lt;</a:t>
            </a:r>
            <a:r>
              <a:rPr lang="en-US" b="1" dirty="0">
                <a:solidFill>
                  <a:srgbClr val="80FF00"/>
                </a:solidFill>
                <a:latin typeface="Comic Sans MS"/>
                <a:cs typeface="Comic Sans MS"/>
              </a:rPr>
              <a:t>-0.1 </a:t>
            </a:r>
            <a:endParaRPr lang="en-US" b="1" dirty="0" smtClean="0">
              <a:solidFill>
                <a:srgbClr val="80FF00"/>
              </a:solidFill>
              <a:latin typeface="Comic Sans MS"/>
              <a:cs typeface="Comic Sans M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STAR@UCLA, August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570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500 </a:t>
            </a:r>
            <a:r>
              <a:rPr lang="en-US" dirty="0" err="1" smtClean="0"/>
              <a:t>GeV</a:t>
            </a:r>
            <a:r>
              <a:rPr lang="en-US" dirty="0" smtClean="0"/>
              <a:t> </a:t>
            </a:r>
            <a:r>
              <a:rPr lang="en-US" dirty="0" err="1" smtClean="0"/>
              <a:t>pp</a:t>
            </a:r>
            <a:r>
              <a:rPr lang="en-US" dirty="0" smtClean="0"/>
              <a:t>: Decay kinematics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37A68-6CDC-BF4C-A518-F2B8A7ADE480}" type="slidenum">
              <a:rPr lang="en-US" smtClean="0"/>
              <a:pPr/>
              <a:t>41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38896"/>
            <a:ext cx="4419600" cy="2997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5283" y="638896"/>
            <a:ext cx="2119757" cy="162234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65760" y="4025900"/>
            <a:ext cx="409599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FF"/>
              </a:buClr>
            </a:pPr>
            <a:r>
              <a:rPr lang="en-US" b="1" u="sng" dirty="0" smtClean="0">
                <a:latin typeface="Comic Sans MS"/>
                <a:cs typeface="Comic Sans MS"/>
              </a:rPr>
              <a:t>Adding cut by cut:</a:t>
            </a:r>
          </a:p>
          <a:p>
            <a:pPr marL="285750" indent="-285750">
              <a:buClr>
                <a:srgbClr val="0000FF"/>
              </a:buClr>
              <a:buFont typeface="Wingdings" charset="2"/>
              <a:buChar char="q"/>
            </a:pPr>
            <a:r>
              <a:rPr lang="en-US" b="1" dirty="0" smtClean="0">
                <a:latin typeface="Comic Sans MS"/>
                <a:cs typeface="Comic Sans MS"/>
              </a:rPr>
              <a:t>leptons without cuts</a:t>
            </a:r>
          </a:p>
          <a:p>
            <a:pPr marL="285750" indent="-285750">
              <a:buClr>
                <a:srgbClr val="0000FF"/>
              </a:buClr>
              <a:buFont typeface="Wingdings" charset="2"/>
              <a:buChar char="q"/>
            </a:pPr>
            <a:r>
              <a:rPr lang="en-US" b="1" dirty="0" smtClean="0">
                <a:solidFill>
                  <a:srgbClr val="66CCFF"/>
                </a:solidFill>
                <a:latin typeface="Symbol" charset="2"/>
                <a:cs typeface="Symbol" charset="2"/>
              </a:rPr>
              <a:t>m</a:t>
            </a:r>
            <a:r>
              <a:rPr lang="en-US" b="1" baseline="-25000" dirty="0" smtClean="0">
                <a:solidFill>
                  <a:srgbClr val="66CCFF"/>
                </a:solidFill>
                <a:latin typeface="Comic Sans MS"/>
                <a:cs typeface="Comic Sans MS"/>
              </a:rPr>
              <a:t>2</a:t>
            </a:r>
            <a:r>
              <a:rPr lang="en-US" b="1" dirty="0" smtClean="0">
                <a:solidFill>
                  <a:srgbClr val="66CCFF"/>
                </a:solidFill>
                <a:latin typeface="Comic Sans MS"/>
                <a:cs typeface="Comic Sans MS"/>
              </a:rPr>
              <a:t>: -1 &lt; </a:t>
            </a:r>
            <a:r>
              <a:rPr lang="en-US" b="1" dirty="0" smtClean="0">
                <a:solidFill>
                  <a:srgbClr val="66CCFF"/>
                </a:solidFill>
                <a:latin typeface="Symbol" charset="2"/>
                <a:cs typeface="Symbol" charset="2"/>
              </a:rPr>
              <a:t>h</a:t>
            </a:r>
            <a:r>
              <a:rPr lang="en-US" b="1" dirty="0" smtClean="0">
                <a:solidFill>
                  <a:srgbClr val="66CCFF"/>
                </a:solidFill>
                <a:latin typeface="Comic Sans MS"/>
                <a:cs typeface="Comic Sans MS"/>
              </a:rPr>
              <a:t> &lt; 2</a:t>
            </a:r>
          </a:p>
          <a:p>
            <a:pPr marL="285750" indent="-285750">
              <a:buClr>
                <a:srgbClr val="0000FF"/>
              </a:buClr>
              <a:buFont typeface="Wingdings" charset="2"/>
              <a:buChar char="q"/>
            </a:pPr>
            <a:r>
              <a:rPr lang="en-US" b="1" dirty="0" smtClean="0">
                <a:solidFill>
                  <a:srgbClr val="FF00FF"/>
                </a:solidFill>
                <a:latin typeface="Symbol" charset="2"/>
                <a:cs typeface="Symbol" charset="2"/>
              </a:rPr>
              <a:t>m</a:t>
            </a:r>
            <a:r>
              <a:rPr lang="en-US" b="1" baseline="-25000" dirty="0" smtClean="0">
                <a:solidFill>
                  <a:srgbClr val="FF00FF"/>
                </a:solidFill>
                <a:latin typeface="Comic Sans MS"/>
                <a:cs typeface="Comic Sans MS"/>
              </a:rPr>
              <a:t>1</a:t>
            </a:r>
            <a:r>
              <a:rPr lang="en-US" b="1" dirty="0" smtClean="0">
                <a:solidFill>
                  <a:srgbClr val="FF00FF"/>
                </a:solidFill>
                <a:latin typeface="Comic Sans MS"/>
                <a:cs typeface="Comic Sans MS"/>
              </a:rPr>
              <a:t> and </a:t>
            </a:r>
            <a:r>
              <a:rPr lang="en-US" b="1" dirty="0" smtClean="0">
                <a:solidFill>
                  <a:srgbClr val="FF00FF"/>
                </a:solidFill>
                <a:latin typeface="Symbol" charset="2"/>
                <a:cs typeface="Symbol" charset="2"/>
              </a:rPr>
              <a:t>m</a:t>
            </a:r>
            <a:r>
              <a:rPr lang="en-US" b="1" baseline="-25000" dirty="0" smtClean="0">
                <a:solidFill>
                  <a:srgbClr val="FF00FF"/>
                </a:solidFill>
                <a:latin typeface="Comic Sans MS"/>
                <a:cs typeface="Comic Sans MS"/>
              </a:rPr>
              <a:t>2</a:t>
            </a:r>
            <a:r>
              <a:rPr lang="en-US" b="1" dirty="0" smtClean="0">
                <a:solidFill>
                  <a:srgbClr val="FF00FF"/>
                </a:solidFill>
                <a:latin typeface="Comic Sans MS"/>
                <a:cs typeface="Comic Sans MS"/>
              </a:rPr>
              <a:t>: </a:t>
            </a:r>
            <a:r>
              <a:rPr lang="en-US" b="1" dirty="0">
                <a:solidFill>
                  <a:srgbClr val="FF00FF"/>
                </a:solidFill>
                <a:latin typeface="Comic Sans MS"/>
                <a:cs typeface="Comic Sans MS"/>
              </a:rPr>
              <a:t>-1 &lt; </a:t>
            </a:r>
            <a:r>
              <a:rPr lang="en-US" b="1" dirty="0">
                <a:solidFill>
                  <a:srgbClr val="FF00FF"/>
                </a:solidFill>
                <a:latin typeface="Symbol" charset="2"/>
                <a:cs typeface="Symbol" charset="2"/>
              </a:rPr>
              <a:t>h</a:t>
            </a:r>
            <a:r>
              <a:rPr lang="en-US" b="1" dirty="0">
                <a:solidFill>
                  <a:srgbClr val="FF00FF"/>
                </a:solidFill>
                <a:latin typeface="Comic Sans MS"/>
                <a:cs typeface="Comic Sans MS"/>
              </a:rPr>
              <a:t> &lt; 2</a:t>
            </a:r>
          </a:p>
          <a:p>
            <a:pPr marL="285750" indent="-285750">
              <a:buClr>
                <a:srgbClr val="0000FF"/>
              </a:buClr>
              <a:buFont typeface="Wingdings" charset="2"/>
              <a:buChar char="q"/>
            </a:pPr>
            <a:r>
              <a:rPr lang="en-US" b="1" dirty="0" smtClean="0">
                <a:solidFill>
                  <a:srgbClr val="80FF00"/>
                </a:solidFill>
                <a:latin typeface="Comic Sans MS"/>
                <a:cs typeface="Comic Sans MS"/>
              </a:rPr>
              <a:t>-0.8&lt;t</a:t>
            </a:r>
            <a:r>
              <a:rPr lang="en-US" b="1" baseline="-25000" dirty="0" smtClean="0">
                <a:solidFill>
                  <a:srgbClr val="80FF00"/>
                </a:solidFill>
                <a:latin typeface="Comic Sans MS"/>
                <a:cs typeface="Comic Sans MS"/>
              </a:rPr>
              <a:t>1</a:t>
            </a:r>
            <a:r>
              <a:rPr lang="en-US" b="1" dirty="0" smtClean="0">
                <a:solidFill>
                  <a:srgbClr val="80FF00"/>
                </a:solidFill>
                <a:latin typeface="Comic Sans MS"/>
                <a:cs typeface="Comic Sans MS"/>
              </a:rPr>
              <a:t>&lt;-0.1 </a:t>
            </a:r>
            <a:r>
              <a:rPr lang="en-US" b="1" dirty="0">
                <a:solidFill>
                  <a:srgbClr val="80FF00"/>
                </a:solidFill>
                <a:latin typeface="Comic Sans MS"/>
                <a:cs typeface="Comic Sans MS"/>
              </a:rPr>
              <a:t>and -0.8&lt;</a:t>
            </a:r>
            <a:r>
              <a:rPr lang="en-US" b="1" dirty="0" smtClean="0">
                <a:solidFill>
                  <a:srgbClr val="80FF00"/>
                </a:solidFill>
                <a:latin typeface="Comic Sans MS"/>
                <a:cs typeface="Comic Sans MS"/>
              </a:rPr>
              <a:t>t</a:t>
            </a:r>
            <a:r>
              <a:rPr lang="en-US" b="1" baseline="-25000" dirty="0" smtClean="0">
                <a:solidFill>
                  <a:srgbClr val="80FF00"/>
                </a:solidFill>
                <a:latin typeface="Comic Sans MS"/>
                <a:cs typeface="Comic Sans MS"/>
              </a:rPr>
              <a:t>2</a:t>
            </a:r>
            <a:r>
              <a:rPr lang="en-US" b="1" dirty="0" smtClean="0">
                <a:solidFill>
                  <a:srgbClr val="80FF00"/>
                </a:solidFill>
                <a:latin typeface="Comic Sans MS"/>
                <a:cs typeface="Comic Sans MS"/>
              </a:rPr>
              <a:t>&lt;</a:t>
            </a:r>
            <a:r>
              <a:rPr lang="en-US" b="1" dirty="0">
                <a:solidFill>
                  <a:srgbClr val="80FF00"/>
                </a:solidFill>
                <a:latin typeface="Comic Sans MS"/>
                <a:cs typeface="Comic Sans MS"/>
              </a:rPr>
              <a:t>-0.1 </a:t>
            </a:r>
            <a:endParaRPr lang="en-US" b="1" dirty="0" smtClean="0">
              <a:solidFill>
                <a:srgbClr val="80FF00"/>
              </a:solidFill>
              <a:latin typeface="Comic Sans MS"/>
              <a:cs typeface="Comic Sans MS"/>
            </a:endParaRPr>
          </a:p>
          <a:p>
            <a:pPr>
              <a:buClr>
                <a:srgbClr val="0000FF"/>
              </a:buClr>
            </a:pPr>
            <a:endParaRPr lang="en-US" b="1" dirty="0">
              <a:solidFill>
                <a:srgbClr val="80FF00"/>
              </a:solidFill>
              <a:latin typeface="Comic Sans MS"/>
              <a:cs typeface="Comic Sans MS"/>
            </a:endParaRPr>
          </a:p>
          <a:p>
            <a:pPr>
              <a:buClr>
                <a:srgbClr val="0000FF"/>
              </a:buClr>
            </a:pPr>
            <a:r>
              <a:rPr lang="en-US" b="1" dirty="0" smtClean="0">
                <a:solidFill>
                  <a:srgbClr val="80FF00"/>
                </a:solidFill>
                <a:latin typeface="Comic Sans MS"/>
                <a:cs typeface="Comic Sans MS"/>
              </a:rPr>
              <a:t>J/</a:t>
            </a:r>
            <a:r>
              <a:rPr lang="en-US" b="1" dirty="0" err="1" smtClean="0">
                <a:solidFill>
                  <a:srgbClr val="80FF00"/>
                </a:solidFill>
                <a:latin typeface="Comic Sans MS"/>
                <a:cs typeface="Comic Sans MS"/>
              </a:rPr>
              <a:t>Ψ</a:t>
            </a:r>
            <a:r>
              <a:rPr lang="en-US" b="1" dirty="0" smtClean="0">
                <a:solidFill>
                  <a:srgbClr val="80FF00"/>
                </a:solidFill>
                <a:latin typeface="Comic Sans MS"/>
                <a:cs typeface="Comic Sans MS"/>
              </a:rPr>
              <a:t> reconstructed through </a:t>
            </a:r>
          </a:p>
          <a:p>
            <a:pPr>
              <a:buClr>
                <a:srgbClr val="0000FF"/>
              </a:buClr>
            </a:pPr>
            <a:r>
              <a:rPr lang="en-US" b="1" dirty="0" err="1" smtClean="0">
                <a:solidFill>
                  <a:srgbClr val="80FF00"/>
                </a:solidFill>
                <a:latin typeface="Comic Sans MS"/>
                <a:cs typeface="Comic Sans MS"/>
              </a:rPr>
              <a:t>e+e</a:t>
            </a:r>
            <a:r>
              <a:rPr lang="en-US" b="1" dirty="0" smtClean="0">
                <a:solidFill>
                  <a:srgbClr val="80FF00"/>
                </a:solidFill>
                <a:latin typeface="Comic Sans MS"/>
                <a:cs typeface="Comic Sans MS"/>
              </a:rPr>
              <a:t>- and/or </a:t>
            </a:r>
            <a:r>
              <a:rPr lang="en-US" b="1" dirty="0" err="1" smtClean="0">
                <a:solidFill>
                  <a:srgbClr val="80FF00"/>
                </a:solidFill>
                <a:latin typeface="Symbol" charset="2"/>
                <a:cs typeface="Symbol" charset="2"/>
              </a:rPr>
              <a:t>m</a:t>
            </a:r>
            <a:r>
              <a:rPr lang="en-US" b="1" dirty="0" err="1" smtClean="0">
                <a:solidFill>
                  <a:srgbClr val="80FF00"/>
                </a:solidFill>
                <a:latin typeface="Comic Sans MS"/>
                <a:cs typeface="Comic Sans MS"/>
              </a:rPr>
              <a:t>+</a:t>
            </a:r>
            <a:r>
              <a:rPr lang="en-US" b="1" dirty="0" err="1" smtClean="0">
                <a:solidFill>
                  <a:srgbClr val="80FF00"/>
                </a:solidFill>
                <a:latin typeface="Symbol" charset="2"/>
                <a:cs typeface="Symbol" charset="2"/>
              </a:rPr>
              <a:t>m</a:t>
            </a:r>
            <a:r>
              <a:rPr lang="en-US" b="1" dirty="0" smtClean="0">
                <a:solidFill>
                  <a:srgbClr val="80FF00"/>
                </a:solidFill>
                <a:latin typeface="Comic Sans MS"/>
                <a:cs typeface="Comic Sans MS"/>
              </a:rPr>
              <a:t>- channels</a:t>
            </a:r>
            <a:endParaRPr lang="en-US" b="1" dirty="0">
              <a:solidFill>
                <a:srgbClr val="80FF00"/>
              </a:solidFill>
              <a:latin typeface="Comic Sans MS"/>
              <a:cs typeface="Comic Sans M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72000" y="3169920"/>
            <a:ext cx="4480714" cy="39497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FF"/>
                </a:solidFill>
                <a:latin typeface="Comic Sans MS"/>
                <a:cs typeface="Comic Sans MS"/>
              </a:rPr>
              <a:t>Using SARTRE:</a:t>
            </a:r>
          </a:p>
          <a:p>
            <a:r>
              <a:rPr lang="en-US" sz="1600" b="1" dirty="0" smtClean="0">
                <a:latin typeface="Comic Sans MS"/>
                <a:cs typeface="Comic Sans MS"/>
              </a:rPr>
              <a:t>Cross section 500 </a:t>
            </a:r>
            <a:r>
              <a:rPr lang="en-US" sz="1600" b="1" dirty="0" err="1" smtClean="0">
                <a:latin typeface="Comic Sans MS"/>
                <a:cs typeface="Comic Sans MS"/>
              </a:rPr>
              <a:t>GeV</a:t>
            </a:r>
            <a:r>
              <a:rPr lang="en-US" sz="1600" b="1" dirty="0" smtClean="0">
                <a:latin typeface="Comic Sans MS"/>
                <a:cs typeface="Comic Sans MS"/>
              </a:rPr>
              <a:t>: 6.9 </a:t>
            </a:r>
            <a:r>
              <a:rPr lang="en-US" sz="1600" b="1" dirty="0" err="1" smtClean="0">
                <a:latin typeface="Comic Sans MS"/>
                <a:cs typeface="Comic Sans MS"/>
              </a:rPr>
              <a:t>nb</a:t>
            </a:r>
            <a:endParaRPr lang="en-US" sz="1600" b="1" dirty="0" smtClean="0">
              <a:latin typeface="Comic Sans MS"/>
              <a:cs typeface="Comic Sans MS"/>
            </a:endParaRPr>
          </a:p>
          <a:p>
            <a:r>
              <a:rPr lang="en-US" sz="1600" b="1" dirty="0">
                <a:latin typeface="Comic Sans MS"/>
                <a:cs typeface="Comic Sans MS"/>
              </a:rPr>
              <a:t> </a:t>
            </a:r>
            <a:r>
              <a:rPr lang="en-US" sz="1600" b="1" dirty="0" smtClean="0">
                <a:latin typeface="Comic Sans MS"/>
                <a:cs typeface="Comic Sans MS"/>
              </a:rPr>
              <a:t>               200 </a:t>
            </a:r>
            <a:r>
              <a:rPr lang="en-US" sz="1600" b="1" dirty="0" err="1" smtClean="0">
                <a:latin typeface="Comic Sans MS"/>
                <a:cs typeface="Comic Sans MS"/>
              </a:rPr>
              <a:t>GeV</a:t>
            </a:r>
            <a:r>
              <a:rPr lang="en-US" sz="1600" b="1" dirty="0" smtClean="0">
                <a:latin typeface="Comic Sans MS"/>
                <a:cs typeface="Comic Sans MS"/>
              </a:rPr>
              <a:t>: 1.1 </a:t>
            </a:r>
            <a:r>
              <a:rPr lang="en-US" sz="1600" b="1" dirty="0" err="1" smtClean="0">
                <a:latin typeface="Comic Sans MS"/>
                <a:cs typeface="Comic Sans MS"/>
              </a:rPr>
              <a:t>nb</a:t>
            </a:r>
            <a:endParaRPr lang="en-US" sz="1600" b="1" dirty="0" smtClean="0">
              <a:latin typeface="Comic Sans MS"/>
              <a:cs typeface="Comic Sans MS"/>
            </a:endParaRPr>
          </a:p>
          <a:p>
            <a:r>
              <a:rPr lang="en-US" sz="1600" b="1" dirty="0" smtClean="0">
                <a:latin typeface="Comic Sans MS"/>
                <a:cs typeface="Comic Sans MS"/>
              </a:rPr>
              <a:t>in agreement with theoretical calculations</a:t>
            </a:r>
          </a:p>
          <a:p>
            <a:r>
              <a:rPr lang="en-US" sz="1600" b="1" dirty="0" smtClean="0">
                <a:latin typeface="Comic Sans MS"/>
                <a:cs typeface="Comic Sans MS"/>
              </a:rPr>
              <a:t>500 </a:t>
            </a:r>
            <a:r>
              <a:rPr lang="en-US" sz="1600" b="1" dirty="0" err="1" smtClean="0">
                <a:latin typeface="Comic Sans MS"/>
                <a:cs typeface="Comic Sans MS"/>
              </a:rPr>
              <a:t>GeV</a:t>
            </a:r>
            <a:r>
              <a:rPr lang="en-US" sz="1600" b="1" dirty="0" smtClean="0">
                <a:latin typeface="Comic Sans MS"/>
                <a:cs typeface="Comic Sans MS"/>
              </a:rPr>
              <a:t>: </a:t>
            </a:r>
            <a:r>
              <a:rPr lang="en-US" sz="1600" b="1" dirty="0" smtClean="0">
                <a:latin typeface="Comic Sans MS"/>
                <a:cs typeface="Comic Sans MS"/>
                <a:sym typeface="Wingdings"/>
              </a:rPr>
              <a:t> 1600 J/</a:t>
            </a:r>
            <a:r>
              <a:rPr lang="en-US" sz="1600" b="1" dirty="0" smtClean="0">
                <a:latin typeface="Symbol" charset="2"/>
                <a:cs typeface="Symbol" charset="2"/>
                <a:sym typeface="Wingdings"/>
              </a:rPr>
              <a:t>Y  </a:t>
            </a:r>
            <a:r>
              <a:rPr lang="en-US" sz="1600" b="1" dirty="0" smtClean="0">
                <a:latin typeface="Comic Sans MS"/>
                <a:cs typeface="Comic Sans MS"/>
                <a:sym typeface="Wingdings"/>
              </a:rPr>
              <a:t>in 290 pb</a:t>
            </a:r>
            <a:r>
              <a:rPr lang="en-US" sz="1600" b="1" baseline="30000" dirty="0" smtClean="0">
                <a:latin typeface="Comic Sans MS"/>
                <a:cs typeface="Comic Sans MS"/>
                <a:sym typeface="Wingdings"/>
              </a:rPr>
              <a:t>-1</a:t>
            </a:r>
          </a:p>
          <a:p>
            <a:r>
              <a:rPr lang="en-US" sz="1600" b="1" baseline="30000" dirty="0">
                <a:latin typeface="Comic Sans MS"/>
                <a:cs typeface="Comic Sans MS"/>
                <a:sym typeface="Wingdings"/>
              </a:rPr>
              <a:t> </a:t>
            </a:r>
            <a:r>
              <a:rPr lang="en-US" sz="1600" b="1" baseline="30000" dirty="0" smtClean="0">
                <a:latin typeface="Comic Sans MS"/>
                <a:cs typeface="Comic Sans MS"/>
                <a:sym typeface="Wingdings"/>
              </a:rPr>
              <a:t>                       </a:t>
            </a:r>
            <a:r>
              <a:rPr lang="en-US" sz="1600" b="1" dirty="0" smtClean="0">
                <a:latin typeface="Comic Sans MS"/>
                <a:cs typeface="Comic Sans MS"/>
                <a:sym typeface="Wingdings"/>
              </a:rPr>
              <a:t>550 </a:t>
            </a:r>
            <a:r>
              <a:rPr lang="en-US" sz="1600" b="1" dirty="0">
                <a:latin typeface="Comic Sans MS"/>
                <a:cs typeface="Comic Sans MS"/>
                <a:sym typeface="Wingdings"/>
              </a:rPr>
              <a:t>J/</a:t>
            </a:r>
            <a:r>
              <a:rPr lang="en-US" sz="1600" b="1" dirty="0">
                <a:latin typeface="Symbol" charset="2"/>
                <a:cs typeface="Symbol" charset="2"/>
                <a:sym typeface="Wingdings"/>
              </a:rPr>
              <a:t>Y  </a:t>
            </a:r>
            <a:r>
              <a:rPr lang="en-US" sz="1600" b="1" dirty="0">
                <a:latin typeface="Comic Sans MS"/>
                <a:cs typeface="Comic Sans MS"/>
                <a:sym typeface="Wingdings"/>
              </a:rPr>
              <a:t>in </a:t>
            </a:r>
            <a:r>
              <a:rPr lang="en-US" sz="1600" b="1" dirty="0" smtClean="0">
                <a:latin typeface="Comic Sans MS"/>
                <a:cs typeface="Comic Sans MS"/>
                <a:sym typeface="Wingdings"/>
              </a:rPr>
              <a:t>100 </a:t>
            </a:r>
            <a:r>
              <a:rPr lang="en-US" sz="1600" b="1" dirty="0">
                <a:latin typeface="Comic Sans MS"/>
                <a:cs typeface="Comic Sans MS"/>
                <a:sym typeface="Wingdings"/>
              </a:rPr>
              <a:t>pb</a:t>
            </a:r>
            <a:r>
              <a:rPr lang="en-US" sz="1600" b="1" baseline="30000" dirty="0">
                <a:latin typeface="Comic Sans MS"/>
                <a:cs typeface="Comic Sans MS"/>
                <a:sym typeface="Wingdings"/>
              </a:rPr>
              <a:t>-</a:t>
            </a:r>
            <a:r>
              <a:rPr lang="en-US" sz="1600" b="1" baseline="30000" dirty="0" smtClean="0">
                <a:latin typeface="Comic Sans MS"/>
                <a:cs typeface="Comic Sans MS"/>
                <a:sym typeface="Wingdings"/>
              </a:rPr>
              <a:t>1</a:t>
            </a:r>
          </a:p>
          <a:p>
            <a:endParaRPr lang="en-US" sz="1600" b="1" baseline="30000" dirty="0">
              <a:latin typeface="Comic Sans MS"/>
              <a:cs typeface="Comic Sans MS"/>
              <a:sym typeface="Wingdings"/>
            </a:endParaRPr>
          </a:p>
          <a:p>
            <a:r>
              <a:rPr lang="en-US" sz="1600" b="1" dirty="0" smtClean="0">
                <a:latin typeface="Comic Sans MS"/>
                <a:cs typeface="Comic Sans MS"/>
                <a:sym typeface="Wingdings"/>
              </a:rPr>
              <a:t>200 </a:t>
            </a:r>
            <a:r>
              <a:rPr lang="en-US" sz="1600" b="1" dirty="0" err="1" smtClean="0">
                <a:latin typeface="Comic Sans MS"/>
                <a:cs typeface="Comic Sans MS"/>
                <a:sym typeface="Wingdings"/>
              </a:rPr>
              <a:t>GeV</a:t>
            </a:r>
            <a:r>
              <a:rPr lang="en-US" sz="1600" b="1" dirty="0" smtClean="0">
                <a:latin typeface="Comic Sans MS"/>
                <a:cs typeface="Comic Sans MS"/>
                <a:sym typeface="Wingdings"/>
              </a:rPr>
              <a:t>:  3650 </a:t>
            </a:r>
            <a:r>
              <a:rPr lang="en-US" sz="1600" b="1" dirty="0">
                <a:latin typeface="Comic Sans MS"/>
                <a:cs typeface="Comic Sans MS"/>
                <a:sym typeface="Wingdings"/>
              </a:rPr>
              <a:t>J/</a:t>
            </a:r>
            <a:r>
              <a:rPr lang="en-US" sz="1600" b="1" dirty="0">
                <a:latin typeface="Symbol" charset="2"/>
                <a:cs typeface="Symbol" charset="2"/>
                <a:sym typeface="Wingdings"/>
              </a:rPr>
              <a:t>Y  </a:t>
            </a:r>
            <a:r>
              <a:rPr lang="en-US" sz="1600" b="1" dirty="0">
                <a:latin typeface="Comic Sans MS"/>
                <a:cs typeface="Comic Sans MS"/>
                <a:sym typeface="Wingdings"/>
              </a:rPr>
              <a:t>in </a:t>
            </a:r>
            <a:r>
              <a:rPr lang="en-US" sz="1600" b="1" dirty="0" smtClean="0">
                <a:latin typeface="Comic Sans MS"/>
                <a:cs typeface="Comic Sans MS"/>
                <a:sym typeface="Wingdings"/>
              </a:rPr>
              <a:t>1800 </a:t>
            </a:r>
            <a:r>
              <a:rPr lang="en-US" sz="1600" b="1" dirty="0">
                <a:latin typeface="Comic Sans MS"/>
                <a:cs typeface="Comic Sans MS"/>
                <a:sym typeface="Wingdings"/>
              </a:rPr>
              <a:t>pb</a:t>
            </a:r>
            <a:r>
              <a:rPr lang="en-US" sz="1600" b="1" baseline="30000" dirty="0">
                <a:latin typeface="Comic Sans MS"/>
                <a:cs typeface="Comic Sans MS"/>
                <a:sym typeface="Wingdings"/>
              </a:rPr>
              <a:t>-1</a:t>
            </a:r>
          </a:p>
          <a:p>
            <a:r>
              <a:rPr lang="en-US" sz="1600" b="1" baseline="30000" dirty="0">
                <a:latin typeface="Comic Sans MS"/>
                <a:cs typeface="Comic Sans MS"/>
                <a:sym typeface="Wingdings"/>
              </a:rPr>
              <a:t> </a:t>
            </a:r>
            <a:r>
              <a:rPr lang="en-US" sz="1600" b="1" baseline="30000" dirty="0" smtClean="0">
                <a:latin typeface="Comic Sans MS"/>
                <a:cs typeface="Comic Sans MS"/>
                <a:sym typeface="Wingdings"/>
              </a:rPr>
              <a:t>                       </a:t>
            </a:r>
            <a:r>
              <a:rPr lang="en-US" sz="1600" b="1" dirty="0" smtClean="0">
                <a:latin typeface="Comic Sans MS"/>
                <a:cs typeface="Comic Sans MS"/>
                <a:sym typeface="Wingdings"/>
              </a:rPr>
              <a:t>200 </a:t>
            </a:r>
            <a:r>
              <a:rPr lang="en-US" sz="1600" b="1" dirty="0">
                <a:latin typeface="Comic Sans MS"/>
                <a:cs typeface="Comic Sans MS"/>
                <a:sym typeface="Wingdings"/>
              </a:rPr>
              <a:t>J/</a:t>
            </a:r>
            <a:r>
              <a:rPr lang="en-US" sz="1600" b="1" dirty="0">
                <a:latin typeface="Symbol" charset="2"/>
                <a:cs typeface="Symbol" charset="2"/>
                <a:sym typeface="Wingdings"/>
              </a:rPr>
              <a:t>Y  </a:t>
            </a:r>
            <a:r>
              <a:rPr lang="en-US" sz="1600" b="1" dirty="0">
                <a:latin typeface="Comic Sans MS"/>
                <a:cs typeface="Comic Sans MS"/>
                <a:sym typeface="Wingdings"/>
              </a:rPr>
              <a:t>in 100 pb</a:t>
            </a:r>
            <a:r>
              <a:rPr lang="en-US" sz="1600" b="1" baseline="30000" dirty="0">
                <a:latin typeface="Comic Sans MS"/>
                <a:cs typeface="Comic Sans MS"/>
                <a:sym typeface="Wingdings"/>
              </a:rPr>
              <a:t>-</a:t>
            </a:r>
            <a:r>
              <a:rPr lang="en-US" sz="1600" b="1" baseline="30000" dirty="0" smtClean="0">
                <a:latin typeface="Comic Sans MS"/>
                <a:cs typeface="Comic Sans MS"/>
                <a:sym typeface="Wingdings"/>
              </a:rPr>
              <a:t>1</a:t>
            </a:r>
          </a:p>
          <a:p>
            <a:endParaRPr lang="en-US" sz="1600" b="1" dirty="0" smtClean="0">
              <a:latin typeface="Comic Sans MS"/>
              <a:cs typeface="Comic Sans MS"/>
              <a:sym typeface="Wingdings"/>
            </a:endParaRPr>
          </a:p>
          <a:p>
            <a:r>
              <a:rPr lang="en-US" sz="1600" b="1" dirty="0" smtClean="0">
                <a:latin typeface="Comic Sans MS"/>
                <a:cs typeface="Comic Sans MS"/>
                <a:sym typeface="Wingdings"/>
              </a:rPr>
              <a:t>no trigger efficiencies or detector effects </a:t>
            </a:r>
          </a:p>
          <a:p>
            <a:r>
              <a:rPr lang="en-US" sz="1600" b="1" dirty="0" smtClean="0">
                <a:latin typeface="Comic Sans MS"/>
                <a:cs typeface="Comic Sans MS"/>
                <a:sym typeface="Wingdings"/>
              </a:rPr>
              <a:t>included yet </a:t>
            </a:r>
          </a:p>
          <a:p>
            <a:r>
              <a:rPr lang="en-US" sz="1600" b="1" dirty="0" smtClean="0">
                <a:solidFill>
                  <a:srgbClr val="FF00FF"/>
                </a:solidFill>
                <a:latin typeface="Comic Sans MS"/>
                <a:cs typeface="Comic Sans MS"/>
                <a:sym typeface="Wingdings"/>
              </a:rPr>
              <a:t>need more statistics  </a:t>
            </a:r>
            <a:r>
              <a:rPr lang="en-US" sz="1600" b="1" dirty="0" err="1" smtClean="0">
                <a:solidFill>
                  <a:srgbClr val="FF00FF"/>
                </a:solidFill>
                <a:latin typeface="Comic Sans MS"/>
                <a:cs typeface="Comic Sans MS"/>
                <a:sym typeface="Wingdings"/>
              </a:rPr>
              <a:t>p↑Au</a:t>
            </a:r>
            <a:endParaRPr lang="en-US" sz="1600" b="1" dirty="0">
              <a:solidFill>
                <a:srgbClr val="FF00FF"/>
              </a:solidFill>
              <a:latin typeface="Comic Sans MS"/>
              <a:cs typeface="Comic Sans MS"/>
              <a:sym typeface="Wingdings"/>
            </a:endParaRPr>
          </a:p>
          <a:p>
            <a:endParaRPr lang="en-US" sz="1600" b="1" dirty="0" smtClean="0">
              <a:latin typeface="Comic Sans MS"/>
              <a:cs typeface="Comic Sans MS"/>
            </a:endParaRPr>
          </a:p>
          <a:p>
            <a:endParaRPr lang="en-US" sz="1600" b="1" dirty="0" smtClean="0">
              <a:latin typeface="Comic Sans MS"/>
              <a:cs typeface="Comic Sans MS"/>
            </a:endParaRPr>
          </a:p>
          <a:p>
            <a:endParaRPr lang="en-US" sz="1600" b="1" dirty="0">
              <a:latin typeface="Comic Sans MS"/>
              <a:cs typeface="Comic Sans M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68320" y="998220"/>
            <a:ext cx="999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Comic Sans MS"/>
                <a:cs typeface="Comic Sans MS"/>
              </a:rPr>
              <a:t>all cuts</a:t>
            </a:r>
            <a:endParaRPr lang="en-US" b="1" dirty="0">
              <a:solidFill>
                <a:schemeClr val="bg1"/>
              </a:solidFill>
              <a:latin typeface="Comic Sans MS"/>
              <a:cs typeface="Comic Sans M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STAR@UCLA, August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674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200 </a:t>
            </a:r>
            <a:r>
              <a:rPr lang="en-US" dirty="0" err="1"/>
              <a:t>GeV</a:t>
            </a:r>
            <a:r>
              <a:rPr lang="en-US" dirty="0"/>
              <a:t> </a:t>
            </a:r>
            <a:r>
              <a:rPr lang="en-US" dirty="0" err="1" smtClean="0"/>
              <a:t>pAu</a:t>
            </a:r>
            <a:r>
              <a:rPr lang="en-US" dirty="0" smtClean="0"/>
              <a:t>: </a:t>
            </a:r>
            <a:r>
              <a:rPr lang="en-US" dirty="0"/>
              <a:t>UPC </a:t>
            </a:r>
            <a:r>
              <a:rPr lang="en-US" dirty="0" smtClean="0"/>
              <a:t>kinematics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37A68-6CDC-BF4C-A518-F2B8A7ADE480}" type="slidenum">
              <a:rPr lang="en-US" smtClean="0"/>
              <a:pPr/>
              <a:t>42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81" y="762637"/>
            <a:ext cx="4419600" cy="2997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5483" y="3419475"/>
            <a:ext cx="4419600" cy="29972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080000" y="4076700"/>
            <a:ext cx="999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Comic Sans MS"/>
                <a:cs typeface="Comic Sans MS"/>
              </a:rPr>
              <a:t>all cuts</a:t>
            </a:r>
            <a:endParaRPr lang="en-US" b="1" dirty="0">
              <a:solidFill>
                <a:schemeClr val="bg1"/>
              </a:solidFill>
              <a:latin typeface="Comic Sans MS"/>
              <a:cs typeface="Comic Sans M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92231" y="1220232"/>
            <a:ext cx="986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Comic Sans MS"/>
                <a:cs typeface="Comic Sans MS"/>
              </a:rPr>
              <a:t>no cuts</a:t>
            </a:r>
            <a:endParaRPr lang="en-US" b="1" dirty="0">
              <a:solidFill>
                <a:schemeClr val="bg1"/>
              </a:solidFill>
              <a:latin typeface="Comic Sans MS"/>
              <a:cs typeface="Comic Sans M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5760" y="4025900"/>
            <a:ext cx="400622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FF"/>
              </a:buClr>
            </a:pPr>
            <a:r>
              <a:rPr lang="en-US" b="1" u="sng" dirty="0" smtClean="0">
                <a:latin typeface="Comic Sans MS"/>
                <a:cs typeface="Comic Sans MS"/>
              </a:rPr>
              <a:t>Adding cut by cut:</a:t>
            </a:r>
          </a:p>
          <a:p>
            <a:pPr marL="285750" indent="-285750">
              <a:buClr>
                <a:srgbClr val="0000FF"/>
              </a:buClr>
              <a:buFont typeface="Wingdings" charset="2"/>
              <a:buChar char="q"/>
            </a:pPr>
            <a:r>
              <a:rPr lang="en-US" b="1" dirty="0" smtClean="0">
                <a:latin typeface="Comic Sans MS"/>
                <a:cs typeface="Comic Sans MS"/>
              </a:rPr>
              <a:t>leptons without cuts</a:t>
            </a:r>
          </a:p>
          <a:p>
            <a:pPr marL="285750" indent="-285750">
              <a:buClr>
                <a:srgbClr val="0000FF"/>
              </a:buClr>
              <a:buFont typeface="Wingdings" charset="2"/>
              <a:buChar char="q"/>
            </a:pPr>
            <a:r>
              <a:rPr lang="en-US" b="1" dirty="0" smtClean="0">
                <a:solidFill>
                  <a:srgbClr val="66CCFF"/>
                </a:solidFill>
                <a:latin typeface="Symbol" charset="2"/>
                <a:cs typeface="Symbol" charset="2"/>
              </a:rPr>
              <a:t>m</a:t>
            </a:r>
            <a:r>
              <a:rPr lang="en-US" b="1" baseline="-25000" dirty="0" smtClean="0">
                <a:solidFill>
                  <a:srgbClr val="66CCFF"/>
                </a:solidFill>
                <a:latin typeface="Comic Sans MS"/>
                <a:cs typeface="Comic Sans MS"/>
              </a:rPr>
              <a:t>2</a:t>
            </a:r>
            <a:r>
              <a:rPr lang="en-US" b="1" dirty="0" smtClean="0">
                <a:solidFill>
                  <a:srgbClr val="66CCFF"/>
                </a:solidFill>
                <a:latin typeface="Comic Sans MS"/>
                <a:cs typeface="Comic Sans MS"/>
              </a:rPr>
              <a:t>: -1 &lt; </a:t>
            </a:r>
            <a:r>
              <a:rPr lang="en-US" b="1" dirty="0" smtClean="0">
                <a:solidFill>
                  <a:srgbClr val="66CCFF"/>
                </a:solidFill>
                <a:latin typeface="Symbol" charset="2"/>
                <a:cs typeface="Symbol" charset="2"/>
              </a:rPr>
              <a:t>h</a:t>
            </a:r>
            <a:r>
              <a:rPr lang="en-US" b="1" dirty="0" smtClean="0">
                <a:solidFill>
                  <a:srgbClr val="66CCFF"/>
                </a:solidFill>
                <a:latin typeface="Comic Sans MS"/>
                <a:cs typeface="Comic Sans MS"/>
              </a:rPr>
              <a:t> &lt; 2</a:t>
            </a:r>
          </a:p>
          <a:p>
            <a:pPr marL="285750" indent="-285750">
              <a:buClr>
                <a:srgbClr val="0000FF"/>
              </a:buClr>
              <a:buFont typeface="Wingdings" charset="2"/>
              <a:buChar char="q"/>
            </a:pPr>
            <a:r>
              <a:rPr lang="en-US" b="1" dirty="0" smtClean="0">
                <a:solidFill>
                  <a:srgbClr val="FF00FF"/>
                </a:solidFill>
                <a:latin typeface="Symbol" charset="2"/>
                <a:cs typeface="Symbol" charset="2"/>
              </a:rPr>
              <a:t>m</a:t>
            </a:r>
            <a:r>
              <a:rPr lang="en-US" b="1" baseline="-25000" dirty="0" smtClean="0">
                <a:solidFill>
                  <a:srgbClr val="FF00FF"/>
                </a:solidFill>
                <a:latin typeface="Comic Sans MS"/>
                <a:cs typeface="Comic Sans MS"/>
              </a:rPr>
              <a:t>1</a:t>
            </a:r>
            <a:r>
              <a:rPr lang="en-US" b="1" dirty="0" smtClean="0">
                <a:solidFill>
                  <a:srgbClr val="FF00FF"/>
                </a:solidFill>
                <a:latin typeface="Comic Sans MS"/>
                <a:cs typeface="Comic Sans MS"/>
              </a:rPr>
              <a:t> and </a:t>
            </a:r>
            <a:r>
              <a:rPr lang="en-US" b="1" dirty="0" smtClean="0">
                <a:solidFill>
                  <a:srgbClr val="FF00FF"/>
                </a:solidFill>
                <a:latin typeface="Symbol" charset="2"/>
                <a:cs typeface="Symbol" charset="2"/>
              </a:rPr>
              <a:t>m</a:t>
            </a:r>
            <a:r>
              <a:rPr lang="en-US" b="1" baseline="-25000" dirty="0" smtClean="0">
                <a:solidFill>
                  <a:srgbClr val="FF00FF"/>
                </a:solidFill>
                <a:latin typeface="Comic Sans MS"/>
                <a:cs typeface="Comic Sans MS"/>
              </a:rPr>
              <a:t>2</a:t>
            </a:r>
            <a:r>
              <a:rPr lang="en-US" b="1" dirty="0" smtClean="0">
                <a:solidFill>
                  <a:srgbClr val="FF00FF"/>
                </a:solidFill>
                <a:latin typeface="Comic Sans MS"/>
                <a:cs typeface="Comic Sans MS"/>
              </a:rPr>
              <a:t>: </a:t>
            </a:r>
            <a:r>
              <a:rPr lang="en-US" b="1" dirty="0">
                <a:solidFill>
                  <a:srgbClr val="FF00FF"/>
                </a:solidFill>
                <a:latin typeface="Comic Sans MS"/>
                <a:cs typeface="Comic Sans MS"/>
              </a:rPr>
              <a:t>-1 &lt; </a:t>
            </a:r>
            <a:r>
              <a:rPr lang="en-US" b="1" dirty="0">
                <a:solidFill>
                  <a:srgbClr val="FF00FF"/>
                </a:solidFill>
                <a:latin typeface="Symbol" charset="2"/>
                <a:cs typeface="Symbol" charset="2"/>
              </a:rPr>
              <a:t>h</a:t>
            </a:r>
            <a:r>
              <a:rPr lang="en-US" b="1" dirty="0">
                <a:solidFill>
                  <a:srgbClr val="FF00FF"/>
                </a:solidFill>
                <a:latin typeface="Comic Sans MS"/>
                <a:cs typeface="Comic Sans MS"/>
              </a:rPr>
              <a:t> &lt; 2</a:t>
            </a:r>
          </a:p>
          <a:p>
            <a:pPr marL="285750" indent="-285750">
              <a:buClr>
                <a:srgbClr val="0000FF"/>
              </a:buClr>
              <a:buFont typeface="Wingdings" charset="2"/>
              <a:buChar char="q"/>
            </a:pPr>
            <a:r>
              <a:rPr lang="en-US" b="1" dirty="0" smtClean="0">
                <a:solidFill>
                  <a:srgbClr val="80FF00"/>
                </a:solidFill>
                <a:latin typeface="Comic Sans MS"/>
                <a:cs typeface="Comic Sans MS"/>
              </a:rPr>
              <a:t>t</a:t>
            </a:r>
            <a:r>
              <a:rPr lang="en-US" b="1" baseline="-25000" dirty="0" smtClean="0">
                <a:solidFill>
                  <a:srgbClr val="80FF00"/>
                </a:solidFill>
                <a:latin typeface="Comic Sans MS"/>
                <a:cs typeface="Comic Sans MS"/>
              </a:rPr>
              <a:t>1</a:t>
            </a:r>
            <a:r>
              <a:rPr lang="en-US" b="1" dirty="0">
                <a:solidFill>
                  <a:srgbClr val="80FF00"/>
                </a:solidFill>
                <a:latin typeface="Comic Sans MS"/>
                <a:cs typeface="Comic Sans MS"/>
              </a:rPr>
              <a:t>&gt;</a:t>
            </a:r>
            <a:r>
              <a:rPr lang="en-US" b="1" dirty="0" smtClean="0">
                <a:solidFill>
                  <a:srgbClr val="80FF00"/>
                </a:solidFill>
                <a:latin typeface="Comic Sans MS"/>
                <a:cs typeface="Comic Sans MS"/>
              </a:rPr>
              <a:t>-0.016 </a:t>
            </a:r>
            <a:r>
              <a:rPr lang="en-US" b="1" dirty="0">
                <a:solidFill>
                  <a:srgbClr val="80FF00"/>
                </a:solidFill>
                <a:latin typeface="Comic Sans MS"/>
                <a:cs typeface="Comic Sans MS"/>
              </a:rPr>
              <a:t>and -</a:t>
            </a:r>
            <a:r>
              <a:rPr lang="en-US" b="1" dirty="0" smtClean="0">
                <a:solidFill>
                  <a:srgbClr val="80FF00"/>
                </a:solidFill>
                <a:latin typeface="Comic Sans MS"/>
                <a:cs typeface="Comic Sans MS"/>
              </a:rPr>
              <a:t>0.2&lt;t</a:t>
            </a:r>
            <a:r>
              <a:rPr lang="en-US" b="1" baseline="-25000" dirty="0" smtClean="0">
                <a:solidFill>
                  <a:srgbClr val="80FF00"/>
                </a:solidFill>
                <a:latin typeface="Comic Sans MS"/>
                <a:cs typeface="Comic Sans MS"/>
              </a:rPr>
              <a:t>2</a:t>
            </a:r>
            <a:r>
              <a:rPr lang="en-US" b="1" dirty="0" smtClean="0">
                <a:solidFill>
                  <a:srgbClr val="80FF00"/>
                </a:solidFill>
                <a:latin typeface="Comic Sans MS"/>
                <a:cs typeface="Comic Sans MS"/>
              </a:rPr>
              <a:t>&lt;</a:t>
            </a:r>
            <a:r>
              <a:rPr lang="en-US" b="1" dirty="0">
                <a:solidFill>
                  <a:srgbClr val="80FF00"/>
                </a:solidFill>
                <a:latin typeface="Comic Sans MS"/>
                <a:cs typeface="Comic Sans MS"/>
              </a:rPr>
              <a:t>-</a:t>
            </a:r>
            <a:r>
              <a:rPr lang="en-US" b="1" dirty="0" smtClean="0">
                <a:solidFill>
                  <a:srgbClr val="80FF00"/>
                </a:solidFill>
                <a:latin typeface="Comic Sans MS"/>
                <a:cs typeface="Comic Sans MS"/>
              </a:rPr>
              <a:t>0.016 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6715283" y="638896"/>
            <a:ext cx="2119757" cy="1622341"/>
            <a:chOff x="6715283" y="638896"/>
            <a:chExt cx="2119757" cy="162234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15283" y="638896"/>
              <a:ext cx="2119757" cy="1622341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6878320" y="762637"/>
              <a:ext cx="40934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latin typeface="Comic Sans MS Bold"/>
                  <a:cs typeface="Comic Sans MS Bold"/>
                </a:rPr>
                <a:t>Au</a:t>
              </a:r>
              <a:endParaRPr lang="en-US" sz="1400" dirty="0">
                <a:solidFill>
                  <a:schemeClr val="bg1"/>
                </a:solidFill>
                <a:latin typeface="Comic Sans MS Bold"/>
                <a:cs typeface="Comic Sans MS Bold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201251" y="756091"/>
              <a:ext cx="4539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latin typeface="Comic Sans MS Bold"/>
                  <a:cs typeface="Comic Sans MS Bold"/>
                </a:rPr>
                <a:t>Au’</a:t>
              </a:r>
              <a:endParaRPr lang="en-US" sz="1400" dirty="0">
                <a:solidFill>
                  <a:schemeClr val="bg1"/>
                </a:solidFill>
                <a:latin typeface="Comic Sans MS Bold"/>
                <a:cs typeface="Comic Sans MS Bold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959600" y="1589564"/>
              <a:ext cx="28065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  <a:latin typeface="Comic Sans MS Bold"/>
                  <a:cs typeface="Comic Sans MS Bold"/>
                </a:rPr>
                <a:t>p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200152" y="1655626"/>
              <a:ext cx="31300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  <a:latin typeface="Comic Sans MS Bold"/>
                  <a:cs typeface="Comic Sans MS Bold"/>
                </a:rPr>
                <a:t>p</a:t>
              </a:r>
              <a:r>
                <a:rPr lang="en-US" sz="1400" dirty="0" smtClean="0">
                  <a:solidFill>
                    <a:schemeClr val="bg1"/>
                  </a:solidFill>
                  <a:latin typeface="Comic Sans MS Bold"/>
                  <a:cs typeface="Comic Sans MS Bold"/>
                </a:rPr>
                <a:t>’</a:t>
              </a:r>
              <a:endParaRPr lang="en-US" sz="1400" dirty="0">
                <a:solidFill>
                  <a:schemeClr val="bg1"/>
                </a:solidFill>
                <a:latin typeface="Comic Sans MS Bold"/>
                <a:cs typeface="Comic Sans MS Bold"/>
              </a:endParaRPr>
            </a:p>
          </p:txBody>
        </p: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STAR@UCLA, August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715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200 </a:t>
            </a:r>
            <a:r>
              <a:rPr lang="en-US" dirty="0" err="1"/>
              <a:t>GeV</a:t>
            </a:r>
            <a:r>
              <a:rPr lang="en-US" dirty="0"/>
              <a:t> </a:t>
            </a:r>
            <a:r>
              <a:rPr lang="en-US" dirty="0" err="1" smtClean="0"/>
              <a:t>pAu</a:t>
            </a:r>
            <a:r>
              <a:rPr lang="en-US" dirty="0" smtClean="0"/>
              <a:t>: </a:t>
            </a:r>
            <a:r>
              <a:rPr lang="en-US" dirty="0"/>
              <a:t>UPC </a:t>
            </a:r>
            <a:r>
              <a:rPr lang="en-US" dirty="0" smtClean="0"/>
              <a:t>kinematics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37A68-6CDC-BF4C-A518-F2B8A7ADE480}" type="slidenum">
              <a:rPr lang="en-US" smtClean="0"/>
              <a:pPr/>
              <a:t>43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2383" y="638896"/>
            <a:ext cx="2119757" cy="162234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080000" y="2743200"/>
            <a:ext cx="32599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/>
                <a:cs typeface="Comic Sans MS"/>
              </a:rPr>
              <a:t>kinematics of proton</a:t>
            </a:r>
            <a:r>
              <a:rPr lang="en-US" dirty="0">
                <a:latin typeface="Comic Sans MS"/>
                <a:cs typeface="Comic Sans MS"/>
              </a:rPr>
              <a:t> </a:t>
            </a:r>
            <a:r>
              <a:rPr lang="en-US" dirty="0" smtClean="0">
                <a:latin typeface="Comic Sans MS"/>
                <a:cs typeface="Comic Sans MS"/>
              </a:rPr>
              <a:t>1 and 2</a:t>
            </a:r>
            <a:endParaRPr lang="en-US" dirty="0">
              <a:latin typeface="Comic Sans MS"/>
              <a:cs typeface="Comic Sans MS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4683760" y="3276600"/>
            <a:ext cx="4419600" cy="2997200"/>
            <a:chOff x="4668043" y="2380615"/>
            <a:chExt cx="4419600" cy="2997200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8043" y="2380615"/>
              <a:ext cx="4419600" cy="2997200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5232400" y="2710934"/>
              <a:ext cx="13427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Comic Sans MS"/>
                  <a:cs typeface="Comic Sans MS"/>
                </a:rPr>
                <a:t>target: t</a:t>
              </a:r>
              <a:r>
                <a:rPr lang="en-US" b="1" baseline="-25000" dirty="0" smtClean="0">
                  <a:solidFill>
                    <a:schemeClr val="bg1"/>
                  </a:solidFill>
                  <a:latin typeface="Comic Sans MS"/>
                  <a:cs typeface="Comic Sans MS"/>
                </a:rPr>
                <a:t>2</a:t>
              </a:r>
              <a:endParaRPr lang="en-US" b="1" baseline="-25000" dirty="0">
                <a:solidFill>
                  <a:schemeClr val="bg1"/>
                </a:solidFill>
                <a:latin typeface="Comic Sans MS"/>
                <a:cs typeface="Comic Sans MS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52400" y="735211"/>
            <a:ext cx="4419600" cy="2997200"/>
            <a:chOff x="152400" y="431800"/>
            <a:chExt cx="4419600" cy="2997200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" y="431800"/>
              <a:ext cx="4419600" cy="2997200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674813" y="780534"/>
              <a:ext cx="1169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Comic Sans MS"/>
                  <a:cs typeface="Comic Sans MS"/>
                </a:rPr>
                <a:t>Beam: t</a:t>
              </a:r>
              <a:r>
                <a:rPr lang="en-US" b="1" baseline="-25000" dirty="0">
                  <a:solidFill>
                    <a:schemeClr val="bg1"/>
                  </a:solidFill>
                  <a:latin typeface="Comic Sans MS"/>
                  <a:cs typeface="Comic Sans MS"/>
                </a:rPr>
                <a:t>1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2458720" y="2907268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Comic Sans MS"/>
                <a:cs typeface="Comic Sans MS"/>
              </a:rPr>
              <a:t>Au: </a:t>
            </a:r>
            <a:r>
              <a:rPr lang="en-US" b="1" dirty="0" err="1" smtClean="0">
                <a:solidFill>
                  <a:schemeClr val="bg1"/>
                </a:solidFill>
                <a:latin typeface="Comic Sans MS"/>
                <a:cs typeface="Comic Sans MS"/>
              </a:rPr>
              <a:t>t</a:t>
            </a:r>
            <a:r>
              <a:rPr lang="en-US" b="1" baseline="-25000" dirty="0" err="1" smtClean="0">
                <a:solidFill>
                  <a:schemeClr val="bg1"/>
                </a:solidFill>
                <a:latin typeface="Symbol" charset="2"/>
                <a:cs typeface="Symbol" charset="2"/>
              </a:rPr>
              <a:t>g</a:t>
            </a:r>
            <a:endParaRPr lang="en-US" b="1" baseline="-25000" dirty="0">
              <a:solidFill>
                <a:schemeClr val="bg1"/>
              </a:solidFill>
              <a:latin typeface="Comic Sans MS"/>
              <a:cs typeface="Comic Sans M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74813" y="1759188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FF"/>
                </a:solidFill>
                <a:latin typeface="Comic Sans MS"/>
                <a:cs typeface="Comic Sans MS"/>
              </a:rPr>
              <a:t>p</a:t>
            </a:r>
            <a:r>
              <a:rPr lang="en-US" b="1" dirty="0" smtClean="0">
                <a:solidFill>
                  <a:srgbClr val="FF00FF"/>
                </a:solidFill>
                <a:latin typeface="Comic Sans MS"/>
                <a:cs typeface="Comic Sans MS"/>
              </a:rPr>
              <a:t>: </a:t>
            </a:r>
            <a:r>
              <a:rPr lang="en-US" b="1" dirty="0" err="1" smtClean="0">
                <a:solidFill>
                  <a:srgbClr val="FF00FF"/>
                </a:solidFill>
                <a:latin typeface="Comic Sans MS"/>
                <a:cs typeface="Comic Sans MS"/>
              </a:rPr>
              <a:t>t</a:t>
            </a:r>
            <a:r>
              <a:rPr lang="en-US" b="1" baseline="-25000" dirty="0" err="1" smtClean="0">
                <a:solidFill>
                  <a:srgbClr val="FF00FF"/>
                </a:solidFill>
                <a:latin typeface="Symbol" charset="2"/>
                <a:cs typeface="Symbol" charset="2"/>
              </a:rPr>
              <a:t>g</a:t>
            </a:r>
            <a:endParaRPr lang="en-US" b="1" baseline="-25000" dirty="0">
              <a:solidFill>
                <a:srgbClr val="FF00FF"/>
              </a:solidFill>
              <a:latin typeface="Comic Sans MS"/>
              <a:cs typeface="Comic Sans M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471487" y="5068808"/>
            <a:ext cx="5208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FF00FF"/>
                </a:solidFill>
                <a:latin typeface="Comic Sans MS"/>
                <a:cs typeface="Comic Sans MS"/>
              </a:rPr>
              <a:t>t</a:t>
            </a:r>
            <a:r>
              <a:rPr lang="en-US" b="1" baseline="-25000" dirty="0" err="1" smtClean="0">
                <a:solidFill>
                  <a:srgbClr val="FF00FF"/>
                </a:solidFill>
                <a:latin typeface="Comic Sans MS"/>
                <a:cs typeface="Comic Sans MS"/>
              </a:rPr>
              <a:t>Au</a:t>
            </a:r>
            <a:r>
              <a:rPr lang="en-US" b="1" baseline="-25000" dirty="0" smtClean="0">
                <a:solidFill>
                  <a:srgbClr val="FF00FF"/>
                </a:solidFill>
                <a:latin typeface="Comic Sans MS"/>
                <a:cs typeface="Comic Sans MS"/>
              </a:rPr>
              <a:t>’</a:t>
            </a:r>
            <a:endParaRPr lang="en-US" b="1" baseline="-25000" dirty="0">
              <a:solidFill>
                <a:srgbClr val="FF00FF"/>
              </a:solidFill>
              <a:latin typeface="Comic Sans MS"/>
              <a:cs typeface="Comic Sans M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565660" y="4705588"/>
            <a:ext cx="410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  <a:latin typeface="Comic Sans MS"/>
                <a:cs typeface="Comic Sans MS"/>
              </a:rPr>
              <a:t>t</a:t>
            </a:r>
            <a:r>
              <a:rPr lang="en-US" b="1" baseline="-25000" dirty="0" err="1" smtClean="0">
                <a:solidFill>
                  <a:schemeClr val="bg1"/>
                </a:solidFill>
                <a:latin typeface="Comic Sans MS"/>
                <a:cs typeface="Comic Sans MS"/>
              </a:rPr>
              <a:t>p</a:t>
            </a:r>
            <a:r>
              <a:rPr lang="en-US" b="1" baseline="-25000" dirty="0" smtClean="0">
                <a:solidFill>
                  <a:schemeClr val="bg1"/>
                </a:solidFill>
                <a:latin typeface="Comic Sans MS"/>
                <a:cs typeface="Comic Sans MS"/>
              </a:rPr>
              <a:t>’</a:t>
            </a:r>
            <a:endParaRPr lang="en-US" b="1" baseline="-25000" dirty="0">
              <a:solidFill>
                <a:schemeClr val="bg1"/>
              </a:solidFill>
              <a:latin typeface="Comic Sans MS"/>
              <a:cs typeface="Comic Sans M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STAR@UCLA, August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297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</a:t>
            </a:r>
            <a:r>
              <a:rPr lang="en-US" dirty="0" smtClean="0"/>
              <a:t>00 </a:t>
            </a:r>
            <a:r>
              <a:rPr lang="en-US" dirty="0" err="1" smtClean="0"/>
              <a:t>GeV</a:t>
            </a:r>
            <a:r>
              <a:rPr lang="en-US" dirty="0" smtClean="0"/>
              <a:t> </a:t>
            </a:r>
            <a:r>
              <a:rPr lang="en-US" dirty="0" err="1" smtClean="0"/>
              <a:t>pAu</a:t>
            </a:r>
            <a:r>
              <a:rPr lang="en-US" dirty="0" smtClean="0"/>
              <a:t>: Decay kinematics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37A68-6CDC-BF4C-A518-F2B8A7ADE480}" type="slidenum">
              <a:rPr lang="en-US" smtClean="0"/>
              <a:pPr/>
              <a:t>44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38896"/>
            <a:ext cx="4419600" cy="2997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65760" y="4025900"/>
            <a:ext cx="400622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FF"/>
              </a:buClr>
            </a:pPr>
            <a:r>
              <a:rPr lang="en-US" b="1" u="sng" dirty="0" smtClean="0">
                <a:latin typeface="Comic Sans MS"/>
                <a:cs typeface="Comic Sans MS"/>
              </a:rPr>
              <a:t>Adding cut by cut:</a:t>
            </a:r>
          </a:p>
          <a:p>
            <a:pPr marL="285750" indent="-285750">
              <a:buClr>
                <a:srgbClr val="0000FF"/>
              </a:buClr>
              <a:buFont typeface="Wingdings" charset="2"/>
              <a:buChar char="q"/>
            </a:pPr>
            <a:r>
              <a:rPr lang="en-US" b="1" dirty="0" smtClean="0">
                <a:latin typeface="Comic Sans MS"/>
                <a:cs typeface="Comic Sans MS"/>
              </a:rPr>
              <a:t>leptons without cuts</a:t>
            </a:r>
          </a:p>
          <a:p>
            <a:pPr marL="285750" indent="-285750">
              <a:buClr>
                <a:srgbClr val="0000FF"/>
              </a:buClr>
              <a:buFont typeface="Wingdings" charset="2"/>
              <a:buChar char="q"/>
            </a:pPr>
            <a:r>
              <a:rPr lang="en-US" b="1" dirty="0" smtClean="0">
                <a:solidFill>
                  <a:srgbClr val="66CCFF"/>
                </a:solidFill>
                <a:latin typeface="Symbol" charset="2"/>
                <a:cs typeface="Symbol" charset="2"/>
              </a:rPr>
              <a:t>m</a:t>
            </a:r>
            <a:r>
              <a:rPr lang="en-US" b="1" baseline="-25000" dirty="0" smtClean="0">
                <a:solidFill>
                  <a:srgbClr val="66CCFF"/>
                </a:solidFill>
                <a:latin typeface="Comic Sans MS"/>
                <a:cs typeface="Comic Sans MS"/>
              </a:rPr>
              <a:t>2</a:t>
            </a:r>
            <a:r>
              <a:rPr lang="en-US" b="1" dirty="0" smtClean="0">
                <a:solidFill>
                  <a:srgbClr val="66CCFF"/>
                </a:solidFill>
                <a:latin typeface="Comic Sans MS"/>
                <a:cs typeface="Comic Sans MS"/>
              </a:rPr>
              <a:t>: -1 &lt; </a:t>
            </a:r>
            <a:r>
              <a:rPr lang="en-US" b="1" dirty="0" smtClean="0">
                <a:solidFill>
                  <a:srgbClr val="66CCFF"/>
                </a:solidFill>
                <a:latin typeface="Symbol" charset="2"/>
                <a:cs typeface="Symbol" charset="2"/>
              </a:rPr>
              <a:t>h</a:t>
            </a:r>
            <a:r>
              <a:rPr lang="en-US" b="1" dirty="0" smtClean="0">
                <a:solidFill>
                  <a:srgbClr val="66CCFF"/>
                </a:solidFill>
                <a:latin typeface="Comic Sans MS"/>
                <a:cs typeface="Comic Sans MS"/>
              </a:rPr>
              <a:t> &lt; 2</a:t>
            </a:r>
          </a:p>
          <a:p>
            <a:pPr marL="285750" indent="-285750">
              <a:buClr>
                <a:srgbClr val="0000FF"/>
              </a:buClr>
              <a:buFont typeface="Wingdings" charset="2"/>
              <a:buChar char="q"/>
            </a:pPr>
            <a:r>
              <a:rPr lang="en-US" b="1" dirty="0" smtClean="0">
                <a:solidFill>
                  <a:srgbClr val="FF00FF"/>
                </a:solidFill>
                <a:latin typeface="Symbol" charset="2"/>
                <a:cs typeface="Symbol" charset="2"/>
              </a:rPr>
              <a:t>m</a:t>
            </a:r>
            <a:r>
              <a:rPr lang="en-US" b="1" baseline="-25000" dirty="0" smtClean="0">
                <a:solidFill>
                  <a:srgbClr val="FF00FF"/>
                </a:solidFill>
                <a:latin typeface="Comic Sans MS"/>
                <a:cs typeface="Comic Sans MS"/>
              </a:rPr>
              <a:t>1</a:t>
            </a:r>
            <a:r>
              <a:rPr lang="en-US" b="1" dirty="0" smtClean="0">
                <a:solidFill>
                  <a:srgbClr val="FF00FF"/>
                </a:solidFill>
                <a:latin typeface="Comic Sans MS"/>
                <a:cs typeface="Comic Sans MS"/>
              </a:rPr>
              <a:t> and </a:t>
            </a:r>
            <a:r>
              <a:rPr lang="en-US" b="1" dirty="0" smtClean="0">
                <a:solidFill>
                  <a:srgbClr val="FF00FF"/>
                </a:solidFill>
                <a:latin typeface="Symbol" charset="2"/>
                <a:cs typeface="Symbol" charset="2"/>
              </a:rPr>
              <a:t>m</a:t>
            </a:r>
            <a:r>
              <a:rPr lang="en-US" b="1" baseline="-25000" dirty="0" smtClean="0">
                <a:solidFill>
                  <a:srgbClr val="FF00FF"/>
                </a:solidFill>
                <a:latin typeface="Comic Sans MS"/>
                <a:cs typeface="Comic Sans MS"/>
              </a:rPr>
              <a:t>2</a:t>
            </a:r>
            <a:r>
              <a:rPr lang="en-US" b="1" dirty="0" smtClean="0">
                <a:solidFill>
                  <a:srgbClr val="FF00FF"/>
                </a:solidFill>
                <a:latin typeface="Comic Sans MS"/>
                <a:cs typeface="Comic Sans MS"/>
              </a:rPr>
              <a:t>: </a:t>
            </a:r>
            <a:r>
              <a:rPr lang="en-US" b="1" dirty="0">
                <a:solidFill>
                  <a:srgbClr val="FF00FF"/>
                </a:solidFill>
                <a:latin typeface="Comic Sans MS"/>
                <a:cs typeface="Comic Sans MS"/>
              </a:rPr>
              <a:t>-1 &lt; </a:t>
            </a:r>
            <a:r>
              <a:rPr lang="en-US" b="1" dirty="0">
                <a:solidFill>
                  <a:srgbClr val="FF00FF"/>
                </a:solidFill>
                <a:latin typeface="Symbol" charset="2"/>
                <a:cs typeface="Symbol" charset="2"/>
              </a:rPr>
              <a:t>h</a:t>
            </a:r>
            <a:r>
              <a:rPr lang="en-US" b="1" dirty="0">
                <a:solidFill>
                  <a:srgbClr val="FF00FF"/>
                </a:solidFill>
                <a:latin typeface="Comic Sans MS"/>
                <a:cs typeface="Comic Sans MS"/>
              </a:rPr>
              <a:t> &lt; 2</a:t>
            </a:r>
          </a:p>
          <a:p>
            <a:pPr marL="285750" indent="-285750">
              <a:buClr>
                <a:srgbClr val="0000FF"/>
              </a:buClr>
              <a:buFont typeface="Wingdings" charset="2"/>
              <a:buChar char="q"/>
            </a:pPr>
            <a:r>
              <a:rPr lang="en-US" b="1" dirty="0">
                <a:solidFill>
                  <a:srgbClr val="80FF00"/>
                </a:solidFill>
                <a:latin typeface="Comic Sans MS"/>
                <a:cs typeface="Comic Sans MS"/>
              </a:rPr>
              <a:t>t</a:t>
            </a:r>
            <a:r>
              <a:rPr lang="en-US" b="1" baseline="-25000" dirty="0">
                <a:solidFill>
                  <a:srgbClr val="80FF00"/>
                </a:solidFill>
                <a:latin typeface="Comic Sans MS"/>
                <a:cs typeface="Comic Sans MS"/>
              </a:rPr>
              <a:t>1</a:t>
            </a:r>
            <a:r>
              <a:rPr lang="en-US" b="1" dirty="0">
                <a:solidFill>
                  <a:srgbClr val="80FF00"/>
                </a:solidFill>
                <a:latin typeface="Comic Sans MS"/>
                <a:cs typeface="Comic Sans MS"/>
              </a:rPr>
              <a:t>&gt;-0.016 and -0.2&lt;t</a:t>
            </a:r>
            <a:r>
              <a:rPr lang="en-US" b="1" baseline="-25000" dirty="0">
                <a:solidFill>
                  <a:srgbClr val="80FF00"/>
                </a:solidFill>
                <a:latin typeface="Comic Sans MS"/>
                <a:cs typeface="Comic Sans MS"/>
              </a:rPr>
              <a:t>2</a:t>
            </a:r>
            <a:r>
              <a:rPr lang="en-US" b="1" dirty="0">
                <a:solidFill>
                  <a:srgbClr val="80FF00"/>
                </a:solidFill>
                <a:latin typeface="Comic Sans MS"/>
                <a:cs typeface="Comic Sans MS"/>
              </a:rPr>
              <a:t>&lt;-</a:t>
            </a:r>
            <a:r>
              <a:rPr lang="en-US" b="1" dirty="0" smtClean="0">
                <a:solidFill>
                  <a:srgbClr val="80FF00"/>
                </a:solidFill>
                <a:latin typeface="Comic Sans MS"/>
                <a:cs typeface="Comic Sans MS"/>
              </a:rPr>
              <a:t>0.016</a:t>
            </a:r>
          </a:p>
          <a:p>
            <a:pPr marL="285750" indent="-285750">
              <a:buClr>
                <a:srgbClr val="0000FF"/>
              </a:buClr>
              <a:buFont typeface="Wingdings" charset="2"/>
              <a:buChar char="q"/>
            </a:pPr>
            <a:endParaRPr lang="en-US" b="1" dirty="0">
              <a:solidFill>
                <a:srgbClr val="80FF00"/>
              </a:solidFill>
              <a:latin typeface="Comic Sans MS"/>
              <a:cs typeface="Comic Sans MS"/>
            </a:endParaRPr>
          </a:p>
          <a:p>
            <a:pPr>
              <a:buClr>
                <a:srgbClr val="0000FF"/>
              </a:buClr>
            </a:pPr>
            <a:r>
              <a:rPr lang="en-US" b="1" dirty="0" smtClean="0">
                <a:solidFill>
                  <a:srgbClr val="80FF00"/>
                </a:solidFill>
                <a:latin typeface="Comic Sans MS"/>
                <a:cs typeface="Comic Sans MS"/>
              </a:rPr>
              <a:t>J/</a:t>
            </a:r>
            <a:r>
              <a:rPr lang="en-US" b="1" dirty="0" err="1" smtClean="0">
                <a:solidFill>
                  <a:srgbClr val="80FF00"/>
                </a:solidFill>
                <a:latin typeface="Comic Sans MS"/>
                <a:cs typeface="Comic Sans MS"/>
              </a:rPr>
              <a:t>Ψ</a:t>
            </a:r>
            <a:r>
              <a:rPr lang="en-US" b="1" dirty="0" smtClean="0">
                <a:solidFill>
                  <a:srgbClr val="80FF00"/>
                </a:solidFill>
                <a:latin typeface="Comic Sans MS"/>
                <a:cs typeface="Comic Sans MS"/>
              </a:rPr>
              <a:t> reconstructed through </a:t>
            </a:r>
          </a:p>
          <a:p>
            <a:pPr>
              <a:buClr>
                <a:srgbClr val="0000FF"/>
              </a:buClr>
            </a:pPr>
            <a:r>
              <a:rPr lang="en-US" b="1" dirty="0" err="1" smtClean="0">
                <a:solidFill>
                  <a:srgbClr val="80FF00"/>
                </a:solidFill>
                <a:latin typeface="Comic Sans MS"/>
                <a:cs typeface="Comic Sans MS"/>
              </a:rPr>
              <a:t>e+e</a:t>
            </a:r>
            <a:r>
              <a:rPr lang="en-US" b="1" dirty="0" smtClean="0">
                <a:solidFill>
                  <a:srgbClr val="80FF00"/>
                </a:solidFill>
                <a:latin typeface="Comic Sans MS"/>
                <a:cs typeface="Comic Sans MS"/>
              </a:rPr>
              <a:t>- and/or </a:t>
            </a:r>
            <a:r>
              <a:rPr lang="en-US" b="1" dirty="0" err="1" smtClean="0">
                <a:solidFill>
                  <a:srgbClr val="80FF00"/>
                </a:solidFill>
                <a:latin typeface="Symbol" charset="2"/>
                <a:cs typeface="Symbol" charset="2"/>
              </a:rPr>
              <a:t>m</a:t>
            </a:r>
            <a:r>
              <a:rPr lang="en-US" b="1" dirty="0" err="1" smtClean="0">
                <a:solidFill>
                  <a:srgbClr val="80FF00"/>
                </a:solidFill>
                <a:latin typeface="Comic Sans MS"/>
                <a:cs typeface="Comic Sans MS"/>
              </a:rPr>
              <a:t>+</a:t>
            </a:r>
            <a:r>
              <a:rPr lang="en-US" b="1" dirty="0" err="1" smtClean="0">
                <a:solidFill>
                  <a:srgbClr val="80FF00"/>
                </a:solidFill>
                <a:latin typeface="Symbol" charset="2"/>
                <a:cs typeface="Symbol" charset="2"/>
              </a:rPr>
              <a:t>m</a:t>
            </a:r>
            <a:r>
              <a:rPr lang="en-US" b="1" dirty="0" smtClean="0">
                <a:solidFill>
                  <a:srgbClr val="80FF00"/>
                </a:solidFill>
                <a:latin typeface="Comic Sans MS"/>
                <a:cs typeface="Comic Sans MS"/>
              </a:rPr>
              <a:t>- channels</a:t>
            </a:r>
            <a:endParaRPr lang="en-US" b="1" dirty="0">
              <a:solidFill>
                <a:srgbClr val="80FF00"/>
              </a:solidFill>
              <a:latin typeface="Comic Sans MS"/>
              <a:cs typeface="Comic Sans M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72000" y="2997200"/>
            <a:ext cx="4480714" cy="44422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FF"/>
                </a:solidFill>
                <a:latin typeface="Comic Sans MS"/>
                <a:cs typeface="Comic Sans MS"/>
              </a:rPr>
              <a:t>Using SARTRE:</a:t>
            </a:r>
          </a:p>
          <a:p>
            <a:r>
              <a:rPr lang="en-US" sz="1600" b="1" dirty="0" smtClean="0">
                <a:latin typeface="Comic Sans MS"/>
                <a:cs typeface="Comic Sans MS"/>
              </a:rPr>
              <a:t>Cross section 200 </a:t>
            </a:r>
            <a:r>
              <a:rPr lang="en-US" sz="1600" b="1" dirty="0" err="1" smtClean="0">
                <a:latin typeface="Comic Sans MS"/>
                <a:cs typeface="Comic Sans MS"/>
              </a:rPr>
              <a:t>GeV</a:t>
            </a:r>
            <a:r>
              <a:rPr lang="en-US" sz="1600" b="1" dirty="0" smtClean="0">
                <a:latin typeface="Comic Sans MS"/>
                <a:cs typeface="Comic Sans MS"/>
              </a:rPr>
              <a:t>: 38.5 </a:t>
            </a:r>
            <a:r>
              <a:rPr lang="en-US" sz="1600" b="1" dirty="0" err="1" smtClean="0">
                <a:latin typeface="Comic Sans MS"/>
                <a:cs typeface="Comic Sans MS"/>
              </a:rPr>
              <a:t>nb</a:t>
            </a:r>
            <a:endParaRPr lang="en-US" sz="1600" b="1" dirty="0" smtClean="0">
              <a:latin typeface="Comic Sans MS"/>
              <a:cs typeface="Comic Sans MS"/>
            </a:endParaRPr>
          </a:p>
          <a:p>
            <a:r>
              <a:rPr lang="en-US" sz="1600" b="1" dirty="0">
                <a:latin typeface="Comic Sans MS"/>
                <a:cs typeface="Comic Sans MS"/>
              </a:rPr>
              <a:t> </a:t>
            </a:r>
            <a:r>
              <a:rPr lang="en-US" sz="1600" b="1" dirty="0" smtClean="0">
                <a:latin typeface="Comic Sans MS"/>
                <a:cs typeface="Comic Sans MS"/>
              </a:rPr>
              <a:t>               </a:t>
            </a:r>
            <a:r>
              <a:rPr lang="en-US" sz="1600" b="1" dirty="0" smtClean="0">
                <a:solidFill>
                  <a:srgbClr val="FF00FF"/>
                </a:solidFill>
                <a:latin typeface="Comic Sans MS"/>
                <a:cs typeface="Comic Sans MS"/>
              </a:rPr>
              <a:t>200 </a:t>
            </a:r>
            <a:r>
              <a:rPr lang="en-US" sz="1600" b="1" dirty="0" err="1" smtClean="0">
                <a:solidFill>
                  <a:srgbClr val="FF00FF"/>
                </a:solidFill>
                <a:latin typeface="Comic Sans MS"/>
                <a:cs typeface="Comic Sans MS"/>
              </a:rPr>
              <a:t>GeV</a:t>
            </a:r>
            <a:r>
              <a:rPr lang="en-US" sz="1600" b="1" dirty="0" smtClean="0">
                <a:solidFill>
                  <a:srgbClr val="FF00FF"/>
                </a:solidFill>
                <a:latin typeface="Comic Sans MS"/>
                <a:cs typeface="Comic Sans MS"/>
              </a:rPr>
              <a:t>: 1.6 10</a:t>
            </a:r>
            <a:r>
              <a:rPr lang="en-US" sz="1600" b="1" baseline="30000" dirty="0" smtClean="0">
                <a:solidFill>
                  <a:srgbClr val="FF00FF"/>
                </a:solidFill>
                <a:latin typeface="Comic Sans MS"/>
                <a:cs typeface="Comic Sans MS"/>
              </a:rPr>
              <a:t>3</a:t>
            </a:r>
            <a:r>
              <a:rPr lang="en-US" sz="1600" b="1" dirty="0" smtClean="0">
                <a:solidFill>
                  <a:srgbClr val="FF00FF"/>
                </a:solidFill>
                <a:latin typeface="Comic Sans MS"/>
                <a:cs typeface="Comic Sans MS"/>
              </a:rPr>
              <a:t> </a:t>
            </a:r>
            <a:r>
              <a:rPr lang="en-US" sz="1600" b="1" dirty="0" err="1" smtClean="0">
                <a:solidFill>
                  <a:srgbClr val="FF00FF"/>
                </a:solidFill>
                <a:latin typeface="Comic Sans MS"/>
                <a:cs typeface="Comic Sans MS"/>
              </a:rPr>
              <a:t>nb</a:t>
            </a:r>
            <a:endParaRPr lang="en-US" sz="1600" b="1" dirty="0" smtClean="0">
              <a:solidFill>
                <a:srgbClr val="FF00FF"/>
              </a:solidFill>
              <a:latin typeface="Comic Sans MS"/>
              <a:cs typeface="Comic Sans MS"/>
            </a:endParaRPr>
          </a:p>
          <a:p>
            <a:r>
              <a:rPr lang="en-US" sz="1600" b="1" dirty="0" smtClean="0">
                <a:latin typeface="Comic Sans MS"/>
                <a:cs typeface="Comic Sans MS"/>
              </a:rPr>
              <a:t>in agreement with theoretical calculations</a:t>
            </a:r>
          </a:p>
          <a:p>
            <a:r>
              <a:rPr lang="en-US" sz="1600" b="1" dirty="0">
                <a:latin typeface="Comic Sans MS"/>
                <a:cs typeface="Comic Sans MS"/>
              </a:rPr>
              <a:t>2</a:t>
            </a:r>
            <a:r>
              <a:rPr lang="en-US" sz="1600" b="1" dirty="0" smtClean="0">
                <a:latin typeface="Comic Sans MS"/>
                <a:cs typeface="Comic Sans MS"/>
              </a:rPr>
              <a:t>00 </a:t>
            </a:r>
            <a:r>
              <a:rPr lang="en-US" sz="1600" b="1" dirty="0" err="1" smtClean="0">
                <a:latin typeface="Comic Sans MS"/>
                <a:cs typeface="Comic Sans MS"/>
              </a:rPr>
              <a:t>GeV</a:t>
            </a:r>
            <a:r>
              <a:rPr lang="en-US" sz="1600" b="1" dirty="0" smtClean="0">
                <a:latin typeface="Comic Sans MS"/>
                <a:cs typeface="Comic Sans MS"/>
              </a:rPr>
              <a:t>: </a:t>
            </a:r>
            <a:r>
              <a:rPr lang="en-US" sz="1600" b="1" dirty="0" smtClean="0">
                <a:latin typeface="Comic Sans MS"/>
                <a:cs typeface="Comic Sans MS"/>
                <a:sym typeface="Wingdings"/>
              </a:rPr>
              <a:t> 5450 J/</a:t>
            </a:r>
            <a:r>
              <a:rPr lang="en-US" sz="1600" b="1" dirty="0" smtClean="0">
                <a:latin typeface="Symbol" charset="2"/>
                <a:cs typeface="Symbol" charset="2"/>
                <a:sym typeface="Wingdings"/>
              </a:rPr>
              <a:t>Y  </a:t>
            </a:r>
            <a:r>
              <a:rPr lang="en-US" sz="1600" b="1" dirty="0" smtClean="0">
                <a:latin typeface="Comic Sans MS"/>
                <a:cs typeface="Comic Sans MS"/>
                <a:sym typeface="Wingdings"/>
              </a:rPr>
              <a:t>in 51 pb</a:t>
            </a:r>
            <a:r>
              <a:rPr lang="en-US" sz="1600" b="1" baseline="30000" dirty="0" smtClean="0">
                <a:latin typeface="Comic Sans MS"/>
                <a:cs typeface="Comic Sans MS"/>
                <a:sym typeface="Wingdings"/>
              </a:rPr>
              <a:t>-1</a:t>
            </a:r>
          </a:p>
          <a:p>
            <a:r>
              <a:rPr lang="en-US" sz="1600" b="1" baseline="30000" dirty="0">
                <a:latin typeface="Comic Sans MS"/>
                <a:cs typeface="Comic Sans MS"/>
                <a:sym typeface="Wingdings"/>
              </a:rPr>
              <a:t> </a:t>
            </a:r>
            <a:r>
              <a:rPr lang="en-US" sz="1600" b="1" baseline="30000" dirty="0" smtClean="0">
                <a:latin typeface="Comic Sans MS"/>
                <a:cs typeface="Comic Sans MS"/>
                <a:sym typeface="Wingdings"/>
              </a:rPr>
              <a:t>                   </a:t>
            </a:r>
            <a:r>
              <a:rPr lang="en-US" sz="1600" b="1" dirty="0" smtClean="0">
                <a:latin typeface="Comic Sans MS"/>
                <a:cs typeface="Comic Sans MS"/>
                <a:sym typeface="Wingdings"/>
              </a:rPr>
              <a:t>11000 </a:t>
            </a:r>
            <a:r>
              <a:rPr lang="en-US" sz="1600" b="1" dirty="0">
                <a:latin typeface="Comic Sans MS"/>
                <a:cs typeface="Comic Sans MS"/>
                <a:sym typeface="Wingdings"/>
              </a:rPr>
              <a:t>J/</a:t>
            </a:r>
            <a:r>
              <a:rPr lang="en-US" sz="1600" b="1" dirty="0">
                <a:latin typeface="Symbol" charset="2"/>
                <a:cs typeface="Symbol" charset="2"/>
                <a:sym typeface="Wingdings"/>
              </a:rPr>
              <a:t>Y  </a:t>
            </a:r>
            <a:r>
              <a:rPr lang="en-US" sz="1600" b="1" dirty="0">
                <a:latin typeface="Comic Sans MS"/>
                <a:cs typeface="Comic Sans MS"/>
                <a:sym typeface="Wingdings"/>
              </a:rPr>
              <a:t>in </a:t>
            </a:r>
            <a:r>
              <a:rPr lang="en-US" sz="1600" b="1" dirty="0" smtClean="0">
                <a:latin typeface="Comic Sans MS"/>
                <a:cs typeface="Comic Sans MS"/>
                <a:sym typeface="Wingdings"/>
              </a:rPr>
              <a:t>100 </a:t>
            </a:r>
            <a:r>
              <a:rPr lang="en-US" sz="1600" b="1" dirty="0">
                <a:latin typeface="Comic Sans MS"/>
                <a:cs typeface="Comic Sans MS"/>
                <a:sym typeface="Wingdings"/>
              </a:rPr>
              <a:t>pb</a:t>
            </a:r>
            <a:r>
              <a:rPr lang="en-US" sz="1600" b="1" baseline="30000" dirty="0">
                <a:latin typeface="Comic Sans MS"/>
                <a:cs typeface="Comic Sans MS"/>
                <a:sym typeface="Wingdings"/>
              </a:rPr>
              <a:t>-</a:t>
            </a:r>
            <a:r>
              <a:rPr lang="en-US" sz="1600" b="1" baseline="30000" dirty="0" smtClean="0">
                <a:latin typeface="Comic Sans MS"/>
                <a:cs typeface="Comic Sans MS"/>
                <a:sym typeface="Wingdings"/>
              </a:rPr>
              <a:t>1</a:t>
            </a:r>
          </a:p>
          <a:p>
            <a:endParaRPr lang="en-US" sz="1600" b="1" baseline="30000" dirty="0">
              <a:latin typeface="Comic Sans MS"/>
              <a:cs typeface="Comic Sans MS"/>
              <a:sym typeface="Wingdings"/>
            </a:endParaRPr>
          </a:p>
          <a:p>
            <a:r>
              <a:rPr lang="en-US" sz="1600" b="1" dirty="0" smtClean="0">
                <a:solidFill>
                  <a:srgbClr val="FF00FF"/>
                </a:solidFill>
                <a:latin typeface="Comic Sans MS"/>
                <a:cs typeface="Comic Sans MS"/>
                <a:sym typeface="Wingdings"/>
              </a:rPr>
              <a:t>200 </a:t>
            </a:r>
            <a:r>
              <a:rPr lang="en-US" sz="1600" b="1" dirty="0" err="1" smtClean="0">
                <a:solidFill>
                  <a:srgbClr val="FF00FF"/>
                </a:solidFill>
                <a:latin typeface="Comic Sans MS"/>
                <a:cs typeface="Comic Sans MS"/>
                <a:sym typeface="Wingdings"/>
              </a:rPr>
              <a:t>GeV</a:t>
            </a:r>
            <a:r>
              <a:rPr lang="en-US" sz="1600" b="1" dirty="0" smtClean="0">
                <a:solidFill>
                  <a:srgbClr val="FF00FF"/>
                </a:solidFill>
                <a:latin typeface="Comic Sans MS"/>
                <a:cs typeface="Comic Sans MS"/>
                <a:sym typeface="Wingdings"/>
              </a:rPr>
              <a:t>:  1558 </a:t>
            </a:r>
            <a:r>
              <a:rPr lang="en-US" sz="1600" b="1" dirty="0">
                <a:solidFill>
                  <a:srgbClr val="FF00FF"/>
                </a:solidFill>
                <a:latin typeface="Comic Sans MS"/>
                <a:cs typeface="Comic Sans MS"/>
                <a:sym typeface="Wingdings"/>
              </a:rPr>
              <a:t>J/</a:t>
            </a:r>
            <a:r>
              <a:rPr lang="en-US" sz="1600" b="1" dirty="0">
                <a:solidFill>
                  <a:srgbClr val="FF00FF"/>
                </a:solidFill>
                <a:latin typeface="Symbol" charset="2"/>
                <a:cs typeface="Symbol" charset="2"/>
                <a:sym typeface="Wingdings"/>
              </a:rPr>
              <a:t>Y  </a:t>
            </a:r>
            <a:r>
              <a:rPr lang="en-US" sz="1600" b="1" dirty="0">
                <a:solidFill>
                  <a:srgbClr val="FF00FF"/>
                </a:solidFill>
                <a:latin typeface="Comic Sans MS"/>
                <a:cs typeface="Comic Sans MS"/>
                <a:sym typeface="Wingdings"/>
              </a:rPr>
              <a:t>in </a:t>
            </a:r>
            <a:r>
              <a:rPr lang="en-US" sz="1600" b="1" dirty="0" smtClean="0">
                <a:solidFill>
                  <a:srgbClr val="FF00FF"/>
                </a:solidFill>
                <a:latin typeface="Comic Sans MS"/>
                <a:cs typeface="Comic Sans MS"/>
                <a:sym typeface="Wingdings"/>
              </a:rPr>
              <a:t>1.2 </a:t>
            </a:r>
            <a:r>
              <a:rPr lang="en-US" sz="1600" b="1" dirty="0">
                <a:solidFill>
                  <a:srgbClr val="FF00FF"/>
                </a:solidFill>
                <a:latin typeface="Comic Sans MS"/>
                <a:cs typeface="Comic Sans MS"/>
                <a:sym typeface="Wingdings"/>
              </a:rPr>
              <a:t>pb</a:t>
            </a:r>
            <a:r>
              <a:rPr lang="en-US" sz="1600" b="1" baseline="30000" dirty="0">
                <a:solidFill>
                  <a:srgbClr val="FF00FF"/>
                </a:solidFill>
                <a:latin typeface="Comic Sans MS"/>
                <a:cs typeface="Comic Sans MS"/>
                <a:sym typeface="Wingdings"/>
              </a:rPr>
              <a:t>-1</a:t>
            </a:r>
          </a:p>
          <a:p>
            <a:r>
              <a:rPr lang="en-US" sz="1600" b="1" baseline="30000" dirty="0">
                <a:solidFill>
                  <a:srgbClr val="FF00FF"/>
                </a:solidFill>
                <a:latin typeface="Comic Sans MS"/>
                <a:cs typeface="Comic Sans MS"/>
                <a:sym typeface="Wingdings"/>
              </a:rPr>
              <a:t> </a:t>
            </a:r>
            <a:r>
              <a:rPr lang="en-US" sz="1600" b="1" baseline="30000" dirty="0" smtClean="0">
                <a:solidFill>
                  <a:srgbClr val="FF00FF"/>
                </a:solidFill>
                <a:latin typeface="Comic Sans MS"/>
                <a:cs typeface="Comic Sans MS"/>
                <a:sym typeface="Wingdings"/>
              </a:rPr>
              <a:t>                      </a:t>
            </a:r>
            <a:r>
              <a:rPr lang="en-US" sz="1600" b="1" dirty="0" smtClean="0">
                <a:solidFill>
                  <a:srgbClr val="FF00FF"/>
                </a:solidFill>
                <a:latin typeface="Comic Sans MS"/>
                <a:cs typeface="Comic Sans MS"/>
                <a:sym typeface="Wingdings"/>
              </a:rPr>
              <a:t>155800 J</a:t>
            </a:r>
            <a:r>
              <a:rPr lang="en-US" sz="1600" b="1" dirty="0">
                <a:solidFill>
                  <a:srgbClr val="FF00FF"/>
                </a:solidFill>
                <a:latin typeface="Comic Sans MS"/>
                <a:cs typeface="Comic Sans MS"/>
                <a:sym typeface="Wingdings"/>
              </a:rPr>
              <a:t>/</a:t>
            </a:r>
            <a:r>
              <a:rPr lang="en-US" sz="1600" b="1" dirty="0">
                <a:solidFill>
                  <a:srgbClr val="FF00FF"/>
                </a:solidFill>
                <a:latin typeface="Symbol" charset="2"/>
                <a:cs typeface="Symbol" charset="2"/>
                <a:sym typeface="Wingdings"/>
              </a:rPr>
              <a:t>Y  </a:t>
            </a:r>
            <a:r>
              <a:rPr lang="en-US" sz="1600" b="1" dirty="0">
                <a:solidFill>
                  <a:srgbClr val="FF00FF"/>
                </a:solidFill>
                <a:latin typeface="Comic Sans MS"/>
                <a:cs typeface="Comic Sans MS"/>
                <a:sym typeface="Wingdings"/>
              </a:rPr>
              <a:t>in 100 pb</a:t>
            </a:r>
            <a:r>
              <a:rPr lang="en-US" sz="1600" b="1" baseline="30000" dirty="0">
                <a:solidFill>
                  <a:srgbClr val="FF00FF"/>
                </a:solidFill>
                <a:latin typeface="Comic Sans MS"/>
                <a:cs typeface="Comic Sans MS"/>
                <a:sym typeface="Wingdings"/>
              </a:rPr>
              <a:t>-</a:t>
            </a:r>
            <a:r>
              <a:rPr lang="en-US" sz="1600" b="1" baseline="30000" dirty="0" smtClean="0">
                <a:solidFill>
                  <a:srgbClr val="FF00FF"/>
                </a:solidFill>
                <a:latin typeface="Comic Sans MS"/>
                <a:cs typeface="Comic Sans MS"/>
                <a:sym typeface="Wingdings"/>
              </a:rPr>
              <a:t>1</a:t>
            </a:r>
          </a:p>
          <a:p>
            <a:endParaRPr lang="en-US" sz="1600" b="1" dirty="0" smtClean="0">
              <a:latin typeface="Comic Sans MS"/>
              <a:cs typeface="Comic Sans MS"/>
              <a:sym typeface="Wingdings"/>
            </a:endParaRPr>
          </a:p>
          <a:p>
            <a:r>
              <a:rPr lang="en-US" sz="1600" b="1" dirty="0" smtClean="0">
                <a:latin typeface="Comic Sans MS"/>
                <a:cs typeface="Comic Sans MS"/>
                <a:sym typeface="Wingdings"/>
              </a:rPr>
              <a:t>no trigger efficiencies or detector effects </a:t>
            </a:r>
          </a:p>
          <a:p>
            <a:r>
              <a:rPr lang="en-US" sz="1600" b="1" dirty="0" smtClean="0">
                <a:latin typeface="Comic Sans MS"/>
                <a:cs typeface="Comic Sans MS"/>
                <a:sym typeface="Wingdings"/>
              </a:rPr>
              <a:t>included yet </a:t>
            </a:r>
          </a:p>
          <a:p>
            <a:r>
              <a:rPr lang="en-US" sz="1600" b="1" dirty="0" smtClean="0">
                <a:solidFill>
                  <a:srgbClr val="FF00FF"/>
                </a:solidFill>
                <a:latin typeface="Comic Sans MS"/>
                <a:cs typeface="Comic Sans MS"/>
              </a:rPr>
              <a:t>Caveat: </a:t>
            </a:r>
            <a:r>
              <a:rPr lang="en-US" sz="1600" b="1" dirty="0" smtClean="0">
                <a:latin typeface="Comic Sans MS"/>
                <a:cs typeface="Comic Sans MS"/>
              </a:rPr>
              <a:t>Q</a:t>
            </a:r>
            <a:r>
              <a:rPr lang="en-US" sz="1600" b="1" baseline="30000" dirty="0" smtClean="0">
                <a:latin typeface="Comic Sans MS"/>
                <a:cs typeface="Comic Sans MS"/>
              </a:rPr>
              <a:t>2</a:t>
            </a:r>
            <a:r>
              <a:rPr lang="en-US" sz="1600" b="1" dirty="0" smtClean="0">
                <a:latin typeface="Comic Sans MS"/>
                <a:cs typeface="Comic Sans MS"/>
              </a:rPr>
              <a:t>-distribution for Au (=t</a:t>
            </a:r>
            <a:r>
              <a:rPr lang="en-US" sz="1600" b="1" baseline="-25000" dirty="0" smtClean="0">
                <a:latin typeface="Comic Sans MS"/>
                <a:cs typeface="Comic Sans MS"/>
              </a:rPr>
              <a:t>1</a:t>
            </a:r>
            <a:r>
              <a:rPr lang="en-US" sz="1600" b="1" dirty="0" smtClean="0">
                <a:latin typeface="Comic Sans MS"/>
                <a:cs typeface="Comic Sans MS"/>
              </a:rPr>
              <a:t>) </a:t>
            </a:r>
          </a:p>
          <a:p>
            <a:r>
              <a:rPr lang="en-US" sz="1600" b="1" dirty="0">
                <a:latin typeface="Comic Sans MS"/>
                <a:cs typeface="Comic Sans MS"/>
              </a:rPr>
              <a:t> </a:t>
            </a:r>
            <a:r>
              <a:rPr lang="en-US" sz="1600" b="1" dirty="0" smtClean="0">
                <a:latin typeface="Comic Sans MS"/>
                <a:cs typeface="Comic Sans MS"/>
              </a:rPr>
              <a:t>         needs to be extended in MC </a:t>
            </a:r>
          </a:p>
          <a:p>
            <a:r>
              <a:rPr lang="en-US" sz="1600" b="1" dirty="0" smtClean="0">
                <a:solidFill>
                  <a:srgbClr val="FF00FF"/>
                </a:solidFill>
                <a:latin typeface="Comic Sans MS"/>
                <a:cs typeface="Comic Sans MS"/>
                <a:sym typeface="Wingdings"/>
              </a:rPr>
              <a:t> more statistics</a:t>
            </a:r>
            <a:r>
              <a:rPr lang="en-US" sz="1600" b="1" dirty="0" smtClean="0">
                <a:solidFill>
                  <a:srgbClr val="FF00FF"/>
                </a:solidFill>
                <a:latin typeface="Comic Sans MS"/>
                <a:cs typeface="Comic Sans MS"/>
              </a:rPr>
              <a:t> 38.5 </a:t>
            </a:r>
            <a:r>
              <a:rPr lang="en-US" sz="1600" b="1" dirty="0" err="1" smtClean="0">
                <a:solidFill>
                  <a:srgbClr val="FF00FF"/>
                </a:solidFill>
                <a:latin typeface="Comic Sans MS"/>
                <a:cs typeface="Comic Sans MS"/>
              </a:rPr>
              <a:t>nb</a:t>
            </a:r>
            <a:r>
              <a:rPr lang="en-US" sz="1600" b="1" dirty="0" smtClean="0">
                <a:solidFill>
                  <a:srgbClr val="FF00FF"/>
                </a:solidFill>
                <a:latin typeface="Comic Sans MS"/>
                <a:cs typeface="Comic Sans MS"/>
              </a:rPr>
              <a:t> </a:t>
            </a:r>
            <a:r>
              <a:rPr lang="en-US" sz="1600" b="1" dirty="0" smtClean="0">
                <a:solidFill>
                  <a:srgbClr val="FF00FF"/>
                </a:solidFill>
                <a:latin typeface="Comic Sans MS"/>
                <a:cs typeface="Comic Sans MS"/>
                <a:sym typeface="Wingdings"/>
              </a:rPr>
              <a:t> ~</a:t>
            </a:r>
            <a:r>
              <a:rPr lang="en-US" sz="1600" b="1" dirty="0">
                <a:solidFill>
                  <a:srgbClr val="FF00FF"/>
                </a:solidFill>
                <a:latin typeface="Comic Sans MS"/>
                <a:cs typeface="Comic Sans MS"/>
              </a:rPr>
              <a:t>10</a:t>
            </a:r>
            <a:r>
              <a:rPr lang="en-US" sz="1600" b="1" baseline="30000" dirty="0">
                <a:solidFill>
                  <a:srgbClr val="FF00FF"/>
                </a:solidFill>
                <a:latin typeface="Comic Sans MS"/>
                <a:cs typeface="Comic Sans MS"/>
              </a:rPr>
              <a:t>3</a:t>
            </a:r>
            <a:r>
              <a:rPr lang="en-US" sz="1600" b="1" dirty="0">
                <a:solidFill>
                  <a:srgbClr val="FF00FF"/>
                </a:solidFill>
                <a:latin typeface="Comic Sans MS"/>
                <a:cs typeface="Comic Sans MS"/>
              </a:rPr>
              <a:t> </a:t>
            </a:r>
            <a:r>
              <a:rPr lang="en-US" sz="1600" b="1" dirty="0" err="1">
                <a:solidFill>
                  <a:srgbClr val="FF00FF"/>
                </a:solidFill>
                <a:latin typeface="Comic Sans MS"/>
                <a:cs typeface="Comic Sans MS"/>
              </a:rPr>
              <a:t>nb</a:t>
            </a:r>
            <a:endParaRPr lang="en-US" sz="1600" b="1" dirty="0">
              <a:solidFill>
                <a:srgbClr val="FF00FF"/>
              </a:solidFill>
              <a:latin typeface="Comic Sans MS"/>
              <a:cs typeface="Comic Sans MS"/>
            </a:endParaRPr>
          </a:p>
          <a:p>
            <a:endParaRPr lang="en-US" sz="1600" b="1" dirty="0" smtClean="0">
              <a:solidFill>
                <a:srgbClr val="FF00FF"/>
              </a:solidFill>
              <a:latin typeface="Comic Sans MS"/>
              <a:cs typeface="Comic Sans MS"/>
            </a:endParaRPr>
          </a:p>
          <a:p>
            <a:endParaRPr lang="en-US" sz="1600" b="1" dirty="0" smtClean="0">
              <a:latin typeface="Comic Sans MS"/>
              <a:cs typeface="Comic Sans MS"/>
            </a:endParaRPr>
          </a:p>
          <a:p>
            <a:endParaRPr lang="en-US" sz="1600" b="1" dirty="0">
              <a:latin typeface="Comic Sans MS"/>
              <a:cs typeface="Comic Sans M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6867683" y="791296"/>
            <a:ext cx="2119757" cy="1622341"/>
            <a:chOff x="6715283" y="638896"/>
            <a:chExt cx="2119757" cy="1622341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15283" y="638896"/>
              <a:ext cx="2119757" cy="1622341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6878320" y="762637"/>
              <a:ext cx="40934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latin typeface="Comic Sans MS Bold"/>
                  <a:cs typeface="Comic Sans MS Bold"/>
                </a:rPr>
                <a:t>Au</a:t>
              </a:r>
              <a:endParaRPr lang="en-US" sz="1400" dirty="0">
                <a:solidFill>
                  <a:schemeClr val="bg1"/>
                </a:solidFill>
                <a:latin typeface="Comic Sans MS Bold"/>
                <a:cs typeface="Comic Sans MS Bold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201251" y="756091"/>
              <a:ext cx="4539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latin typeface="Comic Sans MS Bold"/>
                  <a:cs typeface="Comic Sans MS Bold"/>
                </a:rPr>
                <a:t>Au’</a:t>
              </a:r>
              <a:endParaRPr lang="en-US" sz="1400" dirty="0">
                <a:solidFill>
                  <a:schemeClr val="bg1"/>
                </a:solidFill>
                <a:latin typeface="Comic Sans MS Bold"/>
                <a:cs typeface="Comic Sans MS Bold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959600" y="1589564"/>
              <a:ext cx="28065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  <a:latin typeface="Comic Sans MS Bold"/>
                  <a:cs typeface="Comic Sans MS Bold"/>
                </a:rPr>
                <a:t>p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200152" y="1655626"/>
              <a:ext cx="31300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  <a:latin typeface="Comic Sans MS Bold"/>
                  <a:cs typeface="Comic Sans MS Bold"/>
                </a:rPr>
                <a:t>p</a:t>
              </a:r>
              <a:r>
                <a:rPr lang="en-US" sz="1400" dirty="0" smtClean="0">
                  <a:solidFill>
                    <a:schemeClr val="bg1"/>
                  </a:solidFill>
                  <a:latin typeface="Comic Sans MS Bold"/>
                  <a:cs typeface="Comic Sans MS Bold"/>
                </a:rPr>
                <a:t>’</a:t>
              </a:r>
              <a:endParaRPr lang="en-US" sz="1400" dirty="0">
                <a:solidFill>
                  <a:schemeClr val="bg1"/>
                </a:solidFill>
                <a:latin typeface="Comic Sans MS Bold"/>
                <a:cs typeface="Comic Sans MS Bold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6867683" y="2044305"/>
            <a:ext cx="746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omic Sans MS Bold"/>
                <a:cs typeface="Comic Sans MS Bold"/>
              </a:rPr>
              <a:t>black</a:t>
            </a:r>
            <a:endParaRPr lang="en-US" dirty="0">
              <a:solidFill>
                <a:srgbClr val="000000"/>
              </a:solidFill>
              <a:latin typeface="Comic Sans MS Bold"/>
              <a:cs typeface="Comic Sans MS Bold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4679414" y="1304632"/>
            <a:ext cx="2119757" cy="1622341"/>
            <a:chOff x="6715283" y="638896"/>
            <a:chExt cx="2119757" cy="1622341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15283" y="638896"/>
              <a:ext cx="2119757" cy="1622341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6878320" y="762637"/>
              <a:ext cx="28065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  <a:latin typeface="Comic Sans MS Bold"/>
                  <a:cs typeface="Comic Sans MS Bold"/>
                </a:rPr>
                <a:t>p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201251" y="756091"/>
              <a:ext cx="31300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  <a:latin typeface="Comic Sans MS Bold"/>
                  <a:cs typeface="Comic Sans MS Bold"/>
                </a:rPr>
                <a:t>p</a:t>
              </a:r>
              <a:r>
                <a:rPr lang="en-US" sz="1400" dirty="0" smtClean="0">
                  <a:solidFill>
                    <a:schemeClr val="bg1"/>
                  </a:solidFill>
                  <a:latin typeface="Comic Sans MS Bold"/>
                  <a:cs typeface="Comic Sans MS Bold"/>
                </a:rPr>
                <a:t>’</a:t>
              </a:r>
              <a:endParaRPr lang="en-US" sz="1400" dirty="0">
                <a:solidFill>
                  <a:schemeClr val="bg1"/>
                </a:solidFill>
                <a:latin typeface="Comic Sans MS Bold"/>
                <a:cs typeface="Comic Sans MS Bold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959600" y="1589564"/>
              <a:ext cx="40934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latin typeface="Comic Sans MS Bold"/>
                  <a:cs typeface="Comic Sans MS Bold"/>
                </a:rPr>
                <a:t>Au</a:t>
              </a:r>
              <a:endParaRPr lang="en-US" sz="1400" dirty="0">
                <a:solidFill>
                  <a:schemeClr val="bg1"/>
                </a:solidFill>
                <a:latin typeface="Comic Sans MS Bold"/>
                <a:cs typeface="Comic Sans MS Bold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200152" y="1655626"/>
              <a:ext cx="4539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latin typeface="Comic Sans MS Bold"/>
                  <a:cs typeface="Comic Sans MS Bold"/>
                </a:rPr>
                <a:t>Au’</a:t>
              </a:r>
              <a:endParaRPr lang="en-US" sz="1400" dirty="0">
                <a:solidFill>
                  <a:schemeClr val="bg1"/>
                </a:solidFill>
                <a:latin typeface="Comic Sans MS Bold"/>
                <a:cs typeface="Comic Sans MS Bold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4704814" y="1801358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FF"/>
                </a:solidFill>
                <a:latin typeface="Comic Sans MS Bold"/>
                <a:cs typeface="Comic Sans MS Bold"/>
              </a:rPr>
              <a:t>magenta</a:t>
            </a:r>
            <a:endParaRPr lang="en-US" dirty="0">
              <a:solidFill>
                <a:srgbClr val="FF00FF"/>
              </a:solidFill>
              <a:latin typeface="Comic Sans MS Bold"/>
              <a:cs typeface="Comic Sans MS Bold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068320" y="998220"/>
            <a:ext cx="999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Comic Sans MS"/>
                <a:cs typeface="Comic Sans MS"/>
              </a:rPr>
              <a:t>all cuts</a:t>
            </a:r>
            <a:endParaRPr lang="en-US" b="1" dirty="0">
              <a:solidFill>
                <a:schemeClr val="bg1"/>
              </a:solidFill>
              <a:latin typeface="Comic Sans MS"/>
              <a:cs typeface="Comic Sans M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STAR@UCLA, August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464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</a:t>
            </a:r>
            <a:r>
              <a:rPr lang="en-US" cap="none" dirty="0" smtClean="0"/>
              <a:t>p</a:t>
            </a:r>
            <a:r>
              <a:rPr lang="en-US" dirty="0" smtClean="0"/>
              <a:t>H</a:t>
            </a:r>
            <a:r>
              <a:rPr lang="en-US" cap="none" dirty="0" smtClean="0"/>
              <a:t>e</a:t>
            </a:r>
            <a:r>
              <a:rPr lang="en-US" baseline="30000" dirty="0" smtClean="0"/>
              <a:t>3</a:t>
            </a:r>
            <a:r>
              <a:rPr lang="en-US" dirty="0" smtClean="0"/>
              <a:t> can teach us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55278" y="567457"/>
            <a:ext cx="8712522" cy="895583"/>
          </a:xfrm>
        </p:spPr>
        <p:txBody>
          <a:bodyPr/>
          <a:lstStyle/>
          <a:p>
            <a:r>
              <a:rPr lang="en-US" dirty="0" smtClean="0"/>
              <a:t>Polarized He</a:t>
            </a:r>
            <a:r>
              <a:rPr lang="en-US" baseline="30000" dirty="0" smtClean="0"/>
              <a:t>3</a:t>
            </a:r>
            <a:r>
              <a:rPr lang="en-US" dirty="0" smtClean="0"/>
              <a:t> is an effective neutron target </a:t>
            </a:r>
            <a:r>
              <a:rPr lang="en-US" dirty="0" smtClean="0">
                <a:sym typeface="Wingdings"/>
              </a:rPr>
              <a:t> d-quark target</a:t>
            </a:r>
          </a:p>
          <a:p>
            <a:pPr lvl="1"/>
            <a:r>
              <a:rPr lang="en-US" dirty="0" smtClean="0">
                <a:sym typeface="Wingdings"/>
              </a:rPr>
              <a:t>Polarized protons are an effective u-quark target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37A68-6CDC-BF4C-A518-F2B8A7ADE480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7" name="AutoShape 14"/>
          <p:cNvSpPr>
            <a:spLocks noChangeArrowheads="1"/>
          </p:cNvSpPr>
          <p:nvPr/>
        </p:nvSpPr>
        <p:spPr bwMode="auto">
          <a:xfrm>
            <a:off x="379243" y="1635760"/>
            <a:ext cx="733425" cy="423304"/>
          </a:xfrm>
          <a:prstGeom prst="curvedRightArrow">
            <a:avLst>
              <a:gd name="adj1" fmla="val 24848"/>
              <a:gd name="adj2" fmla="val 49697"/>
              <a:gd name="adj3" fmla="val 33333"/>
            </a:avLst>
          </a:prstGeom>
          <a:gradFill flip="none" rotWithShape="1">
            <a:gsLst>
              <a:gs pos="0">
                <a:srgbClr val="8000FF"/>
              </a:gs>
              <a:gs pos="100000">
                <a:srgbClr val="FFFFFF"/>
              </a:gs>
            </a:gsLst>
            <a:lin ang="0" scaled="1"/>
            <a:tileRect/>
          </a:gradFill>
          <a:ln w="9525">
            <a:solidFill>
              <a:srgbClr val="FF66FF"/>
            </a:solidFill>
            <a:miter lim="800000"/>
            <a:headEnd/>
            <a:tailEnd/>
          </a:ln>
          <a:effectLst>
            <a:glow rad="101600">
              <a:srgbClr val="FF66FF">
                <a:alpha val="75000"/>
              </a:srgbClr>
            </a:glo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22361" y="1615196"/>
            <a:ext cx="63081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latin typeface="Comic Sans MS"/>
                <a:cs typeface="Comic Sans MS"/>
              </a:rPr>
              <a:t>Therefore combining </a:t>
            </a:r>
            <a:r>
              <a:rPr lang="en-US" b="1" dirty="0" err="1" smtClean="0">
                <a:latin typeface="Comic Sans MS"/>
                <a:cs typeface="Comic Sans MS"/>
              </a:rPr>
              <a:t>pp</a:t>
            </a:r>
            <a:r>
              <a:rPr lang="en-US" b="1" dirty="0" smtClean="0">
                <a:latin typeface="Comic Sans MS"/>
                <a:cs typeface="Comic Sans MS"/>
              </a:rPr>
              <a:t> and pHe</a:t>
            </a:r>
            <a:r>
              <a:rPr lang="en-US" b="1" baseline="30000" dirty="0" smtClean="0">
                <a:latin typeface="Comic Sans MS"/>
                <a:cs typeface="Comic Sans MS"/>
              </a:rPr>
              <a:t>3</a:t>
            </a:r>
            <a:r>
              <a:rPr lang="en-US" b="1" dirty="0" smtClean="0">
                <a:latin typeface="Comic Sans MS"/>
                <a:cs typeface="Comic Sans MS"/>
              </a:rPr>
              <a:t> data will allow a full </a:t>
            </a:r>
          </a:p>
          <a:p>
            <a:pPr algn="ctr"/>
            <a:r>
              <a:rPr lang="en-US" b="1" dirty="0" smtClean="0">
                <a:latin typeface="Comic Sans MS"/>
                <a:cs typeface="Comic Sans MS"/>
              </a:rPr>
              <a:t>quark flavor separation u, d, </a:t>
            </a:r>
            <a:r>
              <a:rPr lang="en-US" b="1" dirty="0" err="1" smtClean="0">
                <a:latin typeface="Comic Sans MS"/>
                <a:cs typeface="Comic Sans MS"/>
              </a:rPr>
              <a:t>ubar</a:t>
            </a:r>
            <a:r>
              <a:rPr lang="en-US" b="1" dirty="0" smtClean="0">
                <a:latin typeface="Comic Sans MS"/>
                <a:cs typeface="Comic Sans MS"/>
              </a:rPr>
              <a:t>, </a:t>
            </a:r>
            <a:r>
              <a:rPr lang="en-US" b="1" dirty="0" err="1" smtClean="0">
                <a:latin typeface="Comic Sans MS"/>
                <a:cs typeface="Comic Sans MS"/>
              </a:rPr>
              <a:t>dbar</a:t>
            </a:r>
            <a:endParaRPr lang="en-US" b="1" dirty="0">
              <a:latin typeface="Comic Sans MS"/>
              <a:cs typeface="Comic Sans M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123" y="2211308"/>
            <a:ext cx="9058890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>
                <a:solidFill>
                  <a:srgbClr val="0000FF"/>
                </a:solidFill>
                <a:latin typeface="Comic Sans MS"/>
                <a:cs typeface="Comic Sans MS"/>
              </a:rPr>
              <a:t>Two physics trusts for a polarized pHe3 program:</a:t>
            </a:r>
          </a:p>
          <a:p>
            <a:pPr marL="285750" indent="-285750">
              <a:buClr>
                <a:srgbClr val="0000FF"/>
              </a:buClr>
              <a:buFont typeface="Wingdings" charset="2"/>
              <a:buChar char="q"/>
            </a:pPr>
            <a:r>
              <a:rPr lang="en-US" b="1" dirty="0" smtClean="0">
                <a:latin typeface="Comic Sans MS"/>
                <a:cs typeface="Comic Sans MS"/>
              </a:rPr>
              <a:t>Measuring the sea quark </a:t>
            </a:r>
            <a:r>
              <a:rPr lang="en-US" b="1" dirty="0" err="1" smtClean="0">
                <a:latin typeface="Comic Sans MS"/>
                <a:cs typeface="Comic Sans MS"/>
              </a:rPr>
              <a:t>helicity</a:t>
            </a:r>
            <a:r>
              <a:rPr lang="en-US" b="1" dirty="0" smtClean="0">
                <a:latin typeface="Comic Sans MS"/>
                <a:cs typeface="Comic Sans MS"/>
              </a:rPr>
              <a:t> distributions through W-production</a:t>
            </a:r>
          </a:p>
          <a:p>
            <a:pPr marL="742950" lvl="1" indent="-285750">
              <a:buClr>
                <a:srgbClr val="0000FF"/>
              </a:buClr>
              <a:buFont typeface="Wingdings" charset="2"/>
              <a:buChar char="u"/>
            </a:pPr>
            <a:r>
              <a:rPr lang="en-US" b="1" dirty="0" smtClean="0">
                <a:latin typeface="Comic Sans MS"/>
                <a:cs typeface="Comic Sans MS"/>
              </a:rPr>
              <a:t>Access to </a:t>
            </a:r>
            <a:r>
              <a:rPr lang="en-US" b="1" dirty="0" err="1" smtClean="0">
                <a:latin typeface="Symbol" charset="2"/>
                <a:cs typeface="Symbol" charset="2"/>
              </a:rPr>
              <a:t>D</a:t>
            </a:r>
            <a:r>
              <a:rPr lang="en-US" b="1" dirty="0" err="1" smtClean="0">
                <a:latin typeface="Comic Sans MS"/>
                <a:cs typeface="Comic Sans MS"/>
              </a:rPr>
              <a:t>dbar</a:t>
            </a:r>
            <a:endParaRPr lang="en-US" b="1" dirty="0" smtClean="0">
              <a:latin typeface="Comic Sans MS"/>
              <a:cs typeface="Comic Sans MS"/>
            </a:endParaRPr>
          </a:p>
          <a:p>
            <a:pPr marL="742950" lvl="1" indent="-285750">
              <a:buClr>
                <a:srgbClr val="0000FF"/>
              </a:buClr>
              <a:buFont typeface="Wingdings" charset="2"/>
              <a:buChar char="u"/>
            </a:pPr>
            <a:r>
              <a:rPr lang="en-US" b="1" dirty="0" smtClean="0">
                <a:latin typeface="Comic Sans MS"/>
                <a:cs typeface="Comic Sans MS"/>
              </a:rPr>
              <a:t>Caveat maximum beam energy for He</a:t>
            </a:r>
            <a:r>
              <a:rPr lang="en-US" b="1" baseline="30000" dirty="0" smtClean="0">
                <a:latin typeface="Comic Sans MS"/>
                <a:cs typeface="Comic Sans MS"/>
              </a:rPr>
              <a:t>3</a:t>
            </a:r>
            <a:r>
              <a:rPr lang="en-US" b="1" dirty="0" smtClean="0">
                <a:latin typeface="Comic Sans MS"/>
                <a:cs typeface="Comic Sans MS"/>
              </a:rPr>
              <a:t>: 166 </a:t>
            </a:r>
            <a:r>
              <a:rPr lang="en-US" b="1" dirty="0" err="1" smtClean="0">
                <a:latin typeface="Comic Sans MS"/>
                <a:cs typeface="Comic Sans MS"/>
              </a:rPr>
              <a:t>GeV</a:t>
            </a:r>
            <a:endParaRPr lang="en-US" b="1" dirty="0" smtClean="0">
              <a:latin typeface="Comic Sans MS"/>
              <a:cs typeface="Comic Sans MS"/>
            </a:endParaRPr>
          </a:p>
          <a:p>
            <a:pPr marL="1200150" lvl="2" indent="-285750">
              <a:buClr>
                <a:srgbClr val="0000FF"/>
              </a:buClr>
              <a:buFont typeface="Wingdings" charset="2"/>
              <a:buChar char="Ø"/>
            </a:pPr>
            <a:r>
              <a:rPr lang="en-US" b="1" dirty="0" smtClean="0">
                <a:latin typeface="Comic Sans MS"/>
                <a:cs typeface="Comic Sans MS"/>
              </a:rPr>
              <a:t>Need increased luminosity to compensate for lower W-cross section</a:t>
            </a:r>
          </a:p>
          <a:p>
            <a:pPr marL="1200150" lvl="2" indent="-285750">
              <a:buClr>
                <a:srgbClr val="0000FF"/>
              </a:buClr>
              <a:buFont typeface="Wingdings" charset="2"/>
              <a:buChar char="Ø"/>
            </a:pPr>
            <a:endParaRPr lang="en-US" b="1" dirty="0">
              <a:latin typeface="Comic Sans MS"/>
              <a:cs typeface="Comic Sans MS"/>
            </a:endParaRPr>
          </a:p>
          <a:p>
            <a:pPr marL="285750" indent="-285750">
              <a:buClr>
                <a:srgbClr val="0000FF"/>
              </a:buClr>
              <a:buFont typeface="Wingdings" charset="2"/>
              <a:buChar char="q"/>
            </a:pPr>
            <a:r>
              <a:rPr lang="en-US" b="1" dirty="0" smtClean="0">
                <a:latin typeface="Comic Sans MS"/>
                <a:cs typeface="Comic Sans MS"/>
              </a:rPr>
              <a:t>Measuring single spin asymmetries A</a:t>
            </a:r>
            <a:r>
              <a:rPr lang="en-US" b="1" baseline="-25000" dirty="0" smtClean="0">
                <a:latin typeface="Comic Sans MS"/>
                <a:cs typeface="Comic Sans MS"/>
              </a:rPr>
              <a:t>N</a:t>
            </a:r>
            <a:r>
              <a:rPr lang="en-US" b="1" dirty="0" smtClean="0">
                <a:latin typeface="Comic Sans MS"/>
                <a:cs typeface="Comic Sans MS"/>
              </a:rPr>
              <a:t> for pion production and </a:t>
            </a:r>
            <a:r>
              <a:rPr lang="en-US" b="1" dirty="0" err="1" smtClean="0">
                <a:latin typeface="Comic Sans MS"/>
                <a:cs typeface="Comic Sans MS"/>
              </a:rPr>
              <a:t>Drell</a:t>
            </a:r>
            <a:r>
              <a:rPr lang="en-US" b="1" dirty="0" smtClean="0">
                <a:latin typeface="Comic Sans MS"/>
                <a:cs typeface="Comic Sans MS"/>
              </a:rPr>
              <a:t>-Yan</a:t>
            </a:r>
          </a:p>
          <a:p>
            <a:pPr marL="742950" lvl="1" indent="-285750">
              <a:buClr>
                <a:srgbClr val="0000FF"/>
              </a:buClr>
              <a:buFont typeface="Wingdings" charset="2"/>
              <a:buChar char="u"/>
            </a:pPr>
            <a:r>
              <a:rPr lang="en-US" b="1" dirty="0">
                <a:latin typeface="Comic Sans MS"/>
                <a:cs typeface="Comic Sans MS"/>
              </a:rPr>
              <a:t>expectations for A</a:t>
            </a:r>
            <a:r>
              <a:rPr lang="en-US" b="1" baseline="-25000" dirty="0">
                <a:latin typeface="Comic Sans MS"/>
                <a:cs typeface="Comic Sans MS"/>
              </a:rPr>
              <a:t>N</a:t>
            </a:r>
            <a:r>
              <a:rPr lang="en-US" b="1" dirty="0">
                <a:latin typeface="Comic Sans MS"/>
                <a:cs typeface="Comic Sans MS"/>
              </a:rPr>
              <a:t> (</a:t>
            </a:r>
            <a:r>
              <a:rPr lang="en-US" b="1" dirty="0" err="1">
                <a:latin typeface="Comic Sans MS"/>
                <a:cs typeface="Comic Sans MS"/>
              </a:rPr>
              <a:t>pions</a:t>
            </a:r>
            <a:r>
              <a:rPr lang="en-US" b="1" dirty="0">
                <a:latin typeface="Comic Sans MS"/>
                <a:cs typeface="Comic Sans MS"/>
              </a:rPr>
              <a:t>)</a:t>
            </a:r>
          </a:p>
          <a:p>
            <a:pPr marL="1200150" lvl="2" indent="-285750">
              <a:buClr>
                <a:srgbClr val="0000FF"/>
              </a:buClr>
              <a:buFont typeface="Wingdings" charset="2"/>
              <a:buChar char="Ø"/>
            </a:pPr>
            <a:r>
              <a:rPr lang="en-US" dirty="0">
                <a:latin typeface="Comic Sans MS"/>
                <a:cs typeface="Comic Sans MS"/>
              </a:rPr>
              <a:t>similar effect for </a:t>
            </a:r>
            <a:r>
              <a:rPr lang="en-US" dirty="0">
                <a:latin typeface="Lucida Grande"/>
                <a:ea typeface="Lucida Grande"/>
                <a:cs typeface="Lucida Grande"/>
              </a:rPr>
              <a:t>π</a:t>
            </a:r>
            <a:r>
              <a:rPr lang="en-US" baseline="30000" dirty="0">
                <a:latin typeface="Lucida Grande"/>
                <a:ea typeface="Lucida Grande"/>
                <a:cs typeface="Lucida Grande"/>
              </a:rPr>
              <a:t>±</a:t>
            </a:r>
            <a:r>
              <a:rPr lang="en-US" dirty="0">
                <a:latin typeface="Comic Sans MS"/>
                <a:cs typeface="Comic Sans MS"/>
              </a:rPr>
              <a:t> (</a:t>
            </a:r>
            <a:r>
              <a:rPr lang="en-US" dirty="0">
                <a:latin typeface="Lucida Grande"/>
                <a:ea typeface="Lucida Grande"/>
                <a:cs typeface="Lucida Grande"/>
              </a:rPr>
              <a:t>π</a:t>
            </a:r>
            <a:r>
              <a:rPr lang="en-US" baseline="30000" dirty="0">
                <a:latin typeface="Comic Sans MS"/>
                <a:cs typeface="Comic Sans MS"/>
              </a:rPr>
              <a:t>0</a:t>
            </a:r>
            <a:r>
              <a:rPr lang="en-US" dirty="0">
                <a:latin typeface="Comic Sans MS"/>
                <a:cs typeface="Comic Sans MS"/>
              </a:rPr>
              <a:t> unchanged</a:t>
            </a:r>
            <a:r>
              <a:rPr lang="en-US" dirty="0" smtClean="0">
                <a:latin typeface="Comic Sans MS"/>
                <a:cs typeface="Comic Sans MS"/>
              </a:rPr>
              <a:t>)</a:t>
            </a:r>
            <a:endParaRPr lang="en-US" b="1" dirty="0" smtClean="0">
              <a:latin typeface="Comic Sans MS"/>
              <a:cs typeface="Comic Sans MS"/>
            </a:endParaRPr>
          </a:p>
        </p:txBody>
      </p:sp>
      <p:pic>
        <p:nvPicPr>
          <p:cNvPr id="17" name="Bild 1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50878" y="4231280"/>
            <a:ext cx="2827334" cy="207632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2" name="Textfeld 20"/>
          <p:cNvSpPr txBox="1"/>
          <p:nvPr/>
        </p:nvSpPr>
        <p:spPr>
          <a:xfrm>
            <a:off x="971834" y="4865881"/>
            <a:ext cx="4324171" cy="723275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FFFFFF"/>
              </a:gs>
              <a:gs pos="50000">
                <a:schemeClr val="bg2">
                  <a:lumMod val="60000"/>
                  <a:lumOff val="40000"/>
                </a:schemeClr>
              </a:gs>
            </a:gsLst>
            <a:lin ang="0" scaled="1"/>
            <a:tileRect/>
          </a:gradFill>
          <a:ln>
            <a:solidFill>
              <a:schemeClr val="tx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  <a:bevelB w="114300" prst="artDeco"/>
          </a:sp3d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b="1" baseline="30000" dirty="0" smtClean="0">
                <a:solidFill>
                  <a:srgbClr val="FF00FF"/>
                </a:solidFill>
                <a:latin typeface="Comic Sans MS"/>
                <a:cs typeface="Comic Sans MS"/>
              </a:rPr>
              <a:t>3</a:t>
            </a:r>
            <a:r>
              <a:rPr lang="en-US" b="1" dirty="0" smtClean="0">
                <a:solidFill>
                  <a:srgbClr val="FF00FF"/>
                </a:solidFill>
                <a:latin typeface="Comic Sans MS"/>
                <a:cs typeface="Comic Sans MS"/>
              </a:rPr>
              <a:t>He: helpful input for understanding </a:t>
            </a:r>
          </a:p>
          <a:p>
            <a:pPr algn="ctr"/>
            <a:r>
              <a:rPr lang="en-US" b="1" dirty="0" smtClean="0">
                <a:solidFill>
                  <a:srgbClr val="FF00FF"/>
                </a:solidFill>
                <a:latin typeface="Comic Sans MS"/>
                <a:cs typeface="Comic Sans MS"/>
              </a:rPr>
              <a:t>of transverse spin phenomena</a:t>
            </a:r>
            <a:endParaRPr lang="en-US" sz="2000" b="1" dirty="0">
              <a:solidFill>
                <a:srgbClr val="FF00FF"/>
              </a:solidFill>
              <a:latin typeface="Comic Sans MS"/>
              <a:cs typeface="Comic Sans MS"/>
            </a:endParaRPr>
          </a:p>
        </p:txBody>
      </p:sp>
      <p:sp>
        <p:nvSpPr>
          <p:cNvPr id="23" name="AutoShape 14"/>
          <p:cNvSpPr>
            <a:spLocks noChangeArrowheads="1"/>
          </p:cNvSpPr>
          <p:nvPr/>
        </p:nvSpPr>
        <p:spPr bwMode="auto">
          <a:xfrm>
            <a:off x="149611" y="6011983"/>
            <a:ext cx="733425" cy="423304"/>
          </a:xfrm>
          <a:prstGeom prst="curvedRightArrow">
            <a:avLst>
              <a:gd name="adj1" fmla="val 24848"/>
              <a:gd name="adj2" fmla="val 49697"/>
              <a:gd name="adj3" fmla="val 33333"/>
            </a:avLst>
          </a:prstGeom>
          <a:gradFill flip="none" rotWithShape="1">
            <a:gsLst>
              <a:gs pos="0">
                <a:srgbClr val="8000FF"/>
              </a:gs>
              <a:gs pos="100000">
                <a:srgbClr val="FFFFFF"/>
              </a:gs>
            </a:gsLst>
            <a:lin ang="0" scaled="1"/>
            <a:tileRect/>
          </a:gradFill>
          <a:ln w="9525">
            <a:solidFill>
              <a:srgbClr val="FF66FF"/>
            </a:solidFill>
            <a:miter lim="800000"/>
            <a:headEnd/>
            <a:tailEnd/>
          </a:ln>
          <a:effectLst>
            <a:glow rad="101600">
              <a:srgbClr val="FF66FF">
                <a:alpha val="75000"/>
              </a:srgbClr>
            </a:glo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83036" y="6120078"/>
            <a:ext cx="7005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omic Sans MS"/>
                <a:cs typeface="Comic Sans MS"/>
              </a:rPr>
              <a:t>Critical to tag spectator protons from 3He with roman pots</a:t>
            </a:r>
            <a:endParaRPr lang="en-US" b="1" dirty="0">
              <a:latin typeface="Comic Sans MS"/>
              <a:cs typeface="Comic Sans MS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STAR@UCLA, August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761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22" grpId="0" animBg="1"/>
      <p:bldP spid="23" grpId="0" animBg="1"/>
      <p:bldP spid="24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</a:t>
            </a:r>
            <a:r>
              <a:rPr lang="en-US" baseline="-25000" dirty="0" smtClean="0"/>
              <a:t>L</a:t>
            </a:r>
            <a:r>
              <a:rPr lang="en-US" baseline="30000" dirty="0" smtClean="0"/>
              <a:t>W</a:t>
            </a:r>
            <a:r>
              <a:rPr lang="en-US" dirty="0" smtClean="0"/>
              <a:t>: Future Possibilities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7F85B-340E-9941-AF39-030851572DD6}" type="slidenum">
              <a:rPr lang="en-US" altLang="ja-JP" smtClean="0"/>
              <a:pPr/>
              <a:t>46</a:t>
            </a:fld>
            <a:endParaRPr lang="en-US" altLang="ja-JP"/>
          </a:p>
        </p:txBody>
      </p:sp>
      <p:sp>
        <p:nvSpPr>
          <p:cNvPr id="12" name="Content Placeholder 11"/>
          <p:cNvSpPr>
            <a:spLocks noGrp="1"/>
          </p:cNvSpPr>
          <p:nvPr>
            <p:ph idx="4294967295"/>
          </p:nvPr>
        </p:nvSpPr>
        <p:spPr>
          <a:xfrm>
            <a:off x="169863" y="700088"/>
            <a:ext cx="8974137" cy="5765800"/>
          </a:xfrm>
        </p:spPr>
        <p:txBody>
          <a:bodyPr/>
          <a:lstStyle/>
          <a:p>
            <a:r>
              <a:rPr lang="en-US" sz="1800" dirty="0" smtClean="0">
                <a:sym typeface="Wingdings"/>
              </a:rPr>
              <a:t>Can we increase </a:t>
            </a:r>
            <a:r>
              <a:rPr lang="en-US" sz="1800" dirty="0" err="1" smtClean="0">
                <a:sym typeface="Wingdings"/>
              </a:rPr>
              <a:t>p</a:t>
            </a:r>
            <a:r>
              <a:rPr lang="en-US" sz="1800" dirty="0" smtClean="0">
                <a:sym typeface="Wingdings"/>
              </a:rPr>
              <a:t>-beam energy?</a:t>
            </a:r>
          </a:p>
          <a:p>
            <a:pPr lvl="1"/>
            <a:r>
              <a:rPr lang="en-US" sz="1600" dirty="0" smtClean="0">
                <a:sym typeface="Wingdings"/>
              </a:rPr>
              <a:t>325 </a:t>
            </a:r>
            <a:r>
              <a:rPr lang="en-US" sz="1600" dirty="0" err="1" smtClean="0">
                <a:sym typeface="Wingdings"/>
              </a:rPr>
              <a:t>GeV</a:t>
            </a:r>
            <a:r>
              <a:rPr lang="en-US" sz="1600" dirty="0" smtClean="0">
                <a:sym typeface="Wingdings"/>
              </a:rPr>
              <a:t>: factor 2 in </a:t>
            </a:r>
            <a:r>
              <a:rPr lang="en-US" sz="1600" dirty="0" err="1" smtClean="0">
                <a:latin typeface="Symbol" charset="2"/>
                <a:cs typeface="Symbol" charset="2"/>
                <a:sym typeface="Wingdings"/>
              </a:rPr>
              <a:t>s</a:t>
            </a:r>
            <a:r>
              <a:rPr lang="en-US" sz="1600" baseline="-25000" dirty="0" err="1" smtClean="0">
                <a:sym typeface="Wingdings"/>
              </a:rPr>
              <a:t>W</a:t>
            </a:r>
            <a:r>
              <a:rPr lang="en-US" sz="1600" baseline="-25000" dirty="0" smtClean="0">
                <a:sym typeface="Wingdings"/>
              </a:rPr>
              <a:t>  </a:t>
            </a:r>
            <a:r>
              <a:rPr lang="en-US" sz="1600" dirty="0" smtClean="0">
                <a:solidFill>
                  <a:srgbClr val="FF00FF"/>
                </a:solidFill>
                <a:sym typeface="Wingdings"/>
              </a:rPr>
              <a:t>BUT </a:t>
            </a:r>
            <a:r>
              <a:rPr lang="en-US" sz="1600" dirty="0" smtClean="0">
                <a:sym typeface="Wingdings"/>
              </a:rPr>
              <a:t>despite the original design of magnets can only got to 10% more  275 </a:t>
            </a:r>
            <a:r>
              <a:rPr lang="en-US" sz="1600" dirty="0" err="1" smtClean="0">
                <a:sym typeface="Wingdings"/>
              </a:rPr>
              <a:t>GeV</a:t>
            </a:r>
            <a:endParaRPr lang="en-US" sz="1600" dirty="0" smtClean="0">
              <a:sym typeface="Wingdings"/>
            </a:endParaRPr>
          </a:p>
          <a:p>
            <a:pPr lvl="1"/>
            <a:endParaRPr lang="en-US" sz="1600" baseline="-25000" dirty="0" smtClean="0">
              <a:sym typeface="Wingdings"/>
            </a:endParaRPr>
          </a:p>
          <a:p>
            <a:r>
              <a:rPr lang="en-US" sz="1800" dirty="0" smtClean="0">
                <a:sym typeface="Wingdings"/>
              </a:rPr>
              <a:t>Increased beam-energy and polarized He-3 beam </a:t>
            </a:r>
            <a:r>
              <a:rPr lang="en-US" sz="1800" dirty="0" smtClean="0">
                <a:solidFill>
                  <a:srgbClr val="FF66FF"/>
                </a:solidFill>
                <a:sym typeface="Wingdings"/>
              </a:rPr>
              <a:t></a:t>
            </a:r>
            <a:r>
              <a:rPr lang="en-US" sz="1800" dirty="0" smtClean="0">
                <a:sym typeface="Wingdings"/>
              </a:rPr>
              <a:t> full flavor separation</a:t>
            </a:r>
            <a:r>
              <a:rPr lang="en-US" sz="1800" dirty="0" smtClean="0"/>
              <a:t> </a:t>
            </a:r>
          </a:p>
          <a:p>
            <a:pPr lvl="1">
              <a:buNone/>
            </a:pPr>
            <a:endParaRPr lang="en-US" dirty="0"/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>
          <a:xfrm>
            <a:off x="5359679" y="2116487"/>
            <a:ext cx="3250921" cy="3684140"/>
            <a:chOff x="4612781" y="1468711"/>
            <a:chExt cx="4334551" cy="4912187"/>
          </a:xfrm>
        </p:grpSpPr>
        <p:pic>
          <p:nvPicPr>
            <p:cNvPr id="25" name="Bild 4"/>
            <p:cNvPicPr>
              <a:picLocks noChangeAspect="1"/>
            </p:cNvPicPr>
            <p:nvPr/>
          </p:nvPicPr>
          <p:blipFill>
            <a:blip r:embed="rId2"/>
            <a:srcRect t="5559" b="1853"/>
            <a:stretch>
              <a:fillRect/>
            </a:stretch>
          </p:blipFill>
          <p:spPr>
            <a:xfrm>
              <a:off x="4612781" y="1468711"/>
              <a:ext cx="4334551" cy="4912187"/>
            </a:xfrm>
            <a:prstGeom prst="rect">
              <a:avLst/>
            </a:prstGeom>
          </p:spPr>
        </p:pic>
        <p:pic>
          <p:nvPicPr>
            <p:cNvPr id="26" name="Bild 6" descr="latex-image-1.pd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958138" y="5134255"/>
              <a:ext cx="419100" cy="241300"/>
            </a:xfrm>
            <a:prstGeom prst="rect">
              <a:avLst/>
            </a:prstGeom>
          </p:spPr>
        </p:pic>
        <p:pic>
          <p:nvPicPr>
            <p:cNvPr id="27" name="Bild 7" descr="latex-image-1.pd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19700" y="2035455"/>
              <a:ext cx="419100" cy="241300"/>
            </a:xfrm>
            <a:prstGeom prst="rect">
              <a:avLst/>
            </a:prstGeom>
          </p:spPr>
        </p:pic>
        <p:pic>
          <p:nvPicPr>
            <p:cNvPr id="28" name="Bild 10" descr="latex-image-1.pdf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184775" y="4777068"/>
              <a:ext cx="444500" cy="279400"/>
            </a:xfrm>
            <a:prstGeom prst="rect">
              <a:avLst/>
            </a:prstGeom>
          </p:spPr>
        </p:pic>
        <p:pic>
          <p:nvPicPr>
            <p:cNvPr id="29" name="Bild 12" descr="latex-image-1.pdf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923213" y="2873655"/>
              <a:ext cx="419100" cy="241300"/>
            </a:xfrm>
            <a:prstGeom prst="rect">
              <a:avLst/>
            </a:prstGeom>
          </p:spPr>
        </p:pic>
      </p:grpSp>
      <p:grpSp>
        <p:nvGrpSpPr>
          <p:cNvPr id="7" name="Group 17"/>
          <p:cNvGrpSpPr>
            <a:grpSpLocks noChangeAspect="1"/>
          </p:cNvGrpSpPr>
          <p:nvPr/>
        </p:nvGrpSpPr>
        <p:grpSpPr>
          <a:xfrm>
            <a:off x="1131638" y="2119111"/>
            <a:ext cx="3290238" cy="3693948"/>
            <a:chOff x="156141" y="1539943"/>
            <a:chExt cx="4386980" cy="4925264"/>
          </a:xfrm>
        </p:grpSpPr>
        <p:pic>
          <p:nvPicPr>
            <p:cNvPr id="19" name="Bild 3"/>
            <p:cNvPicPr>
              <a:picLocks noChangeAspect="1"/>
            </p:cNvPicPr>
            <p:nvPr/>
          </p:nvPicPr>
          <p:blipFill>
            <a:blip r:embed="rId7"/>
            <a:srcRect t="5566" b="1855"/>
            <a:stretch>
              <a:fillRect/>
            </a:stretch>
          </p:blipFill>
          <p:spPr>
            <a:xfrm>
              <a:off x="156141" y="1539943"/>
              <a:ext cx="4386980" cy="4925264"/>
            </a:xfrm>
            <a:prstGeom prst="rect">
              <a:avLst/>
            </a:prstGeom>
          </p:spPr>
        </p:pic>
        <p:pic>
          <p:nvPicPr>
            <p:cNvPr id="20" name="Bild 5" descr="latex-image-1.pdf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69938" y="2372005"/>
              <a:ext cx="419100" cy="241300"/>
            </a:xfrm>
            <a:prstGeom prst="rect">
              <a:avLst/>
            </a:prstGeom>
          </p:spPr>
        </p:pic>
        <p:pic>
          <p:nvPicPr>
            <p:cNvPr id="21" name="Bild 8" descr="latex-image-1.pdf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063875" y="3969030"/>
              <a:ext cx="419100" cy="241300"/>
            </a:xfrm>
            <a:prstGeom prst="rect">
              <a:avLst/>
            </a:prstGeom>
          </p:spPr>
        </p:pic>
        <p:pic>
          <p:nvPicPr>
            <p:cNvPr id="22" name="Bild 9" descr="latex-image-1.pdf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144838" y="2027518"/>
              <a:ext cx="444500" cy="279400"/>
            </a:xfrm>
            <a:prstGeom prst="rect">
              <a:avLst/>
            </a:prstGeom>
          </p:spPr>
        </p:pic>
        <p:pic>
          <p:nvPicPr>
            <p:cNvPr id="23" name="Bild 11" descr="latex-image-1.pdf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46125" y="5262843"/>
              <a:ext cx="419100" cy="241300"/>
            </a:xfrm>
            <a:prstGeom prst="rect">
              <a:avLst/>
            </a:prstGeom>
          </p:spPr>
        </p:pic>
      </p:grpSp>
      <p:sp>
        <p:nvSpPr>
          <p:cNvPr id="30" name="Textfeld 13"/>
          <p:cNvSpPr txBox="1"/>
          <p:nvPr/>
        </p:nvSpPr>
        <p:spPr>
          <a:xfrm>
            <a:off x="734198" y="2559676"/>
            <a:ext cx="461665" cy="2336537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b="1" dirty="0" smtClean="0">
                <a:latin typeface="Comic Sans MS"/>
                <a:cs typeface="Comic Sans MS"/>
              </a:rPr>
              <a:t>A</a:t>
            </a:r>
            <a:r>
              <a:rPr lang="en-US" b="1" baseline="-25000" dirty="0" smtClean="0">
                <a:latin typeface="Comic Sans MS"/>
                <a:cs typeface="Comic Sans MS"/>
              </a:rPr>
              <a:t>L</a:t>
            </a:r>
            <a:r>
              <a:rPr lang="en-US" b="1" baseline="30000" dirty="0" smtClean="0">
                <a:latin typeface="Comic Sans MS"/>
                <a:cs typeface="Comic Sans MS"/>
              </a:rPr>
              <a:t>W</a:t>
            </a:r>
            <a:r>
              <a:rPr lang="en-US" b="1" dirty="0" smtClean="0">
                <a:latin typeface="Comic Sans MS"/>
                <a:cs typeface="Comic Sans MS"/>
              </a:rPr>
              <a:t>: pp @ 500 </a:t>
            </a:r>
            <a:r>
              <a:rPr lang="en-US" b="1" dirty="0" err="1" smtClean="0">
                <a:latin typeface="Comic Sans MS"/>
                <a:cs typeface="Comic Sans MS"/>
              </a:rPr>
              <a:t>GeV</a:t>
            </a:r>
            <a:endParaRPr lang="en-US" b="1" dirty="0">
              <a:latin typeface="Comic Sans MS"/>
              <a:cs typeface="Comic Sans MS"/>
            </a:endParaRPr>
          </a:p>
        </p:txBody>
      </p:sp>
      <p:sp>
        <p:nvSpPr>
          <p:cNvPr id="31" name="Textfeld 14"/>
          <p:cNvSpPr txBox="1"/>
          <p:nvPr/>
        </p:nvSpPr>
        <p:spPr>
          <a:xfrm>
            <a:off x="4897565" y="2529923"/>
            <a:ext cx="461665" cy="2734996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Comic Sans MS"/>
                <a:cs typeface="Comic Sans MS"/>
              </a:rPr>
              <a:t>A</a:t>
            </a:r>
            <a:r>
              <a:rPr lang="en-US" baseline="-25000" dirty="0" smtClean="0">
                <a:solidFill>
                  <a:srgbClr val="FFFFFF"/>
                </a:solidFill>
                <a:latin typeface="Comic Sans MS"/>
                <a:cs typeface="Comic Sans MS"/>
              </a:rPr>
              <a:t>L</a:t>
            </a:r>
            <a:r>
              <a:rPr lang="en-US" baseline="30000" dirty="0" smtClean="0">
                <a:solidFill>
                  <a:srgbClr val="FFFFFF"/>
                </a:solidFill>
                <a:latin typeface="Comic Sans MS"/>
                <a:cs typeface="Comic Sans MS"/>
              </a:rPr>
              <a:t>W</a:t>
            </a:r>
            <a:r>
              <a:rPr lang="en-US" dirty="0" smtClean="0">
                <a:solidFill>
                  <a:srgbClr val="FFFFFF"/>
                </a:solidFill>
                <a:latin typeface="Comic Sans MS"/>
                <a:cs typeface="Comic Sans MS"/>
              </a:rPr>
              <a:t>: </a:t>
            </a:r>
            <a:r>
              <a:rPr lang="en-US" b="1" dirty="0" smtClean="0">
                <a:solidFill>
                  <a:srgbClr val="FFFFFF"/>
                </a:solidFill>
                <a:latin typeface="Comic Sans MS"/>
                <a:cs typeface="Comic Sans MS"/>
              </a:rPr>
              <a:t>He3-p @ 432 </a:t>
            </a:r>
            <a:r>
              <a:rPr lang="en-US" b="1" dirty="0" err="1" smtClean="0">
                <a:solidFill>
                  <a:srgbClr val="FFFFFF"/>
                </a:solidFill>
                <a:latin typeface="Comic Sans MS"/>
                <a:cs typeface="Comic Sans MS"/>
              </a:rPr>
              <a:t>GeV</a:t>
            </a:r>
            <a:endParaRPr lang="en-US" b="1" dirty="0">
              <a:solidFill>
                <a:srgbClr val="FFFFFF"/>
              </a:solidFill>
              <a:latin typeface="Comic Sans MS"/>
              <a:cs typeface="Comic Sans MS"/>
            </a:endParaRPr>
          </a:p>
        </p:txBody>
      </p:sp>
      <p:sp>
        <p:nvSpPr>
          <p:cNvPr id="24" name="AutoShape 14"/>
          <p:cNvSpPr>
            <a:spLocks noChangeArrowheads="1"/>
          </p:cNvSpPr>
          <p:nvPr/>
        </p:nvSpPr>
        <p:spPr bwMode="auto">
          <a:xfrm>
            <a:off x="1225273" y="5939399"/>
            <a:ext cx="733425" cy="423304"/>
          </a:xfrm>
          <a:prstGeom prst="curvedRightArrow">
            <a:avLst>
              <a:gd name="adj1" fmla="val 24848"/>
              <a:gd name="adj2" fmla="val 49697"/>
              <a:gd name="adj3" fmla="val 33333"/>
            </a:avLst>
          </a:prstGeom>
          <a:gradFill flip="none" rotWithShape="1">
            <a:gsLst>
              <a:gs pos="0">
                <a:srgbClr val="8000FF"/>
              </a:gs>
              <a:gs pos="100000">
                <a:srgbClr val="FFFFFF"/>
              </a:gs>
            </a:gsLst>
            <a:lin ang="0" scaled="1"/>
            <a:tileRect/>
          </a:gradFill>
          <a:ln w="9525">
            <a:solidFill>
              <a:srgbClr val="FF66FF"/>
            </a:solidFill>
            <a:miter lim="800000"/>
            <a:headEnd/>
            <a:tailEnd/>
          </a:ln>
          <a:effectLst>
            <a:glow rad="101600">
              <a:srgbClr val="FF66FF">
                <a:alpha val="75000"/>
              </a:srgbClr>
            </a:glo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023533" y="5993371"/>
            <a:ext cx="61179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Comic Sans MS"/>
                <a:cs typeface="Comic Sans MS"/>
              </a:rPr>
              <a:t>phase 2 of pp2pp@STAR can separate scattering on </a:t>
            </a:r>
            <a:r>
              <a:rPr lang="en-US" sz="1600" b="1" dirty="0" err="1" smtClean="0">
                <a:latin typeface="Comic Sans MS"/>
                <a:cs typeface="Comic Sans MS"/>
              </a:rPr>
              <a:t>n</a:t>
            </a:r>
            <a:r>
              <a:rPr lang="en-US" sz="1600" b="1" dirty="0" smtClean="0">
                <a:latin typeface="Comic Sans MS"/>
                <a:cs typeface="Comic Sans MS"/>
              </a:rPr>
              <a:t> or </a:t>
            </a:r>
            <a:r>
              <a:rPr lang="en-US" sz="1600" b="1" dirty="0" err="1" smtClean="0">
                <a:latin typeface="Comic Sans MS"/>
                <a:cs typeface="Comic Sans MS"/>
              </a:rPr>
              <a:t>p</a:t>
            </a:r>
            <a:endParaRPr lang="en-US" sz="1600" b="1" dirty="0">
              <a:latin typeface="Comic Sans MS"/>
              <a:cs typeface="Comic Sans MS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17170" y="3047268"/>
            <a:ext cx="8661345" cy="1477328"/>
          </a:xfrm>
          <a:prstGeom prst="rect">
            <a:avLst/>
          </a:prstGeom>
          <a:solidFill>
            <a:schemeClr val="tx1">
              <a:lumMod val="85000"/>
            </a:schemeClr>
          </a:solidFill>
          <a:ln w="25400">
            <a:solidFill>
              <a:schemeClr val="bg1"/>
            </a:solidFill>
          </a:ln>
          <a:effectLst>
            <a:glow rad="101600">
              <a:schemeClr val="tx1">
                <a:lumMod val="50000"/>
                <a:alpha val="75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  <a:bevelB w="114300" prst="artDeco"/>
          </a:sp3d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CC66FF"/>
              </a:buClr>
              <a:buFont typeface="Wingdings" charset="2"/>
              <a:buChar char="q"/>
              <a:defRPr/>
            </a:pPr>
            <a:r>
              <a:rPr lang="en-US" b="1" dirty="0" smtClean="0">
                <a:solidFill>
                  <a:schemeClr val="bg1"/>
                </a:solidFill>
                <a:latin typeface="Comic Sans MS"/>
                <a:ea typeface="+mn-ea"/>
                <a:cs typeface="Comic Sans MS"/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Comic Sans MS"/>
                <a:ea typeface="+mn-ea"/>
                <a:cs typeface="Comic Sans MS"/>
                <a:sym typeface="Wingdings"/>
              </a:rPr>
              <a:t>polarised</a:t>
            </a:r>
            <a:r>
              <a:rPr lang="en-US" b="1" dirty="0" smtClean="0">
                <a:solidFill>
                  <a:schemeClr val="bg1"/>
                </a:solidFill>
                <a:latin typeface="Comic Sans MS"/>
                <a:ea typeface="+mn-ea"/>
                <a:cs typeface="Comic Sans MS"/>
                <a:sym typeface="Wingdings"/>
              </a:rPr>
              <a:t> He-Beams</a:t>
            </a:r>
            <a:endParaRPr lang="en-US" b="1" dirty="0">
              <a:solidFill>
                <a:schemeClr val="bg1"/>
              </a:solidFill>
              <a:latin typeface="Comic Sans MS"/>
              <a:ea typeface="+mn-ea"/>
              <a:cs typeface="Comic Sans MS"/>
              <a:sym typeface="Wingdings"/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buClr>
                <a:srgbClr val="CC66FF"/>
              </a:buClr>
              <a:buFont typeface="Wingdings" charset="2"/>
              <a:buChar char="q"/>
              <a:defRPr/>
            </a:pPr>
            <a:r>
              <a:rPr lang="en-US" b="1" dirty="0" smtClean="0">
                <a:solidFill>
                  <a:schemeClr val="bg1"/>
                </a:solidFill>
                <a:latin typeface="Comic Sans MS"/>
                <a:ea typeface="+mn-ea"/>
                <a:cs typeface="Comic Sans MS"/>
                <a:sym typeface="Wingdings"/>
              </a:rPr>
              <a:t> had a a workshop to discuss possibilities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Clr>
                <a:srgbClr val="CC66FF"/>
              </a:buClr>
              <a:defRPr/>
            </a:pPr>
            <a:r>
              <a:rPr lang="en-US" b="1" dirty="0">
                <a:solidFill>
                  <a:schemeClr val="bg1"/>
                </a:solidFill>
                <a:latin typeface="Comic Sans MS"/>
                <a:ea typeface="+mn-ea"/>
                <a:cs typeface="Comic Sans MS"/>
                <a:hlinkClick r:id="rId12"/>
              </a:rPr>
              <a:t>https://indico.bnl.gov/conferenceDisplay.py?confId=</a:t>
            </a:r>
            <a:r>
              <a:rPr lang="en-US" b="1" dirty="0" smtClean="0">
                <a:solidFill>
                  <a:schemeClr val="bg1"/>
                </a:solidFill>
                <a:latin typeface="Comic Sans MS"/>
                <a:ea typeface="+mn-ea"/>
                <a:cs typeface="Comic Sans MS"/>
                <a:hlinkClick r:id="rId12"/>
              </a:rPr>
              <a:t>405</a:t>
            </a:r>
            <a:endParaRPr lang="en-US" b="1" dirty="0" smtClean="0">
              <a:solidFill>
                <a:schemeClr val="bg1"/>
              </a:solidFill>
              <a:latin typeface="Comic Sans MS"/>
              <a:ea typeface="+mn-ea"/>
              <a:cs typeface="Comic Sans MS"/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buClr>
                <a:srgbClr val="CC66FF"/>
              </a:buClr>
              <a:buFont typeface="Wingdings" charset="2"/>
              <a:buChar char="q"/>
              <a:defRPr/>
            </a:pPr>
            <a:r>
              <a:rPr lang="en-US" b="1" dirty="0" smtClean="0">
                <a:solidFill>
                  <a:schemeClr val="bg1"/>
                </a:solidFill>
                <a:latin typeface="Comic Sans MS"/>
                <a:ea typeface="+mn-ea"/>
                <a:cs typeface="Comic Sans MS"/>
              </a:rPr>
              <a:t> no show stoppers, but need most likely one additional pair of snakes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CC66FF"/>
              </a:buClr>
              <a:buFont typeface="Wingdings" charset="2"/>
              <a:buChar char="q"/>
              <a:defRPr/>
            </a:pPr>
            <a:r>
              <a:rPr lang="en-US" b="1" dirty="0">
                <a:solidFill>
                  <a:schemeClr val="bg1"/>
                </a:solidFill>
                <a:latin typeface="Comic Sans MS"/>
                <a:ea typeface="+mn-ea"/>
                <a:cs typeface="Comic Sans MS"/>
              </a:rPr>
              <a:t> </a:t>
            </a:r>
            <a:r>
              <a:rPr lang="en-US" b="1" dirty="0" smtClean="0">
                <a:solidFill>
                  <a:schemeClr val="bg1"/>
                </a:solidFill>
                <a:latin typeface="Comic Sans MS"/>
                <a:ea typeface="+mn-ea"/>
                <a:cs typeface="Comic Sans MS"/>
              </a:rPr>
              <a:t>increase luminosity of RHIC </a:t>
            </a:r>
            <a:endParaRPr lang="en-US" b="1" dirty="0">
              <a:solidFill>
                <a:schemeClr val="bg1"/>
              </a:solidFill>
              <a:latin typeface="Comic Sans MS"/>
              <a:ea typeface="+mn-ea"/>
              <a:cs typeface="Comic Sans M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STAR@UCLA, August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321645"/>
      </p:ext>
    </p:extLst>
  </p:cSld>
  <p:clrMapOvr>
    <a:masterClrMapping/>
  </p:clrMapOvr>
  <mc:AlternateContent xmlns:mc="http://schemas.openxmlformats.org/markup-compatibility/2006" xmlns:mp="http://schemas.microsoft.com/office/mac/powerpoint/2008/main">
    <mc:Choice Requires="mp">
      <p:transition xmlns:p14="http://schemas.microsoft.com/office/powerpoint/2010/main">
        <p14:prism/>
      </p:transition>
    </mc:Choice>
    <mc:Fallback xmlns:mv="urn:schemas-microsoft-com:mac:vml" xmlns="">
      <p:transition>
        <p:cover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24" grpId="0" animBg="1"/>
      <p:bldP spid="3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el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cene3d>
            <a:camera prst="orthographicFront"/>
            <a:lightRig rig="chilly" dir="t"/>
          </a:scene3d>
          <a:sp3d extrusionH="12700">
            <a:extrusionClr>
              <a:schemeClr val="bg1"/>
            </a:extrusionClr>
          </a:sp3d>
        </p:spPr>
        <p:txBody>
          <a:bodyPr vert="horz" lIns="91440" tIns="45720" rIns="91440" bIns="45720" rtlCol="0" anchor="b">
            <a:noAutofit/>
            <a:sp3d extrusionH="12700">
              <a:extrusionClr>
                <a:schemeClr val="bg1"/>
              </a:extrusionClr>
            </a:sp3d>
          </a:bodyPr>
          <a:lstStyle/>
          <a:p>
            <a:pPr lvl="0"/>
            <a:r>
              <a:rPr lang="en-US" dirty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rates: </a:t>
            </a:r>
            <a:r>
              <a:rPr lang="en-US" dirty="0" err="1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pp</a:t>
            </a:r>
            <a:r>
              <a:rPr lang="en-US" dirty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vs</a:t>
            </a:r>
            <a:r>
              <a:rPr lang="en-US" dirty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en-US" baseline="30000" dirty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3</a:t>
            </a:r>
            <a:r>
              <a:rPr lang="en-US" dirty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He p collisions </a:t>
            </a:r>
            <a:endParaRPr lang="en-US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0956C-1F8E-0B40-A6DA-3E931C673695}" type="slidenum">
              <a:rPr lang="en-US" smtClean="0"/>
              <a:pPr/>
              <a:t>47</a:t>
            </a:fld>
            <a:endParaRPr lang="en-US"/>
          </a:p>
        </p:txBody>
      </p:sp>
      <p:pic>
        <p:nvPicPr>
          <p:cNvPr id="5" name="Bild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5562" y="1541945"/>
            <a:ext cx="6312910" cy="4739790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239079" y="919261"/>
            <a:ext cx="7363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omic Sans MS"/>
                <a:cs typeface="Comic Sans MS"/>
              </a:rPr>
              <a:t>1</a:t>
            </a:r>
            <a:r>
              <a:rPr lang="en-US" b="1" baseline="30000" dirty="0" smtClean="0">
                <a:latin typeface="Comic Sans MS"/>
                <a:cs typeface="Comic Sans MS"/>
              </a:rPr>
              <a:t>st</a:t>
            </a:r>
            <a:r>
              <a:rPr lang="en-US" b="1" dirty="0" smtClean="0">
                <a:latin typeface="Comic Sans MS"/>
                <a:cs typeface="Comic Sans MS"/>
              </a:rPr>
              <a:t> rough estimate </a:t>
            </a:r>
            <a:r>
              <a:rPr lang="en-US" sz="1400" dirty="0" smtClean="0">
                <a:solidFill>
                  <a:srgbClr val="CCFF66"/>
                </a:solidFill>
                <a:latin typeface="Comic Sans MS"/>
                <a:cs typeface="Comic Sans MS"/>
              </a:rPr>
              <a:t>(</a:t>
            </a:r>
            <a:r>
              <a:rPr lang="en-US" sz="1400" dirty="0" err="1" smtClean="0">
                <a:solidFill>
                  <a:srgbClr val="CCFF66"/>
                </a:solidFill>
                <a:latin typeface="Comic Sans MS"/>
                <a:cs typeface="Comic Sans MS"/>
              </a:rPr>
              <a:t>Vogelsang</a:t>
            </a:r>
            <a:r>
              <a:rPr lang="en-US" sz="1400" dirty="0" smtClean="0">
                <a:solidFill>
                  <a:srgbClr val="CCFF66"/>
                </a:solidFill>
                <a:latin typeface="Comic Sans MS"/>
                <a:cs typeface="Comic Sans MS"/>
              </a:rPr>
              <a:t>)</a:t>
            </a:r>
            <a:r>
              <a:rPr lang="en-US" dirty="0" smtClean="0">
                <a:latin typeface="Comic Sans MS"/>
                <a:cs typeface="Comic Sans MS"/>
              </a:rPr>
              <a:t>: not too bad, about a factor of 4-5 in  </a:t>
            </a:r>
            <a:endParaRPr lang="en-US" sz="1400" dirty="0">
              <a:latin typeface="Comic Sans MS"/>
              <a:cs typeface="Comic Sans MS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2161322" y="1921614"/>
            <a:ext cx="15752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dσ</a:t>
            </a:r>
            <a:r>
              <a:rPr lang="en-US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 (bin) [</a:t>
            </a:r>
            <a:r>
              <a:rPr lang="en-US" b="1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pb</a:t>
            </a:r>
            <a:r>
              <a:rPr lang="en-US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]</a:t>
            </a:r>
            <a:endParaRPr lang="en-US" b="1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2214578" y="2301242"/>
            <a:ext cx="62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W</a:t>
            </a:r>
            <a:r>
              <a:rPr lang="en-US" sz="2400" b="1" baseline="30000" dirty="0" smtClean="0">
                <a:solidFill>
                  <a:srgbClr val="0000FF"/>
                </a:solidFill>
                <a:latin typeface="Comic Sans MS"/>
                <a:cs typeface="Comic Sans MS"/>
              </a:rPr>
              <a:t>+</a:t>
            </a:r>
            <a:endParaRPr lang="en-US" sz="2400" b="1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2161322" y="2853150"/>
            <a:ext cx="1468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p</a:t>
            </a:r>
            <a:r>
              <a:rPr lang="en-US" baseline="-25000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T</a:t>
            </a:r>
            <a:r>
              <a:rPr lang="en-US" baseline="-25000" dirty="0" smtClean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en-US" dirty="0" smtClean="0">
                <a:solidFill>
                  <a:srgbClr val="0000FF"/>
                </a:solidFill>
                <a:latin typeface="Comic Sans MS"/>
                <a:cs typeface="Comic Sans MS"/>
              </a:rPr>
              <a:t> &gt; 20 </a:t>
            </a:r>
            <a:r>
              <a:rPr lang="en-US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GeV</a:t>
            </a:r>
            <a:endParaRPr lang="en-US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5803331" y="3430484"/>
            <a:ext cx="1207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mic Sans MS"/>
                <a:cs typeface="Comic Sans MS"/>
              </a:rPr>
              <a:t>pp @ 500</a:t>
            </a:r>
            <a:endParaRPr lang="en-US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3960624" y="4624116"/>
            <a:ext cx="1597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p</a:t>
            </a:r>
            <a:r>
              <a:rPr lang="en-US" dirty="0" smtClean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en-US" baseline="30000" dirty="0" smtClean="0">
                <a:solidFill>
                  <a:srgbClr val="0000FF"/>
                </a:solidFill>
                <a:latin typeface="Comic Sans MS"/>
                <a:cs typeface="Comic Sans MS"/>
              </a:rPr>
              <a:t>3</a:t>
            </a:r>
            <a:r>
              <a:rPr lang="en-US" dirty="0" smtClean="0">
                <a:solidFill>
                  <a:srgbClr val="0000FF"/>
                </a:solidFill>
                <a:latin typeface="Comic Sans MS"/>
                <a:cs typeface="Comic Sans MS"/>
              </a:rPr>
              <a:t>He @ 332</a:t>
            </a:r>
            <a:endParaRPr lang="en-US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6464604" y="584306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y</a:t>
            </a:r>
            <a:endParaRPr lang="en-US" b="1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4004679" y="5259233"/>
            <a:ext cx="15182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Comic Sans MS"/>
                <a:cs typeface="Comic Sans MS"/>
              </a:rPr>
              <a:t>rate is per nucleon</a:t>
            </a:r>
          </a:p>
          <a:p>
            <a:pPr algn="ctr"/>
            <a:r>
              <a:rPr lang="en-US" sz="1200" dirty="0" smtClean="0">
                <a:solidFill>
                  <a:schemeClr val="bg1"/>
                </a:solidFill>
                <a:latin typeface="Comic Sans MS"/>
                <a:cs typeface="Comic Sans MS"/>
              </a:rPr>
              <a:t>i.e. scaled by 1/A</a:t>
            </a:r>
            <a:endParaRPr lang="en-US" sz="1200" dirty="0">
              <a:solidFill>
                <a:schemeClr val="bg1"/>
              </a:solidFill>
              <a:latin typeface="Comic Sans MS"/>
              <a:cs typeface="Comic Sans MS"/>
            </a:endParaRPr>
          </a:p>
        </p:txBody>
      </p:sp>
      <p:pic>
        <p:nvPicPr>
          <p:cNvPr id="15" name="Bild 14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3950" y="818101"/>
            <a:ext cx="1574800" cy="6477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STAR@UCLA, August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750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we </a:t>
            </a:r>
            <a:r>
              <a:rPr lang="en-US" dirty="0"/>
              <a:t>mean by “Direct”….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33375" y="2107954"/>
            <a:ext cx="1287463" cy="571500"/>
            <a:chOff x="1790" y="1563"/>
            <a:chExt cx="1675" cy="744"/>
          </a:xfrm>
        </p:grpSpPr>
        <p:sp>
          <p:nvSpPr>
            <p:cNvPr id="6148" name="Line 4"/>
            <p:cNvSpPr>
              <a:spLocks noChangeShapeType="1"/>
            </p:cNvSpPr>
            <p:nvPr/>
          </p:nvSpPr>
          <p:spPr bwMode="auto">
            <a:xfrm>
              <a:off x="1911" y="1563"/>
              <a:ext cx="391" cy="3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" name="Group 5"/>
            <p:cNvGrpSpPr>
              <a:grpSpLocks/>
            </p:cNvGrpSpPr>
            <p:nvPr/>
          </p:nvGrpSpPr>
          <p:grpSpPr bwMode="auto">
            <a:xfrm rot="-1587761">
              <a:off x="1790" y="2053"/>
              <a:ext cx="553" cy="112"/>
              <a:chOff x="1608" y="2049"/>
              <a:chExt cx="2934" cy="429"/>
            </a:xfrm>
          </p:grpSpPr>
          <p:grpSp>
            <p:nvGrpSpPr>
              <p:cNvPr id="4" name="Group 6"/>
              <p:cNvGrpSpPr>
                <a:grpSpLocks/>
              </p:cNvGrpSpPr>
              <p:nvPr/>
            </p:nvGrpSpPr>
            <p:grpSpPr bwMode="auto">
              <a:xfrm>
                <a:off x="2820" y="2064"/>
                <a:ext cx="510" cy="384"/>
                <a:chOff x="2820" y="2064"/>
                <a:chExt cx="510" cy="384"/>
              </a:xfrm>
            </p:grpSpPr>
            <p:grpSp>
              <p:nvGrpSpPr>
                <p:cNvPr id="5" name="Group 7"/>
                <p:cNvGrpSpPr>
                  <a:grpSpLocks/>
                </p:cNvGrpSpPr>
                <p:nvPr/>
              </p:nvGrpSpPr>
              <p:grpSpPr bwMode="auto">
                <a:xfrm>
                  <a:off x="2820" y="2064"/>
                  <a:ext cx="207" cy="111"/>
                  <a:chOff x="912" y="1632"/>
                  <a:chExt cx="207" cy="111"/>
                </a:xfrm>
              </p:grpSpPr>
              <p:sp>
                <p:nvSpPr>
                  <p:cNvPr id="6152" name="Arc 8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153" name="Arc 9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" name="Group 10"/>
                <p:cNvGrpSpPr>
                  <a:grpSpLocks/>
                </p:cNvGrpSpPr>
                <p:nvPr/>
              </p:nvGrpSpPr>
              <p:grpSpPr bwMode="auto">
                <a:xfrm flipV="1">
                  <a:off x="2820" y="2175"/>
                  <a:ext cx="510" cy="273"/>
                  <a:chOff x="912" y="1632"/>
                  <a:chExt cx="207" cy="111"/>
                </a:xfrm>
              </p:grpSpPr>
              <p:sp>
                <p:nvSpPr>
                  <p:cNvPr id="6155" name="Arc 11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156" name="Arc 12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7" name="Group 13"/>
              <p:cNvGrpSpPr>
                <a:grpSpLocks/>
              </p:cNvGrpSpPr>
              <p:nvPr/>
            </p:nvGrpSpPr>
            <p:grpSpPr bwMode="auto">
              <a:xfrm>
                <a:off x="2517" y="2079"/>
                <a:ext cx="510" cy="384"/>
                <a:chOff x="2820" y="2064"/>
                <a:chExt cx="510" cy="384"/>
              </a:xfrm>
            </p:grpSpPr>
            <p:grpSp>
              <p:nvGrpSpPr>
                <p:cNvPr id="8" name="Group 14"/>
                <p:cNvGrpSpPr>
                  <a:grpSpLocks/>
                </p:cNvGrpSpPr>
                <p:nvPr/>
              </p:nvGrpSpPr>
              <p:grpSpPr bwMode="auto">
                <a:xfrm>
                  <a:off x="2820" y="2064"/>
                  <a:ext cx="207" cy="111"/>
                  <a:chOff x="912" y="1632"/>
                  <a:chExt cx="207" cy="111"/>
                </a:xfrm>
              </p:grpSpPr>
              <p:sp>
                <p:nvSpPr>
                  <p:cNvPr id="6159" name="Arc 15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160" name="Arc 16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" name="Group 17"/>
                <p:cNvGrpSpPr>
                  <a:grpSpLocks/>
                </p:cNvGrpSpPr>
                <p:nvPr/>
              </p:nvGrpSpPr>
              <p:grpSpPr bwMode="auto">
                <a:xfrm flipV="1">
                  <a:off x="2820" y="2175"/>
                  <a:ext cx="510" cy="273"/>
                  <a:chOff x="912" y="1632"/>
                  <a:chExt cx="207" cy="111"/>
                </a:xfrm>
              </p:grpSpPr>
              <p:sp>
                <p:nvSpPr>
                  <p:cNvPr id="6162" name="Arc 18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163" name="Arc 19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0" name="Group 20"/>
              <p:cNvGrpSpPr>
                <a:grpSpLocks/>
              </p:cNvGrpSpPr>
              <p:nvPr/>
            </p:nvGrpSpPr>
            <p:grpSpPr bwMode="auto">
              <a:xfrm>
                <a:off x="2214" y="2079"/>
                <a:ext cx="510" cy="384"/>
                <a:chOff x="2820" y="2064"/>
                <a:chExt cx="510" cy="384"/>
              </a:xfrm>
            </p:grpSpPr>
            <p:grpSp>
              <p:nvGrpSpPr>
                <p:cNvPr id="11" name="Group 21"/>
                <p:cNvGrpSpPr>
                  <a:grpSpLocks/>
                </p:cNvGrpSpPr>
                <p:nvPr/>
              </p:nvGrpSpPr>
              <p:grpSpPr bwMode="auto">
                <a:xfrm>
                  <a:off x="2820" y="2064"/>
                  <a:ext cx="207" cy="111"/>
                  <a:chOff x="912" y="1632"/>
                  <a:chExt cx="207" cy="111"/>
                </a:xfrm>
              </p:grpSpPr>
              <p:sp>
                <p:nvSpPr>
                  <p:cNvPr id="6166" name="Arc 22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167" name="Arc 23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" name="Group 24"/>
                <p:cNvGrpSpPr>
                  <a:grpSpLocks/>
                </p:cNvGrpSpPr>
                <p:nvPr/>
              </p:nvGrpSpPr>
              <p:grpSpPr bwMode="auto">
                <a:xfrm flipV="1">
                  <a:off x="2820" y="2175"/>
                  <a:ext cx="510" cy="273"/>
                  <a:chOff x="912" y="1632"/>
                  <a:chExt cx="207" cy="111"/>
                </a:xfrm>
              </p:grpSpPr>
              <p:sp>
                <p:nvSpPr>
                  <p:cNvPr id="6169" name="Arc 25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170" name="Arc 26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3" name="Group 27"/>
              <p:cNvGrpSpPr>
                <a:grpSpLocks/>
              </p:cNvGrpSpPr>
              <p:nvPr/>
            </p:nvGrpSpPr>
            <p:grpSpPr bwMode="auto">
              <a:xfrm>
                <a:off x="1911" y="2094"/>
                <a:ext cx="510" cy="384"/>
                <a:chOff x="2820" y="2064"/>
                <a:chExt cx="510" cy="384"/>
              </a:xfrm>
            </p:grpSpPr>
            <p:grpSp>
              <p:nvGrpSpPr>
                <p:cNvPr id="14" name="Group 28"/>
                <p:cNvGrpSpPr>
                  <a:grpSpLocks/>
                </p:cNvGrpSpPr>
                <p:nvPr/>
              </p:nvGrpSpPr>
              <p:grpSpPr bwMode="auto">
                <a:xfrm>
                  <a:off x="2820" y="2064"/>
                  <a:ext cx="207" cy="111"/>
                  <a:chOff x="912" y="1632"/>
                  <a:chExt cx="207" cy="111"/>
                </a:xfrm>
              </p:grpSpPr>
              <p:sp>
                <p:nvSpPr>
                  <p:cNvPr id="6173" name="Arc 29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174" name="Arc 30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5" name="Group 31"/>
                <p:cNvGrpSpPr>
                  <a:grpSpLocks/>
                </p:cNvGrpSpPr>
                <p:nvPr/>
              </p:nvGrpSpPr>
              <p:grpSpPr bwMode="auto">
                <a:xfrm flipV="1">
                  <a:off x="2820" y="2175"/>
                  <a:ext cx="510" cy="273"/>
                  <a:chOff x="912" y="1632"/>
                  <a:chExt cx="207" cy="111"/>
                </a:xfrm>
              </p:grpSpPr>
              <p:sp>
                <p:nvSpPr>
                  <p:cNvPr id="6176" name="Arc 32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177" name="Arc 33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6" name="Group 34"/>
              <p:cNvGrpSpPr>
                <a:grpSpLocks/>
              </p:cNvGrpSpPr>
              <p:nvPr/>
            </p:nvGrpSpPr>
            <p:grpSpPr bwMode="auto">
              <a:xfrm>
                <a:off x="4032" y="2049"/>
                <a:ext cx="510" cy="384"/>
                <a:chOff x="2820" y="2064"/>
                <a:chExt cx="510" cy="384"/>
              </a:xfrm>
            </p:grpSpPr>
            <p:grpSp>
              <p:nvGrpSpPr>
                <p:cNvPr id="17" name="Group 35"/>
                <p:cNvGrpSpPr>
                  <a:grpSpLocks/>
                </p:cNvGrpSpPr>
                <p:nvPr/>
              </p:nvGrpSpPr>
              <p:grpSpPr bwMode="auto">
                <a:xfrm>
                  <a:off x="2820" y="2064"/>
                  <a:ext cx="207" cy="111"/>
                  <a:chOff x="912" y="1632"/>
                  <a:chExt cx="207" cy="111"/>
                </a:xfrm>
              </p:grpSpPr>
              <p:sp>
                <p:nvSpPr>
                  <p:cNvPr id="6180" name="Arc 36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181" name="Arc 37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" name="Group 38"/>
                <p:cNvGrpSpPr>
                  <a:grpSpLocks/>
                </p:cNvGrpSpPr>
                <p:nvPr/>
              </p:nvGrpSpPr>
              <p:grpSpPr bwMode="auto">
                <a:xfrm flipV="1">
                  <a:off x="2820" y="2175"/>
                  <a:ext cx="510" cy="273"/>
                  <a:chOff x="912" y="1632"/>
                  <a:chExt cx="207" cy="111"/>
                </a:xfrm>
              </p:grpSpPr>
              <p:sp>
                <p:nvSpPr>
                  <p:cNvPr id="6183" name="Arc 39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184" name="Arc 40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9" name="Group 41"/>
              <p:cNvGrpSpPr>
                <a:grpSpLocks/>
              </p:cNvGrpSpPr>
              <p:nvPr/>
            </p:nvGrpSpPr>
            <p:grpSpPr bwMode="auto">
              <a:xfrm>
                <a:off x="3729" y="2064"/>
                <a:ext cx="510" cy="384"/>
                <a:chOff x="2820" y="2064"/>
                <a:chExt cx="510" cy="384"/>
              </a:xfrm>
            </p:grpSpPr>
            <p:grpSp>
              <p:nvGrpSpPr>
                <p:cNvPr id="20" name="Group 42"/>
                <p:cNvGrpSpPr>
                  <a:grpSpLocks/>
                </p:cNvGrpSpPr>
                <p:nvPr/>
              </p:nvGrpSpPr>
              <p:grpSpPr bwMode="auto">
                <a:xfrm>
                  <a:off x="2820" y="2064"/>
                  <a:ext cx="207" cy="111"/>
                  <a:chOff x="912" y="1632"/>
                  <a:chExt cx="207" cy="111"/>
                </a:xfrm>
              </p:grpSpPr>
              <p:sp>
                <p:nvSpPr>
                  <p:cNvPr id="6187" name="Arc 43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188" name="Arc 44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" name="Group 45"/>
                <p:cNvGrpSpPr>
                  <a:grpSpLocks/>
                </p:cNvGrpSpPr>
                <p:nvPr/>
              </p:nvGrpSpPr>
              <p:grpSpPr bwMode="auto">
                <a:xfrm flipV="1">
                  <a:off x="2820" y="2175"/>
                  <a:ext cx="510" cy="273"/>
                  <a:chOff x="912" y="1632"/>
                  <a:chExt cx="207" cy="111"/>
                </a:xfrm>
              </p:grpSpPr>
              <p:sp>
                <p:nvSpPr>
                  <p:cNvPr id="6190" name="Arc 46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191" name="Arc 47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22" name="Group 48"/>
              <p:cNvGrpSpPr>
                <a:grpSpLocks/>
              </p:cNvGrpSpPr>
              <p:nvPr/>
            </p:nvGrpSpPr>
            <p:grpSpPr bwMode="auto">
              <a:xfrm>
                <a:off x="3426" y="2064"/>
                <a:ext cx="510" cy="384"/>
                <a:chOff x="2820" y="2064"/>
                <a:chExt cx="510" cy="384"/>
              </a:xfrm>
            </p:grpSpPr>
            <p:grpSp>
              <p:nvGrpSpPr>
                <p:cNvPr id="23" name="Group 49"/>
                <p:cNvGrpSpPr>
                  <a:grpSpLocks/>
                </p:cNvGrpSpPr>
                <p:nvPr/>
              </p:nvGrpSpPr>
              <p:grpSpPr bwMode="auto">
                <a:xfrm>
                  <a:off x="2820" y="2064"/>
                  <a:ext cx="207" cy="111"/>
                  <a:chOff x="912" y="1632"/>
                  <a:chExt cx="207" cy="111"/>
                </a:xfrm>
              </p:grpSpPr>
              <p:sp>
                <p:nvSpPr>
                  <p:cNvPr id="6194" name="Arc 50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195" name="Arc 51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" name="Group 52"/>
                <p:cNvGrpSpPr>
                  <a:grpSpLocks/>
                </p:cNvGrpSpPr>
                <p:nvPr/>
              </p:nvGrpSpPr>
              <p:grpSpPr bwMode="auto">
                <a:xfrm flipV="1">
                  <a:off x="2820" y="2175"/>
                  <a:ext cx="510" cy="273"/>
                  <a:chOff x="912" y="1632"/>
                  <a:chExt cx="207" cy="111"/>
                </a:xfrm>
              </p:grpSpPr>
              <p:sp>
                <p:nvSpPr>
                  <p:cNvPr id="6197" name="Arc 53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198" name="Arc 54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25" name="Group 55"/>
              <p:cNvGrpSpPr>
                <a:grpSpLocks/>
              </p:cNvGrpSpPr>
              <p:nvPr/>
            </p:nvGrpSpPr>
            <p:grpSpPr bwMode="auto">
              <a:xfrm>
                <a:off x="3123" y="2079"/>
                <a:ext cx="510" cy="384"/>
                <a:chOff x="2820" y="2064"/>
                <a:chExt cx="510" cy="384"/>
              </a:xfrm>
            </p:grpSpPr>
            <p:grpSp>
              <p:nvGrpSpPr>
                <p:cNvPr id="26" name="Group 56"/>
                <p:cNvGrpSpPr>
                  <a:grpSpLocks/>
                </p:cNvGrpSpPr>
                <p:nvPr/>
              </p:nvGrpSpPr>
              <p:grpSpPr bwMode="auto">
                <a:xfrm>
                  <a:off x="2820" y="2064"/>
                  <a:ext cx="207" cy="111"/>
                  <a:chOff x="912" y="1632"/>
                  <a:chExt cx="207" cy="111"/>
                </a:xfrm>
              </p:grpSpPr>
              <p:sp>
                <p:nvSpPr>
                  <p:cNvPr id="6201" name="Arc 57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202" name="Arc 58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7" name="Group 59"/>
                <p:cNvGrpSpPr>
                  <a:grpSpLocks/>
                </p:cNvGrpSpPr>
                <p:nvPr/>
              </p:nvGrpSpPr>
              <p:grpSpPr bwMode="auto">
                <a:xfrm flipV="1">
                  <a:off x="2820" y="2175"/>
                  <a:ext cx="510" cy="273"/>
                  <a:chOff x="912" y="1632"/>
                  <a:chExt cx="207" cy="111"/>
                </a:xfrm>
              </p:grpSpPr>
              <p:sp>
                <p:nvSpPr>
                  <p:cNvPr id="6204" name="Arc 60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205" name="Arc 61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28" name="Group 62"/>
              <p:cNvGrpSpPr>
                <a:grpSpLocks/>
              </p:cNvGrpSpPr>
              <p:nvPr/>
            </p:nvGrpSpPr>
            <p:grpSpPr bwMode="auto">
              <a:xfrm flipV="1">
                <a:off x="1608" y="2205"/>
                <a:ext cx="510" cy="273"/>
                <a:chOff x="912" y="1632"/>
                <a:chExt cx="207" cy="111"/>
              </a:xfrm>
            </p:grpSpPr>
            <p:sp>
              <p:nvSpPr>
                <p:cNvPr id="6207" name="Arc 63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208" name="Arc 64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6209" name="Line 65"/>
            <p:cNvSpPr>
              <a:spLocks noChangeShapeType="1"/>
            </p:cNvSpPr>
            <p:nvPr/>
          </p:nvSpPr>
          <p:spPr bwMode="auto">
            <a:xfrm>
              <a:off x="2302" y="1960"/>
              <a:ext cx="60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10" name="Line 66"/>
            <p:cNvSpPr>
              <a:spLocks noChangeShapeType="1"/>
            </p:cNvSpPr>
            <p:nvPr/>
          </p:nvSpPr>
          <p:spPr bwMode="auto">
            <a:xfrm>
              <a:off x="2908" y="1965"/>
              <a:ext cx="414" cy="3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9" name="Group 67"/>
            <p:cNvGrpSpPr>
              <a:grpSpLocks/>
            </p:cNvGrpSpPr>
            <p:nvPr/>
          </p:nvGrpSpPr>
          <p:grpSpPr bwMode="auto">
            <a:xfrm rot="-1599745">
              <a:off x="2875" y="1783"/>
              <a:ext cx="590" cy="63"/>
              <a:chOff x="432" y="1266"/>
              <a:chExt cx="3312" cy="252"/>
            </a:xfrm>
          </p:grpSpPr>
          <p:grpSp>
            <p:nvGrpSpPr>
              <p:cNvPr id="30" name="Group 68"/>
              <p:cNvGrpSpPr>
                <a:grpSpLocks/>
              </p:cNvGrpSpPr>
              <p:nvPr/>
            </p:nvGrpSpPr>
            <p:grpSpPr bwMode="auto">
              <a:xfrm>
                <a:off x="432" y="1311"/>
                <a:ext cx="414" cy="207"/>
                <a:chOff x="912" y="1632"/>
                <a:chExt cx="414" cy="207"/>
              </a:xfrm>
            </p:grpSpPr>
            <p:grpSp>
              <p:nvGrpSpPr>
                <p:cNvPr id="31" name="Group 69"/>
                <p:cNvGrpSpPr>
                  <a:grpSpLocks/>
                </p:cNvGrpSpPr>
                <p:nvPr/>
              </p:nvGrpSpPr>
              <p:grpSpPr bwMode="auto">
                <a:xfrm>
                  <a:off x="912" y="1632"/>
                  <a:ext cx="207" cy="111"/>
                  <a:chOff x="912" y="1632"/>
                  <a:chExt cx="207" cy="111"/>
                </a:xfrm>
              </p:grpSpPr>
              <p:sp>
                <p:nvSpPr>
                  <p:cNvPr id="6214" name="Arc 70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215" name="Arc 71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624" name="Group 72"/>
                <p:cNvGrpSpPr>
                  <a:grpSpLocks/>
                </p:cNvGrpSpPr>
                <p:nvPr/>
              </p:nvGrpSpPr>
              <p:grpSpPr bwMode="auto">
                <a:xfrm flipV="1">
                  <a:off x="1119" y="1728"/>
                  <a:ext cx="207" cy="111"/>
                  <a:chOff x="912" y="1632"/>
                  <a:chExt cx="207" cy="111"/>
                </a:xfrm>
              </p:grpSpPr>
              <p:sp>
                <p:nvSpPr>
                  <p:cNvPr id="6217" name="Arc 73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218" name="Arc 74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6627" name="Group 75"/>
              <p:cNvGrpSpPr>
                <a:grpSpLocks/>
              </p:cNvGrpSpPr>
              <p:nvPr/>
            </p:nvGrpSpPr>
            <p:grpSpPr bwMode="auto">
              <a:xfrm>
                <a:off x="846" y="1311"/>
                <a:ext cx="414" cy="207"/>
                <a:chOff x="912" y="1632"/>
                <a:chExt cx="414" cy="207"/>
              </a:xfrm>
            </p:grpSpPr>
            <p:grpSp>
              <p:nvGrpSpPr>
                <p:cNvPr id="6630" name="Group 76"/>
                <p:cNvGrpSpPr>
                  <a:grpSpLocks/>
                </p:cNvGrpSpPr>
                <p:nvPr/>
              </p:nvGrpSpPr>
              <p:grpSpPr bwMode="auto">
                <a:xfrm>
                  <a:off x="912" y="1632"/>
                  <a:ext cx="207" cy="111"/>
                  <a:chOff x="912" y="1632"/>
                  <a:chExt cx="207" cy="111"/>
                </a:xfrm>
              </p:grpSpPr>
              <p:sp>
                <p:nvSpPr>
                  <p:cNvPr id="6221" name="Arc 77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222" name="Arc 78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633" name="Group 79"/>
                <p:cNvGrpSpPr>
                  <a:grpSpLocks/>
                </p:cNvGrpSpPr>
                <p:nvPr/>
              </p:nvGrpSpPr>
              <p:grpSpPr bwMode="auto">
                <a:xfrm flipV="1">
                  <a:off x="1119" y="1728"/>
                  <a:ext cx="207" cy="111"/>
                  <a:chOff x="912" y="1632"/>
                  <a:chExt cx="207" cy="111"/>
                </a:xfrm>
              </p:grpSpPr>
              <p:sp>
                <p:nvSpPr>
                  <p:cNvPr id="6224" name="Arc 80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225" name="Arc 81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6634" name="Group 82"/>
              <p:cNvGrpSpPr>
                <a:grpSpLocks/>
              </p:cNvGrpSpPr>
              <p:nvPr/>
            </p:nvGrpSpPr>
            <p:grpSpPr bwMode="auto">
              <a:xfrm>
                <a:off x="1260" y="1296"/>
                <a:ext cx="414" cy="207"/>
                <a:chOff x="912" y="1632"/>
                <a:chExt cx="414" cy="207"/>
              </a:xfrm>
            </p:grpSpPr>
            <p:grpSp>
              <p:nvGrpSpPr>
                <p:cNvPr id="6635" name="Group 83"/>
                <p:cNvGrpSpPr>
                  <a:grpSpLocks/>
                </p:cNvGrpSpPr>
                <p:nvPr/>
              </p:nvGrpSpPr>
              <p:grpSpPr bwMode="auto">
                <a:xfrm>
                  <a:off x="912" y="1632"/>
                  <a:ext cx="207" cy="111"/>
                  <a:chOff x="912" y="1632"/>
                  <a:chExt cx="207" cy="111"/>
                </a:xfrm>
              </p:grpSpPr>
              <p:sp>
                <p:nvSpPr>
                  <p:cNvPr id="6228" name="Arc 84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229" name="Arc 85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638" name="Group 86"/>
                <p:cNvGrpSpPr>
                  <a:grpSpLocks/>
                </p:cNvGrpSpPr>
                <p:nvPr/>
              </p:nvGrpSpPr>
              <p:grpSpPr bwMode="auto">
                <a:xfrm flipV="1">
                  <a:off x="1119" y="1728"/>
                  <a:ext cx="207" cy="111"/>
                  <a:chOff x="912" y="1632"/>
                  <a:chExt cx="207" cy="111"/>
                </a:xfrm>
              </p:grpSpPr>
              <p:sp>
                <p:nvSpPr>
                  <p:cNvPr id="6231" name="Arc 87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232" name="Arc 88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6641" name="Group 89"/>
              <p:cNvGrpSpPr>
                <a:grpSpLocks/>
              </p:cNvGrpSpPr>
              <p:nvPr/>
            </p:nvGrpSpPr>
            <p:grpSpPr bwMode="auto">
              <a:xfrm>
                <a:off x="1674" y="1296"/>
                <a:ext cx="414" cy="207"/>
                <a:chOff x="912" y="1632"/>
                <a:chExt cx="414" cy="207"/>
              </a:xfrm>
            </p:grpSpPr>
            <p:grpSp>
              <p:nvGrpSpPr>
                <p:cNvPr id="6642" name="Group 90"/>
                <p:cNvGrpSpPr>
                  <a:grpSpLocks/>
                </p:cNvGrpSpPr>
                <p:nvPr/>
              </p:nvGrpSpPr>
              <p:grpSpPr bwMode="auto">
                <a:xfrm>
                  <a:off x="912" y="1632"/>
                  <a:ext cx="207" cy="111"/>
                  <a:chOff x="912" y="1632"/>
                  <a:chExt cx="207" cy="111"/>
                </a:xfrm>
              </p:grpSpPr>
              <p:sp>
                <p:nvSpPr>
                  <p:cNvPr id="6235" name="Arc 91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236" name="Arc 92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645" name="Group 93"/>
                <p:cNvGrpSpPr>
                  <a:grpSpLocks/>
                </p:cNvGrpSpPr>
                <p:nvPr/>
              </p:nvGrpSpPr>
              <p:grpSpPr bwMode="auto">
                <a:xfrm flipV="1">
                  <a:off x="1119" y="1728"/>
                  <a:ext cx="207" cy="111"/>
                  <a:chOff x="912" y="1632"/>
                  <a:chExt cx="207" cy="111"/>
                </a:xfrm>
              </p:grpSpPr>
              <p:sp>
                <p:nvSpPr>
                  <p:cNvPr id="6238" name="Arc 94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239" name="Arc 95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6648" name="Group 96"/>
              <p:cNvGrpSpPr>
                <a:grpSpLocks/>
              </p:cNvGrpSpPr>
              <p:nvPr/>
            </p:nvGrpSpPr>
            <p:grpSpPr bwMode="auto">
              <a:xfrm>
                <a:off x="2088" y="1281"/>
                <a:ext cx="414" cy="207"/>
                <a:chOff x="912" y="1632"/>
                <a:chExt cx="414" cy="207"/>
              </a:xfrm>
            </p:grpSpPr>
            <p:grpSp>
              <p:nvGrpSpPr>
                <p:cNvPr id="6649" name="Group 97"/>
                <p:cNvGrpSpPr>
                  <a:grpSpLocks/>
                </p:cNvGrpSpPr>
                <p:nvPr/>
              </p:nvGrpSpPr>
              <p:grpSpPr bwMode="auto">
                <a:xfrm>
                  <a:off x="912" y="1632"/>
                  <a:ext cx="207" cy="111"/>
                  <a:chOff x="912" y="1632"/>
                  <a:chExt cx="207" cy="111"/>
                </a:xfrm>
              </p:grpSpPr>
              <p:sp>
                <p:nvSpPr>
                  <p:cNvPr id="6242" name="Arc 98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243" name="Arc 99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652" name="Group 100"/>
                <p:cNvGrpSpPr>
                  <a:grpSpLocks/>
                </p:cNvGrpSpPr>
                <p:nvPr/>
              </p:nvGrpSpPr>
              <p:grpSpPr bwMode="auto">
                <a:xfrm flipV="1">
                  <a:off x="1119" y="1728"/>
                  <a:ext cx="207" cy="111"/>
                  <a:chOff x="912" y="1632"/>
                  <a:chExt cx="207" cy="111"/>
                </a:xfrm>
              </p:grpSpPr>
              <p:sp>
                <p:nvSpPr>
                  <p:cNvPr id="6245" name="Arc 101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246" name="Arc 102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6655" name="Group 103"/>
              <p:cNvGrpSpPr>
                <a:grpSpLocks/>
              </p:cNvGrpSpPr>
              <p:nvPr/>
            </p:nvGrpSpPr>
            <p:grpSpPr bwMode="auto">
              <a:xfrm>
                <a:off x="2502" y="1281"/>
                <a:ext cx="414" cy="207"/>
                <a:chOff x="912" y="1632"/>
                <a:chExt cx="414" cy="207"/>
              </a:xfrm>
            </p:grpSpPr>
            <p:grpSp>
              <p:nvGrpSpPr>
                <p:cNvPr id="6656" name="Group 104"/>
                <p:cNvGrpSpPr>
                  <a:grpSpLocks/>
                </p:cNvGrpSpPr>
                <p:nvPr/>
              </p:nvGrpSpPr>
              <p:grpSpPr bwMode="auto">
                <a:xfrm>
                  <a:off x="912" y="1632"/>
                  <a:ext cx="207" cy="111"/>
                  <a:chOff x="912" y="1632"/>
                  <a:chExt cx="207" cy="111"/>
                </a:xfrm>
              </p:grpSpPr>
              <p:sp>
                <p:nvSpPr>
                  <p:cNvPr id="6249" name="Arc 105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250" name="Arc 106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659" name="Group 107"/>
                <p:cNvGrpSpPr>
                  <a:grpSpLocks/>
                </p:cNvGrpSpPr>
                <p:nvPr/>
              </p:nvGrpSpPr>
              <p:grpSpPr bwMode="auto">
                <a:xfrm flipV="1">
                  <a:off x="1119" y="1728"/>
                  <a:ext cx="207" cy="111"/>
                  <a:chOff x="912" y="1632"/>
                  <a:chExt cx="207" cy="111"/>
                </a:xfrm>
              </p:grpSpPr>
              <p:sp>
                <p:nvSpPr>
                  <p:cNvPr id="6252" name="Arc 108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253" name="Arc 109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6662" name="Group 110"/>
              <p:cNvGrpSpPr>
                <a:grpSpLocks/>
              </p:cNvGrpSpPr>
              <p:nvPr/>
            </p:nvGrpSpPr>
            <p:grpSpPr bwMode="auto">
              <a:xfrm>
                <a:off x="2916" y="1266"/>
                <a:ext cx="414" cy="207"/>
                <a:chOff x="912" y="1632"/>
                <a:chExt cx="414" cy="207"/>
              </a:xfrm>
            </p:grpSpPr>
            <p:grpSp>
              <p:nvGrpSpPr>
                <p:cNvPr id="6663" name="Group 111"/>
                <p:cNvGrpSpPr>
                  <a:grpSpLocks/>
                </p:cNvGrpSpPr>
                <p:nvPr/>
              </p:nvGrpSpPr>
              <p:grpSpPr bwMode="auto">
                <a:xfrm>
                  <a:off x="912" y="1632"/>
                  <a:ext cx="207" cy="111"/>
                  <a:chOff x="912" y="1632"/>
                  <a:chExt cx="207" cy="111"/>
                </a:xfrm>
              </p:grpSpPr>
              <p:sp>
                <p:nvSpPr>
                  <p:cNvPr id="6256" name="Arc 112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257" name="Arc 113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666" name="Group 114"/>
                <p:cNvGrpSpPr>
                  <a:grpSpLocks/>
                </p:cNvGrpSpPr>
                <p:nvPr/>
              </p:nvGrpSpPr>
              <p:grpSpPr bwMode="auto">
                <a:xfrm flipV="1">
                  <a:off x="1119" y="1728"/>
                  <a:ext cx="207" cy="111"/>
                  <a:chOff x="912" y="1632"/>
                  <a:chExt cx="207" cy="111"/>
                </a:xfrm>
              </p:grpSpPr>
              <p:sp>
                <p:nvSpPr>
                  <p:cNvPr id="6259" name="Arc 115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260" name="Arc 116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6669" name="Group 117"/>
              <p:cNvGrpSpPr>
                <a:grpSpLocks/>
              </p:cNvGrpSpPr>
              <p:nvPr/>
            </p:nvGrpSpPr>
            <p:grpSpPr bwMode="auto">
              <a:xfrm>
                <a:off x="3330" y="1266"/>
                <a:ext cx="414" cy="207"/>
                <a:chOff x="912" y="1632"/>
                <a:chExt cx="414" cy="207"/>
              </a:xfrm>
            </p:grpSpPr>
            <p:grpSp>
              <p:nvGrpSpPr>
                <p:cNvPr id="6670" name="Group 118"/>
                <p:cNvGrpSpPr>
                  <a:grpSpLocks/>
                </p:cNvGrpSpPr>
                <p:nvPr/>
              </p:nvGrpSpPr>
              <p:grpSpPr bwMode="auto">
                <a:xfrm>
                  <a:off x="912" y="1632"/>
                  <a:ext cx="207" cy="111"/>
                  <a:chOff x="912" y="1632"/>
                  <a:chExt cx="207" cy="111"/>
                </a:xfrm>
              </p:grpSpPr>
              <p:sp>
                <p:nvSpPr>
                  <p:cNvPr id="6263" name="Arc 119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264" name="Arc 120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673" name="Group 121"/>
                <p:cNvGrpSpPr>
                  <a:grpSpLocks/>
                </p:cNvGrpSpPr>
                <p:nvPr/>
              </p:nvGrpSpPr>
              <p:grpSpPr bwMode="auto">
                <a:xfrm flipV="1">
                  <a:off x="1119" y="1728"/>
                  <a:ext cx="207" cy="111"/>
                  <a:chOff x="912" y="1632"/>
                  <a:chExt cx="207" cy="111"/>
                </a:xfrm>
              </p:grpSpPr>
              <p:sp>
                <p:nvSpPr>
                  <p:cNvPr id="6266" name="Arc 122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267" name="Arc 123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</p:grpSp>
      </p:grpSp>
      <p:grpSp>
        <p:nvGrpSpPr>
          <p:cNvPr id="6676" name="Group 124"/>
          <p:cNvGrpSpPr>
            <a:grpSpLocks/>
          </p:cNvGrpSpPr>
          <p:nvPr/>
        </p:nvGrpSpPr>
        <p:grpSpPr bwMode="auto">
          <a:xfrm>
            <a:off x="520700" y="2936629"/>
            <a:ext cx="892175" cy="862012"/>
            <a:chOff x="1807" y="1656"/>
            <a:chExt cx="988" cy="955"/>
          </a:xfrm>
        </p:grpSpPr>
        <p:sp>
          <p:nvSpPr>
            <p:cNvPr id="6269" name="Line 125"/>
            <p:cNvSpPr>
              <a:spLocks noChangeShapeType="1"/>
            </p:cNvSpPr>
            <p:nvPr/>
          </p:nvSpPr>
          <p:spPr bwMode="auto">
            <a:xfrm>
              <a:off x="1807" y="1656"/>
              <a:ext cx="443" cy="2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70" name="Line 126"/>
            <p:cNvSpPr>
              <a:spLocks noChangeShapeType="1"/>
            </p:cNvSpPr>
            <p:nvPr/>
          </p:nvSpPr>
          <p:spPr bwMode="auto">
            <a:xfrm>
              <a:off x="2250" y="1904"/>
              <a:ext cx="0" cy="47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71" name="Line 127"/>
            <p:cNvSpPr>
              <a:spLocks noChangeShapeType="1"/>
            </p:cNvSpPr>
            <p:nvPr/>
          </p:nvSpPr>
          <p:spPr bwMode="auto">
            <a:xfrm flipH="1">
              <a:off x="1881" y="2381"/>
              <a:ext cx="369" cy="2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677" name="Group 128"/>
            <p:cNvGrpSpPr>
              <a:grpSpLocks/>
            </p:cNvGrpSpPr>
            <p:nvPr/>
          </p:nvGrpSpPr>
          <p:grpSpPr bwMode="auto">
            <a:xfrm rot="-1763102">
              <a:off x="2221" y="1758"/>
              <a:ext cx="537" cy="41"/>
              <a:chOff x="432" y="1266"/>
              <a:chExt cx="3312" cy="252"/>
            </a:xfrm>
          </p:grpSpPr>
          <p:grpSp>
            <p:nvGrpSpPr>
              <p:cNvPr id="6680" name="Group 129"/>
              <p:cNvGrpSpPr>
                <a:grpSpLocks/>
              </p:cNvGrpSpPr>
              <p:nvPr/>
            </p:nvGrpSpPr>
            <p:grpSpPr bwMode="auto">
              <a:xfrm>
                <a:off x="432" y="1311"/>
                <a:ext cx="414" cy="207"/>
                <a:chOff x="912" y="1632"/>
                <a:chExt cx="414" cy="207"/>
              </a:xfrm>
            </p:grpSpPr>
            <p:grpSp>
              <p:nvGrpSpPr>
                <p:cNvPr id="6683" name="Group 130"/>
                <p:cNvGrpSpPr>
                  <a:grpSpLocks/>
                </p:cNvGrpSpPr>
                <p:nvPr/>
              </p:nvGrpSpPr>
              <p:grpSpPr bwMode="auto">
                <a:xfrm>
                  <a:off x="912" y="1632"/>
                  <a:ext cx="207" cy="111"/>
                  <a:chOff x="912" y="1632"/>
                  <a:chExt cx="207" cy="111"/>
                </a:xfrm>
              </p:grpSpPr>
              <p:sp>
                <p:nvSpPr>
                  <p:cNvPr id="6275" name="Arc 131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276" name="Arc 132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684" name="Group 133"/>
                <p:cNvGrpSpPr>
                  <a:grpSpLocks/>
                </p:cNvGrpSpPr>
                <p:nvPr/>
              </p:nvGrpSpPr>
              <p:grpSpPr bwMode="auto">
                <a:xfrm flipV="1">
                  <a:off x="1119" y="1728"/>
                  <a:ext cx="207" cy="111"/>
                  <a:chOff x="912" y="1632"/>
                  <a:chExt cx="207" cy="111"/>
                </a:xfrm>
              </p:grpSpPr>
              <p:sp>
                <p:nvSpPr>
                  <p:cNvPr id="6278" name="Arc 134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279" name="Arc 135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6687" name="Group 136"/>
              <p:cNvGrpSpPr>
                <a:grpSpLocks/>
              </p:cNvGrpSpPr>
              <p:nvPr/>
            </p:nvGrpSpPr>
            <p:grpSpPr bwMode="auto">
              <a:xfrm>
                <a:off x="846" y="1311"/>
                <a:ext cx="414" cy="207"/>
                <a:chOff x="912" y="1632"/>
                <a:chExt cx="414" cy="207"/>
              </a:xfrm>
            </p:grpSpPr>
            <p:grpSp>
              <p:nvGrpSpPr>
                <p:cNvPr id="6690" name="Group 137"/>
                <p:cNvGrpSpPr>
                  <a:grpSpLocks/>
                </p:cNvGrpSpPr>
                <p:nvPr/>
              </p:nvGrpSpPr>
              <p:grpSpPr bwMode="auto">
                <a:xfrm>
                  <a:off x="912" y="1632"/>
                  <a:ext cx="207" cy="111"/>
                  <a:chOff x="912" y="1632"/>
                  <a:chExt cx="207" cy="111"/>
                </a:xfrm>
              </p:grpSpPr>
              <p:sp>
                <p:nvSpPr>
                  <p:cNvPr id="6282" name="Arc 138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283" name="Arc 139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694" name="Group 140"/>
                <p:cNvGrpSpPr>
                  <a:grpSpLocks/>
                </p:cNvGrpSpPr>
                <p:nvPr/>
              </p:nvGrpSpPr>
              <p:grpSpPr bwMode="auto">
                <a:xfrm flipV="1">
                  <a:off x="1119" y="1728"/>
                  <a:ext cx="207" cy="111"/>
                  <a:chOff x="912" y="1632"/>
                  <a:chExt cx="207" cy="111"/>
                </a:xfrm>
              </p:grpSpPr>
              <p:sp>
                <p:nvSpPr>
                  <p:cNvPr id="6285" name="Arc 141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286" name="Arc 142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6695" name="Group 143"/>
              <p:cNvGrpSpPr>
                <a:grpSpLocks/>
              </p:cNvGrpSpPr>
              <p:nvPr/>
            </p:nvGrpSpPr>
            <p:grpSpPr bwMode="auto">
              <a:xfrm>
                <a:off x="1260" y="1296"/>
                <a:ext cx="414" cy="207"/>
                <a:chOff x="912" y="1632"/>
                <a:chExt cx="414" cy="207"/>
              </a:xfrm>
            </p:grpSpPr>
            <p:grpSp>
              <p:nvGrpSpPr>
                <p:cNvPr id="6696" name="Group 144"/>
                <p:cNvGrpSpPr>
                  <a:grpSpLocks/>
                </p:cNvGrpSpPr>
                <p:nvPr/>
              </p:nvGrpSpPr>
              <p:grpSpPr bwMode="auto">
                <a:xfrm>
                  <a:off x="912" y="1632"/>
                  <a:ext cx="207" cy="111"/>
                  <a:chOff x="912" y="1632"/>
                  <a:chExt cx="207" cy="111"/>
                </a:xfrm>
              </p:grpSpPr>
              <p:sp>
                <p:nvSpPr>
                  <p:cNvPr id="6289" name="Arc 145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290" name="Arc 146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697" name="Group 147"/>
                <p:cNvGrpSpPr>
                  <a:grpSpLocks/>
                </p:cNvGrpSpPr>
                <p:nvPr/>
              </p:nvGrpSpPr>
              <p:grpSpPr bwMode="auto">
                <a:xfrm flipV="1">
                  <a:off x="1119" y="1728"/>
                  <a:ext cx="207" cy="111"/>
                  <a:chOff x="912" y="1632"/>
                  <a:chExt cx="207" cy="111"/>
                </a:xfrm>
              </p:grpSpPr>
              <p:sp>
                <p:nvSpPr>
                  <p:cNvPr id="6292" name="Arc 148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293" name="Arc 149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6698" name="Group 150"/>
              <p:cNvGrpSpPr>
                <a:grpSpLocks/>
              </p:cNvGrpSpPr>
              <p:nvPr/>
            </p:nvGrpSpPr>
            <p:grpSpPr bwMode="auto">
              <a:xfrm>
                <a:off x="1674" y="1296"/>
                <a:ext cx="414" cy="207"/>
                <a:chOff x="912" y="1632"/>
                <a:chExt cx="414" cy="207"/>
              </a:xfrm>
            </p:grpSpPr>
            <p:grpSp>
              <p:nvGrpSpPr>
                <p:cNvPr id="6699" name="Group 151"/>
                <p:cNvGrpSpPr>
                  <a:grpSpLocks/>
                </p:cNvGrpSpPr>
                <p:nvPr/>
              </p:nvGrpSpPr>
              <p:grpSpPr bwMode="auto">
                <a:xfrm>
                  <a:off x="912" y="1632"/>
                  <a:ext cx="207" cy="111"/>
                  <a:chOff x="912" y="1632"/>
                  <a:chExt cx="207" cy="111"/>
                </a:xfrm>
              </p:grpSpPr>
              <p:sp>
                <p:nvSpPr>
                  <p:cNvPr id="6296" name="Arc 152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297" name="Arc 153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700" name="Group 154"/>
                <p:cNvGrpSpPr>
                  <a:grpSpLocks/>
                </p:cNvGrpSpPr>
                <p:nvPr/>
              </p:nvGrpSpPr>
              <p:grpSpPr bwMode="auto">
                <a:xfrm flipV="1">
                  <a:off x="1119" y="1728"/>
                  <a:ext cx="207" cy="111"/>
                  <a:chOff x="912" y="1632"/>
                  <a:chExt cx="207" cy="111"/>
                </a:xfrm>
              </p:grpSpPr>
              <p:sp>
                <p:nvSpPr>
                  <p:cNvPr id="6299" name="Arc 155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300" name="Arc 156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6701" name="Group 157"/>
              <p:cNvGrpSpPr>
                <a:grpSpLocks/>
              </p:cNvGrpSpPr>
              <p:nvPr/>
            </p:nvGrpSpPr>
            <p:grpSpPr bwMode="auto">
              <a:xfrm>
                <a:off x="2088" y="1281"/>
                <a:ext cx="414" cy="207"/>
                <a:chOff x="912" y="1632"/>
                <a:chExt cx="414" cy="207"/>
              </a:xfrm>
            </p:grpSpPr>
            <p:grpSp>
              <p:nvGrpSpPr>
                <p:cNvPr id="6702" name="Group 158"/>
                <p:cNvGrpSpPr>
                  <a:grpSpLocks/>
                </p:cNvGrpSpPr>
                <p:nvPr/>
              </p:nvGrpSpPr>
              <p:grpSpPr bwMode="auto">
                <a:xfrm>
                  <a:off x="912" y="1632"/>
                  <a:ext cx="207" cy="111"/>
                  <a:chOff x="912" y="1632"/>
                  <a:chExt cx="207" cy="111"/>
                </a:xfrm>
              </p:grpSpPr>
              <p:sp>
                <p:nvSpPr>
                  <p:cNvPr id="6303" name="Arc 159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304" name="Arc 160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703" name="Group 161"/>
                <p:cNvGrpSpPr>
                  <a:grpSpLocks/>
                </p:cNvGrpSpPr>
                <p:nvPr/>
              </p:nvGrpSpPr>
              <p:grpSpPr bwMode="auto">
                <a:xfrm flipV="1">
                  <a:off x="1119" y="1728"/>
                  <a:ext cx="207" cy="111"/>
                  <a:chOff x="912" y="1632"/>
                  <a:chExt cx="207" cy="111"/>
                </a:xfrm>
              </p:grpSpPr>
              <p:sp>
                <p:nvSpPr>
                  <p:cNvPr id="6306" name="Arc 162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307" name="Arc 163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6704" name="Group 164"/>
              <p:cNvGrpSpPr>
                <a:grpSpLocks/>
              </p:cNvGrpSpPr>
              <p:nvPr/>
            </p:nvGrpSpPr>
            <p:grpSpPr bwMode="auto">
              <a:xfrm>
                <a:off x="2502" y="1281"/>
                <a:ext cx="414" cy="207"/>
                <a:chOff x="912" y="1632"/>
                <a:chExt cx="414" cy="207"/>
              </a:xfrm>
            </p:grpSpPr>
            <p:grpSp>
              <p:nvGrpSpPr>
                <p:cNvPr id="6705" name="Group 165"/>
                <p:cNvGrpSpPr>
                  <a:grpSpLocks/>
                </p:cNvGrpSpPr>
                <p:nvPr/>
              </p:nvGrpSpPr>
              <p:grpSpPr bwMode="auto">
                <a:xfrm>
                  <a:off x="912" y="1632"/>
                  <a:ext cx="207" cy="111"/>
                  <a:chOff x="912" y="1632"/>
                  <a:chExt cx="207" cy="111"/>
                </a:xfrm>
              </p:grpSpPr>
              <p:sp>
                <p:nvSpPr>
                  <p:cNvPr id="6310" name="Arc 166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311" name="Arc 167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706" name="Group 168"/>
                <p:cNvGrpSpPr>
                  <a:grpSpLocks/>
                </p:cNvGrpSpPr>
                <p:nvPr/>
              </p:nvGrpSpPr>
              <p:grpSpPr bwMode="auto">
                <a:xfrm flipV="1">
                  <a:off x="1119" y="1728"/>
                  <a:ext cx="207" cy="111"/>
                  <a:chOff x="912" y="1632"/>
                  <a:chExt cx="207" cy="111"/>
                </a:xfrm>
              </p:grpSpPr>
              <p:sp>
                <p:nvSpPr>
                  <p:cNvPr id="6313" name="Arc 169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314" name="Arc 170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6707" name="Group 171"/>
              <p:cNvGrpSpPr>
                <a:grpSpLocks/>
              </p:cNvGrpSpPr>
              <p:nvPr/>
            </p:nvGrpSpPr>
            <p:grpSpPr bwMode="auto">
              <a:xfrm>
                <a:off x="2916" y="1266"/>
                <a:ext cx="414" cy="207"/>
                <a:chOff x="912" y="1632"/>
                <a:chExt cx="414" cy="207"/>
              </a:xfrm>
            </p:grpSpPr>
            <p:grpSp>
              <p:nvGrpSpPr>
                <p:cNvPr id="6708" name="Group 172"/>
                <p:cNvGrpSpPr>
                  <a:grpSpLocks/>
                </p:cNvGrpSpPr>
                <p:nvPr/>
              </p:nvGrpSpPr>
              <p:grpSpPr bwMode="auto">
                <a:xfrm>
                  <a:off x="912" y="1632"/>
                  <a:ext cx="207" cy="111"/>
                  <a:chOff x="912" y="1632"/>
                  <a:chExt cx="207" cy="111"/>
                </a:xfrm>
              </p:grpSpPr>
              <p:sp>
                <p:nvSpPr>
                  <p:cNvPr id="6317" name="Arc 173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318" name="Arc 174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709" name="Group 175"/>
                <p:cNvGrpSpPr>
                  <a:grpSpLocks/>
                </p:cNvGrpSpPr>
                <p:nvPr/>
              </p:nvGrpSpPr>
              <p:grpSpPr bwMode="auto">
                <a:xfrm flipV="1">
                  <a:off x="1119" y="1728"/>
                  <a:ext cx="207" cy="111"/>
                  <a:chOff x="912" y="1632"/>
                  <a:chExt cx="207" cy="111"/>
                </a:xfrm>
              </p:grpSpPr>
              <p:sp>
                <p:nvSpPr>
                  <p:cNvPr id="6320" name="Arc 176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321" name="Arc 177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6710" name="Group 178"/>
              <p:cNvGrpSpPr>
                <a:grpSpLocks/>
              </p:cNvGrpSpPr>
              <p:nvPr/>
            </p:nvGrpSpPr>
            <p:grpSpPr bwMode="auto">
              <a:xfrm>
                <a:off x="3330" y="1266"/>
                <a:ext cx="414" cy="207"/>
                <a:chOff x="912" y="1632"/>
                <a:chExt cx="414" cy="207"/>
              </a:xfrm>
            </p:grpSpPr>
            <p:grpSp>
              <p:nvGrpSpPr>
                <p:cNvPr id="6711" name="Group 179"/>
                <p:cNvGrpSpPr>
                  <a:grpSpLocks/>
                </p:cNvGrpSpPr>
                <p:nvPr/>
              </p:nvGrpSpPr>
              <p:grpSpPr bwMode="auto">
                <a:xfrm>
                  <a:off x="912" y="1632"/>
                  <a:ext cx="207" cy="111"/>
                  <a:chOff x="912" y="1632"/>
                  <a:chExt cx="207" cy="111"/>
                </a:xfrm>
              </p:grpSpPr>
              <p:sp>
                <p:nvSpPr>
                  <p:cNvPr id="6324" name="Arc 180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325" name="Arc 181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712" name="Group 182"/>
                <p:cNvGrpSpPr>
                  <a:grpSpLocks/>
                </p:cNvGrpSpPr>
                <p:nvPr/>
              </p:nvGrpSpPr>
              <p:grpSpPr bwMode="auto">
                <a:xfrm flipV="1">
                  <a:off x="1119" y="1728"/>
                  <a:ext cx="207" cy="111"/>
                  <a:chOff x="912" y="1632"/>
                  <a:chExt cx="207" cy="111"/>
                </a:xfrm>
              </p:grpSpPr>
              <p:sp>
                <p:nvSpPr>
                  <p:cNvPr id="6327" name="Arc 183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328" name="Arc 184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6713" name="Group 185"/>
            <p:cNvGrpSpPr>
              <a:grpSpLocks/>
            </p:cNvGrpSpPr>
            <p:nvPr/>
          </p:nvGrpSpPr>
          <p:grpSpPr bwMode="auto">
            <a:xfrm rot="1880969">
              <a:off x="2209" y="2476"/>
              <a:ext cx="586" cy="86"/>
              <a:chOff x="1608" y="2049"/>
              <a:chExt cx="2934" cy="429"/>
            </a:xfrm>
          </p:grpSpPr>
          <p:grpSp>
            <p:nvGrpSpPr>
              <p:cNvPr id="6714" name="Group 186"/>
              <p:cNvGrpSpPr>
                <a:grpSpLocks/>
              </p:cNvGrpSpPr>
              <p:nvPr/>
            </p:nvGrpSpPr>
            <p:grpSpPr bwMode="auto">
              <a:xfrm>
                <a:off x="2820" y="2064"/>
                <a:ext cx="510" cy="384"/>
                <a:chOff x="2820" y="2064"/>
                <a:chExt cx="510" cy="384"/>
              </a:xfrm>
            </p:grpSpPr>
            <p:grpSp>
              <p:nvGrpSpPr>
                <p:cNvPr id="6715" name="Group 187"/>
                <p:cNvGrpSpPr>
                  <a:grpSpLocks/>
                </p:cNvGrpSpPr>
                <p:nvPr/>
              </p:nvGrpSpPr>
              <p:grpSpPr bwMode="auto">
                <a:xfrm>
                  <a:off x="2820" y="2064"/>
                  <a:ext cx="207" cy="111"/>
                  <a:chOff x="912" y="1632"/>
                  <a:chExt cx="207" cy="111"/>
                </a:xfrm>
              </p:grpSpPr>
              <p:sp>
                <p:nvSpPr>
                  <p:cNvPr id="6332" name="Arc 188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333" name="Arc 189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716" name="Group 190"/>
                <p:cNvGrpSpPr>
                  <a:grpSpLocks/>
                </p:cNvGrpSpPr>
                <p:nvPr/>
              </p:nvGrpSpPr>
              <p:grpSpPr bwMode="auto">
                <a:xfrm flipV="1">
                  <a:off x="2820" y="2175"/>
                  <a:ext cx="510" cy="273"/>
                  <a:chOff x="912" y="1632"/>
                  <a:chExt cx="207" cy="111"/>
                </a:xfrm>
              </p:grpSpPr>
              <p:sp>
                <p:nvSpPr>
                  <p:cNvPr id="6335" name="Arc 191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336" name="Arc 192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6717" name="Group 193"/>
              <p:cNvGrpSpPr>
                <a:grpSpLocks/>
              </p:cNvGrpSpPr>
              <p:nvPr/>
            </p:nvGrpSpPr>
            <p:grpSpPr bwMode="auto">
              <a:xfrm>
                <a:off x="2517" y="2079"/>
                <a:ext cx="510" cy="384"/>
                <a:chOff x="2820" y="2064"/>
                <a:chExt cx="510" cy="384"/>
              </a:xfrm>
            </p:grpSpPr>
            <p:grpSp>
              <p:nvGrpSpPr>
                <p:cNvPr id="6718" name="Group 194"/>
                <p:cNvGrpSpPr>
                  <a:grpSpLocks/>
                </p:cNvGrpSpPr>
                <p:nvPr/>
              </p:nvGrpSpPr>
              <p:grpSpPr bwMode="auto">
                <a:xfrm>
                  <a:off x="2820" y="2064"/>
                  <a:ext cx="207" cy="111"/>
                  <a:chOff x="912" y="1632"/>
                  <a:chExt cx="207" cy="111"/>
                </a:xfrm>
              </p:grpSpPr>
              <p:sp>
                <p:nvSpPr>
                  <p:cNvPr id="6339" name="Arc 195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340" name="Arc 196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719" name="Group 197"/>
                <p:cNvGrpSpPr>
                  <a:grpSpLocks/>
                </p:cNvGrpSpPr>
                <p:nvPr/>
              </p:nvGrpSpPr>
              <p:grpSpPr bwMode="auto">
                <a:xfrm flipV="1">
                  <a:off x="2820" y="2175"/>
                  <a:ext cx="510" cy="273"/>
                  <a:chOff x="912" y="1632"/>
                  <a:chExt cx="207" cy="111"/>
                </a:xfrm>
              </p:grpSpPr>
              <p:sp>
                <p:nvSpPr>
                  <p:cNvPr id="6342" name="Arc 198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343" name="Arc 199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6752" name="Group 200"/>
              <p:cNvGrpSpPr>
                <a:grpSpLocks/>
              </p:cNvGrpSpPr>
              <p:nvPr/>
            </p:nvGrpSpPr>
            <p:grpSpPr bwMode="auto">
              <a:xfrm>
                <a:off x="2214" y="2079"/>
                <a:ext cx="510" cy="384"/>
                <a:chOff x="2820" y="2064"/>
                <a:chExt cx="510" cy="384"/>
              </a:xfrm>
            </p:grpSpPr>
            <p:grpSp>
              <p:nvGrpSpPr>
                <p:cNvPr id="6753" name="Group 201"/>
                <p:cNvGrpSpPr>
                  <a:grpSpLocks/>
                </p:cNvGrpSpPr>
                <p:nvPr/>
              </p:nvGrpSpPr>
              <p:grpSpPr bwMode="auto">
                <a:xfrm>
                  <a:off x="2820" y="2064"/>
                  <a:ext cx="207" cy="111"/>
                  <a:chOff x="912" y="1632"/>
                  <a:chExt cx="207" cy="111"/>
                </a:xfrm>
              </p:grpSpPr>
              <p:sp>
                <p:nvSpPr>
                  <p:cNvPr id="6346" name="Arc 202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347" name="Arc 203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756" name="Group 204"/>
                <p:cNvGrpSpPr>
                  <a:grpSpLocks/>
                </p:cNvGrpSpPr>
                <p:nvPr/>
              </p:nvGrpSpPr>
              <p:grpSpPr bwMode="auto">
                <a:xfrm flipV="1">
                  <a:off x="2820" y="2175"/>
                  <a:ext cx="510" cy="273"/>
                  <a:chOff x="912" y="1632"/>
                  <a:chExt cx="207" cy="111"/>
                </a:xfrm>
              </p:grpSpPr>
              <p:sp>
                <p:nvSpPr>
                  <p:cNvPr id="6349" name="Arc 205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350" name="Arc 206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6759" name="Group 207"/>
              <p:cNvGrpSpPr>
                <a:grpSpLocks/>
              </p:cNvGrpSpPr>
              <p:nvPr/>
            </p:nvGrpSpPr>
            <p:grpSpPr bwMode="auto">
              <a:xfrm>
                <a:off x="1911" y="2094"/>
                <a:ext cx="510" cy="384"/>
                <a:chOff x="2820" y="2064"/>
                <a:chExt cx="510" cy="384"/>
              </a:xfrm>
            </p:grpSpPr>
            <p:grpSp>
              <p:nvGrpSpPr>
                <p:cNvPr id="6760" name="Group 208"/>
                <p:cNvGrpSpPr>
                  <a:grpSpLocks/>
                </p:cNvGrpSpPr>
                <p:nvPr/>
              </p:nvGrpSpPr>
              <p:grpSpPr bwMode="auto">
                <a:xfrm>
                  <a:off x="2820" y="2064"/>
                  <a:ext cx="207" cy="111"/>
                  <a:chOff x="912" y="1632"/>
                  <a:chExt cx="207" cy="111"/>
                </a:xfrm>
              </p:grpSpPr>
              <p:sp>
                <p:nvSpPr>
                  <p:cNvPr id="6353" name="Arc 209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354" name="Arc 210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763" name="Group 211"/>
                <p:cNvGrpSpPr>
                  <a:grpSpLocks/>
                </p:cNvGrpSpPr>
                <p:nvPr/>
              </p:nvGrpSpPr>
              <p:grpSpPr bwMode="auto">
                <a:xfrm flipV="1">
                  <a:off x="2820" y="2175"/>
                  <a:ext cx="510" cy="273"/>
                  <a:chOff x="912" y="1632"/>
                  <a:chExt cx="207" cy="111"/>
                </a:xfrm>
              </p:grpSpPr>
              <p:sp>
                <p:nvSpPr>
                  <p:cNvPr id="6356" name="Arc 212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357" name="Arc 213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6766" name="Group 214"/>
              <p:cNvGrpSpPr>
                <a:grpSpLocks/>
              </p:cNvGrpSpPr>
              <p:nvPr/>
            </p:nvGrpSpPr>
            <p:grpSpPr bwMode="auto">
              <a:xfrm>
                <a:off x="4032" y="2049"/>
                <a:ext cx="510" cy="384"/>
                <a:chOff x="2820" y="2064"/>
                <a:chExt cx="510" cy="384"/>
              </a:xfrm>
            </p:grpSpPr>
            <p:grpSp>
              <p:nvGrpSpPr>
                <p:cNvPr id="6767" name="Group 215"/>
                <p:cNvGrpSpPr>
                  <a:grpSpLocks/>
                </p:cNvGrpSpPr>
                <p:nvPr/>
              </p:nvGrpSpPr>
              <p:grpSpPr bwMode="auto">
                <a:xfrm>
                  <a:off x="2820" y="2064"/>
                  <a:ext cx="207" cy="111"/>
                  <a:chOff x="912" y="1632"/>
                  <a:chExt cx="207" cy="111"/>
                </a:xfrm>
              </p:grpSpPr>
              <p:sp>
                <p:nvSpPr>
                  <p:cNvPr id="6360" name="Arc 216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361" name="Arc 217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770" name="Group 218"/>
                <p:cNvGrpSpPr>
                  <a:grpSpLocks/>
                </p:cNvGrpSpPr>
                <p:nvPr/>
              </p:nvGrpSpPr>
              <p:grpSpPr bwMode="auto">
                <a:xfrm flipV="1">
                  <a:off x="2820" y="2175"/>
                  <a:ext cx="510" cy="273"/>
                  <a:chOff x="912" y="1632"/>
                  <a:chExt cx="207" cy="111"/>
                </a:xfrm>
              </p:grpSpPr>
              <p:sp>
                <p:nvSpPr>
                  <p:cNvPr id="6363" name="Arc 219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364" name="Arc 220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6773" name="Group 221"/>
              <p:cNvGrpSpPr>
                <a:grpSpLocks/>
              </p:cNvGrpSpPr>
              <p:nvPr/>
            </p:nvGrpSpPr>
            <p:grpSpPr bwMode="auto">
              <a:xfrm>
                <a:off x="3729" y="2064"/>
                <a:ext cx="510" cy="384"/>
                <a:chOff x="2820" y="2064"/>
                <a:chExt cx="510" cy="384"/>
              </a:xfrm>
            </p:grpSpPr>
            <p:grpSp>
              <p:nvGrpSpPr>
                <p:cNvPr id="6774" name="Group 222"/>
                <p:cNvGrpSpPr>
                  <a:grpSpLocks/>
                </p:cNvGrpSpPr>
                <p:nvPr/>
              </p:nvGrpSpPr>
              <p:grpSpPr bwMode="auto">
                <a:xfrm>
                  <a:off x="2820" y="2064"/>
                  <a:ext cx="207" cy="111"/>
                  <a:chOff x="912" y="1632"/>
                  <a:chExt cx="207" cy="111"/>
                </a:xfrm>
              </p:grpSpPr>
              <p:sp>
                <p:nvSpPr>
                  <p:cNvPr id="6367" name="Arc 223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368" name="Arc 224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777" name="Group 225"/>
                <p:cNvGrpSpPr>
                  <a:grpSpLocks/>
                </p:cNvGrpSpPr>
                <p:nvPr/>
              </p:nvGrpSpPr>
              <p:grpSpPr bwMode="auto">
                <a:xfrm flipV="1">
                  <a:off x="2820" y="2175"/>
                  <a:ext cx="510" cy="273"/>
                  <a:chOff x="912" y="1632"/>
                  <a:chExt cx="207" cy="111"/>
                </a:xfrm>
              </p:grpSpPr>
              <p:sp>
                <p:nvSpPr>
                  <p:cNvPr id="6370" name="Arc 226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371" name="Arc 227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6780" name="Group 228"/>
              <p:cNvGrpSpPr>
                <a:grpSpLocks/>
              </p:cNvGrpSpPr>
              <p:nvPr/>
            </p:nvGrpSpPr>
            <p:grpSpPr bwMode="auto">
              <a:xfrm>
                <a:off x="3426" y="2064"/>
                <a:ext cx="510" cy="384"/>
                <a:chOff x="2820" y="2064"/>
                <a:chExt cx="510" cy="384"/>
              </a:xfrm>
            </p:grpSpPr>
            <p:grpSp>
              <p:nvGrpSpPr>
                <p:cNvPr id="6781" name="Group 229"/>
                <p:cNvGrpSpPr>
                  <a:grpSpLocks/>
                </p:cNvGrpSpPr>
                <p:nvPr/>
              </p:nvGrpSpPr>
              <p:grpSpPr bwMode="auto">
                <a:xfrm>
                  <a:off x="2820" y="2064"/>
                  <a:ext cx="207" cy="111"/>
                  <a:chOff x="912" y="1632"/>
                  <a:chExt cx="207" cy="111"/>
                </a:xfrm>
              </p:grpSpPr>
              <p:sp>
                <p:nvSpPr>
                  <p:cNvPr id="6374" name="Arc 230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375" name="Arc 231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784" name="Group 232"/>
                <p:cNvGrpSpPr>
                  <a:grpSpLocks/>
                </p:cNvGrpSpPr>
                <p:nvPr/>
              </p:nvGrpSpPr>
              <p:grpSpPr bwMode="auto">
                <a:xfrm flipV="1">
                  <a:off x="2820" y="2175"/>
                  <a:ext cx="510" cy="273"/>
                  <a:chOff x="912" y="1632"/>
                  <a:chExt cx="207" cy="111"/>
                </a:xfrm>
              </p:grpSpPr>
              <p:sp>
                <p:nvSpPr>
                  <p:cNvPr id="6377" name="Arc 233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378" name="Arc 234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6787" name="Group 235"/>
              <p:cNvGrpSpPr>
                <a:grpSpLocks/>
              </p:cNvGrpSpPr>
              <p:nvPr/>
            </p:nvGrpSpPr>
            <p:grpSpPr bwMode="auto">
              <a:xfrm>
                <a:off x="3123" y="2079"/>
                <a:ext cx="510" cy="384"/>
                <a:chOff x="2820" y="2064"/>
                <a:chExt cx="510" cy="384"/>
              </a:xfrm>
            </p:grpSpPr>
            <p:grpSp>
              <p:nvGrpSpPr>
                <p:cNvPr id="6788" name="Group 236"/>
                <p:cNvGrpSpPr>
                  <a:grpSpLocks/>
                </p:cNvGrpSpPr>
                <p:nvPr/>
              </p:nvGrpSpPr>
              <p:grpSpPr bwMode="auto">
                <a:xfrm>
                  <a:off x="2820" y="2064"/>
                  <a:ext cx="207" cy="111"/>
                  <a:chOff x="912" y="1632"/>
                  <a:chExt cx="207" cy="111"/>
                </a:xfrm>
              </p:grpSpPr>
              <p:sp>
                <p:nvSpPr>
                  <p:cNvPr id="6381" name="Arc 237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382" name="Arc 238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791" name="Group 239"/>
                <p:cNvGrpSpPr>
                  <a:grpSpLocks/>
                </p:cNvGrpSpPr>
                <p:nvPr/>
              </p:nvGrpSpPr>
              <p:grpSpPr bwMode="auto">
                <a:xfrm flipV="1">
                  <a:off x="2820" y="2175"/>
                  <a:ext cx="510" cy="273"/>
                  <a:chOff x="912" y="1632"/>
                  <a:chExt cx="207" cy="111"/>
                </a:xfrm>
              </p:grpSpPr>
              <p:sp>
                <p:nvSpPr>
                  <p:cNvPr id="6384" name="Arc 240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385" name="Arc 241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6794" name="Group 242"/>
              <p:cNvGrpSpPr>
                <a:grpSpLocks/>
              </p:cNvGrpSpPr>
              <p:nvPr/>
            </p:nvGrpSpPr>
            <p:grpSpPr bwMode="auto">
              <a:xfrm flipV="1">
                <a:off x="1608" y="2205"/>
                <a:ext cx="510" cy="273"/>
                <a:chOff x="912" y="1632"/>
                <a:chExt cx="207" cy="111"/>
              </a:xfrm>
            </p:grpSpPr>
            <p:sp>
              <p:nvSpPr>
                <p:cNvPr id="6387" name="Arc 243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88" name="Arc 244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6795" name="Group 245"/>
          <p:cNvGrpSpPr>
            <a:grpSpLocks/>
          </p:cNvGrpSpPr>
          <p:nvPr/>
        </p:nvGrpSpPr>
        <p:grpSpPr bwMode="auto">
          <a:xfrm>
            <a:off x="1874838" y="2539754"/>
            <a:ext cx="1368425" cy="1006475"/>
            <a:chOff x="1149" y="1422"/>
            <a:chExt cx="1189" cy="875"/>
          </a:xfrm>
        </p:grpSpPr>
        <p:sp>
          <p:nvSpPr>
            <p:cNvPr id="6390" name="Line 246"/>
            <p:cNvSpPr>
              <a:spLocks noChangeShapeType="1"/>
            </p:cNvSpPr>
            <p:nvPr/>
          </p:nvSpPr>
          <p:spPr bwMode="auto">
            <a:xfrm>
              <a:off x="1149" y="1422"/>
              <a:ext cx="451" cy="1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91" name="Line 247"/>
            <p:cNvSpPr>
              <a:spLocks noChangeShapeType="1"/>
            </p:cNvSpPr>
            <p:nvPr/>
          </p:nvSpPr>
          <p:spPr bwMode="auto">
            <a:xfrm flipV="1">
              <a:off x="1600" y="1422"/>
              <a:ext cx="510" cy="1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92" name="Line 248"/>
            <p:cNvSpPr>
              <a:spLocks noChangeShapeType="1"/>
            </p:cNvSpPr>
            <p:nvPr/>
          </p:nvSpPr>
          <p:spPr bwMode="auto">
            <a:xfrm flipH="1">
              <a:off x="1164" y="2022"/>
              <a:ext cx="436" cy="1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93" name="Line 249"/>
            <p:cNvSpPr>
              <a:spLocks noChangeShapeType="1"/>
            </p:cNvSpPr>
            <p:nvPr/>
          </p:nvSpPr>
          <p:spPr bwMode="auto">
            <a:xfrm>
              <a:off x="1608" y="2022"/>
              <a:ext cx="502" cy="2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798" name="Group 250"/>
            <p:cNvGrpSpPr>
              <a:grpSpLocks/>
            </p:cNvGrpSpPr>
            <p:nvPr/>
          </p:nvGrpSpPr>
          <p:grpSpPr bwMode="auto">
            <a:xfrm>
              <a:off x="1732" y="2059"/>
              <a:ext cx="606" cy="46"/>
              <a:chOff x="432" y="1266"/>
              <a:chExt cx="3312" cy="252"/>
            </a:xfrm>
          </p:grpSpPr>
          <p:grpSp>
            <p:nvGrpSpPr>
              <p:cNvPr id="6801" name="Group 251"/>
              <p:cNvGrpSpPr>
                <a:grpSpLocks/>
              </p:cNvGrpSpPr>
              <p:nvPr/>
            </p:nvGrpSpPr>
            <p:grpSpPr bwMode="auto">
              <a:xfrm>
                <a:off x="432" y="1311"/>
                <a:ext cx="414" cy="207"/>
                <a:chOff x="912" y="1632"/>
                <a:chExt cx="414" cy="207"/>
              </a:xfrm>
            </p:grpSpPr>
            <p:grpSp>
              <p:nvGrpSpPr>
                <p:cNvPr id="6802" name="Group 252"/>
                <p:cNvGrpSpPr>
                  <a:grpSpLocks/>
                </p:cNvGrpSpPr>
                <p:nvPr/>
              </p:nvGrpSpPr>
              <p:grpSpPr bwMode="auto">
                <a:xfrm>
                  <a:off x="912" y="1632"/>
                  <a:ext cx="207" cy="111"/>
                  <a:chOff x="912" y="1632"/>
                  <a:chExt cx="207" cy="111"/>
                </a:xfrm>
              </p:grpSpPr>
              <p:sp>
                <p:nvSpPr>
                  <p:cNvPr id="6397" name="Arc 253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398" name="Arc 254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805" name="Group 255"/>
                <p:cNvGrpSpPr>
                  <a:grpSpLocks/>
                </p:cNvGrpSpPr>
                <p:nvPr/>
              </p:nvGrpSpPr>
              <p:grpSpPr bwMode="auto">
                <a:xfrm flipV="1">
                  <a:off x="1119" y="1728"/>
                  <a:ext cx="207" cy="111"/>
                  <a:chOff x="912" y="1632"/>
                  <a:chExt cx="207" cy="111"/>
                </a:xfrm>
              </p:grpSpPr>
              <p:sp>
                <p:nvSpPr>
                  <p:cNvPr id="6400" name="Arc 256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01" name="Arc 257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6809" name="Group 258"/>
              <p:cNvGrpSpPr>
                <a:grpSpLocks/>
              </p:cNvGrpSpPr>
              <p:nvPr/>
            </p:nvGrpSpPr>
            <p:grpSpPr bwMode="auto">
              <a:xfrm>
                <a:off x="846" y="1311"/>
                <a:ext cx="414" cy="207"/>
                <a:chOff x="912" y="1632"/>
                <a:chExt cx="414" cy="207"/>
              </a:xfrm>
            </p:grpSpPr>
            <p:grpSp>
              <p:nvGrpSpPr>
                <p:cNvPr id="6810" name="Group 259"/>
                <p:cNvGrpSpPr>
                  <a:grpSpLocks/>
                </p:cNvGrpSpPr>
                <p:nvPr/>
              </p:nvGrpSpPr>
              <p:grpSpPr bwMode="auto">
                <a:xfrm>
                  <a:off x="912" y="1632"/>
                  <a:ext cx="207" cy="111"/>
                  <a:chOff x="912" y="1632"/>
                  <a:chExt cx="207" cy="111"/>
                </a:xfrm>
              </p:grpSpPr>
              <p:sp>
                <p:nvSpPr>
                  <p:cNvPr id="6404" name="Arc 260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05" name="Arc 261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811" name="Group 262"/>
                <p:cNvGrpSpPr>
                  <a:grpSpLocks/>
                </p:cNvGrpSpPr>
                <p:nvPr/>
              </p:nvGrpSpPr>
              <p:grpSpPr bwMode="auto">
                <a:xfrm flipV="1">
                  <a:off x="1119" y="1728"/>
                  <a:ext cx="207" cy="111"/>
                  <a:chOff x="912" y="1632"/>
                  <a:chExt cx="207" cy="111"/>
                </a:xfrm>
              </p:grpSpPr>
              <p:sp>
                <p:nvSpPr>
                  <p:cNvPr id="6407" name="Arc 263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08" name="Arc 264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6814" name="Group 265"/>
              <p:cNvGrpSpPr>
                <a:grpSpLocks/>
              </p:cNvGrpSpPr>
              <p:nvPr/>
            </p:nvGrpSpPr>
            <p:grpSpPr bwMode="auto">
              <a:xfrm>
                <a:off x="1260" y="1296"/>
                <a:ext cx="414" cy="207"/>
                <a:chOff x="912" y="1632"/>
                <a:chExt cx="414" cy="207"/>
              </a:xfrm>
            </p:grpSpPr>
            <p:grpSp>
              <p:nvGrpSpPr>
                <p:cNvPr id="6817" name="Group 266"/>
                <p:cNvGrpSpPr>
                  <a:grpSpLocks/>
                </p:cNvGrpSpPr>
                <p:nvPr/>
              </p:nvGrpSpPr>
              <p:grpSpPr bwMode="auto">
                <a:xfrm>
                  <a:off x="912" y="1632"/>
                  <a:ext cx="207" cy="111"/>
                  <a:chOff x="912" y="1632"/>
                  <a:chExt cx="207" cy="111"/>
                </a:xfrm>
              </p:grpSpPr>
              <p:sp>
                <p:nvSpPr>
                  <p:cNvPr id="6411" name="Arc 267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12" name="Arc 268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818" name="Group 269"/>
                <p:cNvGrpSpPr>
                  <a:grpSpLocks/>
                </p:cNvGrpSpPr>
                <p:nvPr/>
              </p:nvGrpSpPr>
              <p:grpSpPr bwMode="auto">
                <a:xfrm flipV="1">
                  <a:off x="1119" y="1728"/>
                  <a:ext cx="207" cy="111"/>
                  <a:chOff x="912" y="1632"/>
                  <a:chExt cx="207" cy="111"/>
                </a:xfrm>
              </p:grpSpPr>
              <p:sp>
                <p:nvSpPr>
                  <p:cNvPr id="6414" name="Arc 270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15" name="Arc 271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6821" name="Group 272"/>
              <p:cNvGrpSpPr>
                <a:grpSpLocks/>
              </p:cNvGrpSpPr>
              <p:nvPr/>
            </p:nvGrpSpPr>
            <p:grpSpPr bwMode="auto">
              <a:xfrm>
                <a:off x="1674" y="1296"/>
                <a:ext cx="414" cy="207"/>
                <a:chOff x="912" y="1632"/>
                <a:chExt cx="414" cy="207"/>
              </a:xfrm>
            </p:grpSpPr>
            <p:grpSp>
              <p:nvGrpSpPr>
                <p:cNvPr id="6824" name="Group 273"/>
                <p:cNvGrpSpPr>
                  <a:grpSpLocks/>
                </p:cNvGrpSpPr>
                <p:nvPr/>
              </p:nvGrpSpPr>
              <p:grpSpPr bwMode="auto">
                <a:xfrm>
                  <a:off x="912" y="1632"/>
                  <a:ext cx="207" cy="111"/>
                  <a:chOff x="912" y="1632"/>
                  <a:chExt cx="207" cy="111"/>
                </a:xfrm>
              </p:grpSpPr>
              <p:sp>
                <p:nvSpPr>
                  <p:cNvPr id="6418" name="Arc 274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19" name="Arc 275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825" name="Group 276"/>
                <p:cNvGrpSpPr>
                  <a:grpSpLocks/>
                </p:cNvGrpSpPr>
                <p:nvPr/>
              </p:nvGrpSpPr>
              <p:grpSpPr bwMode="auto">
                <a:xfrm flipV="1">
                  <a:off x="1119" y="1728"/>
                  <a:ext cx="207" cy="111"/>
                  <a:chOff x="912" y="1632"/>
                  <a:chExt cx="207" cy="111"/>
                </a:xfrm>
              </p:grpSpPr>
              <p:sp>
                <p:nvSpPr>
                  <p:cNvPr id="6421" name="Arc 277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22" name="Arc 278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6828" name="Group 279"/>
              <p:cNvGrpSpPr>
                <a:grpSpLocks/>
              </p:cNvGrpSpPr>
              <p:nvPr/>
            </p:nvGrpSpPr>
            <p:grpSpPr bwMode="auto">
              <a:xfrm>
                <a:off x="2088" y="1281"/>
                <a:ext cx="414" cy="207"/>
                <a:chOff x="912" y="1632"/>
                <a:chExt cx="414" cy="207"/>
              </a:xfrm>
            </p:grpSpPr>
            <p:grpSp>
              <p:nvGrpSpPr>
                <p:cNvPr id="6831" name="Group 280"/>
                <p:cNvGrpSpPr>
                  <a:grpSpLocks/>
                </p:cNvGrpSpPr>
                <p:nvPr/>
              </p:nvGrpSpPr>
              <p:grpSpPr bwMode="auto">
                <a:xfrm>
                  <a:off x="912" y="1632"/>
                  <a:ext cx="207" cy="111"/>
                  <a:chOff x="912" y="1632"/>
                  <a:chExt cx="207" cy="111"/>
                </a:xfrm>
              </p:grpSpPr>
              <p:sp>
                <p:nvSpPr>
                  <p:cNvPr id="6425" name="Arc 281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26" name="Arc 282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832" name="Group 283"/>
                <p:cNvGrpSpPr>
                  <a:grpSpLocks/>
                </p:cNvGrpSpPr>
                <p:nvPr/>
              </p:nvGrpSpPr>
              <p:grpSpPr bwMode="auto">
                <a:xfrm flipV="1">
                  <a:off x="1119" y="1728"/>
                  <a:ext cx="207" cy="111"/>
                  <a:chOff x="912" y="1632"/>
                  <a:chExt cx="207" cy="111"/>
                </a:xfrm>
              </p:grpSpPr>
              <p:sp>
                <p:nvSpPr>
                  <p:cNvPr id="6428" name="Arc 284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29" name="Arc 285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6835" name="Group 286"/>
              <p:cNvGrpSpPr>
                <a:grpSpLocks/>
              </p:cNvGrpSpPr>
              <p:nvPr/>
            </p:nvGrpSpPr>
            <p:grpSpPr bwMode="auto">
              <a:xfrm>
                <a:off x="2502" y="1281"/>
                <a:ext cx="414" cy="207"/>
                <a:chOff x="912" y="1632"/>
                <a:chExt cx="414" cy="207"/>
              </a:xfrm>
            </p:grpSpPr>
            <p:grpSp>
              <p:nvGrpSpPr>
                <p:cNvPr id="6838" name="Group 287"/>
                <p:cNvGrpSpPr>
                  <a:grpSpLocks/>
                </p:cNvGrpSpPr>
                <p:nvPr/>
              </p:nvGrpSpPr>
              <p:grpSpPr bwMode="auto">
                <a:xfrm>
                  <a:off x="912" y="1632"/>
                  <a:ext cx="207" cy="111"/>
                  <a:chOff x="912" y="1632"/>
                  <a:chExt cx="207" cy="111"/>
                </a:xfrm>
              </p:grpSpPr>
              <p:sp>
                <p:nvSpPr>
                  <p:cNvPr id="6432" name="Arc 288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33" name="Arc 289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839" name="Group 290"/>
                <p:cNvGrpSpPr>
                  <a:grpSpLocks/>
                </p:cNvGrpSpPr>
                <p:nvPr/>
              </p:nvGrpSpPr>
              <p:grpSpPr bwMode="auto">
                <a:xfrm flipV="1">
                  <a:off x="1119" y="1728"/>
                  <a:ext cx="207" cy="111"/>
                  <a:chOff x="912" y="1632"/>
                  <a:chExt cx="207" cy="111"/>
                </a:xfrm>
              </p:grpSpPr>
              <p:sp>
                <p:nvSpPr>
                  <p:cNvPr id="6435" name="Arc 291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36" name="Arc 292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6842" name="Group 293"/>
              <p:cNvGrpSpPr>
                <a:grpSpLocks/>
              </p:cNvGrpSpPr>
              <p:nvPr/>
            </p:nvGrpSpPr>
            <p:grpSpPr bwMode="auto">
              <a:xfrm>
                <a:off x="2916" y="1266"/>
                <a:ext cx="414" cy="207"/>
                <a:chOff x="912" y="1632"/>
                <a:chExt cx="414" cy="207"/>
              </a:xfrm>
            </p:grpSpPr>
            <p:grpSp>
              <p:nvGrpSpPr>
                <p:cNvPr id="6845" name="Group 294"/>
                <p:cNvGrpSpPr>
                  <a:grpSpLocks/>
                </p:cNvGrpSpPr>
                <p:nvPr/>
              </p:nvGrpSpPr>
              <p:grpSpPr bwMode="auto">
                <a:xfrm>
                  <a:off x="912" y="1632"/>
                  <a:ext cx="207" cy="111"/>
                  <a:chOff x="912" y="1632"/>
                  <a:chExt cx="207" cy="111"/>
                </a:xfrm>
              </p:grpSpPr>
              <p:sp>
                <p:nvSpPr>
                  <p:cNvPr id="6439" name="Arc 295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40" name="Arc 296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846" name="Group 297"/>
                <p:cNvGrpSpPr>
                  <a:grpSpLocks/>
                </p:cNvGrpSpPr>
                <p:nvPr/>
              </p:nvGrpSpPr>
              <p:grpSpPr bwMode="auto">
                <a:xfrm flipV="1">
                  <a:off x="1119" y="1728"/>
                  <a:ext cx="207" cy="111"/>
                  <a:chOff x="912" y="1632"/>
                  <a:chExt cx="207" cy="111"/>
                </a:xfrm>
              </p:grpSpPr>
              <p:sp>
                <p:nvSpPr>
                  <p:cNvPr id="6442" name="Arc 298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43" name="Arc 299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6849" name="Group 300"/>
              <p:cNvGrpSpPr>
                <a:grpSpLocks/>
              </p:cNvGrpSpPr>
              <p:nvPr/>
            </p:nvGrpSpPr>
            <p:grpSpPr bwMode="auto">
              <a:xfrm>
                <a:off x="3330" y="1266"/>
                <a:ext cx="414" cy="207"/>
                <a:chOff x="912" y="1632"/>
                <a:chExt cx="414" cy="207"/>
              </a:xfrm>
            </p:grpSpPr>
            <p:grpSp>
              <p:nvGrpSpPr>
                <p:cNvPr id="6852" name="Group 301"/>
                <p:cNvGrpSpPr>
                  <a:grpSpLocks/>
                </p:cNvGrpSpPr>
                <p:nvPr/>
              </p:nvGrpSpPr>
              <p:grpSpPr bwMode="auto">
                <a:xfrm>
                  <a:off x="912" y="1632"/>
                  <a:ext cx="207" cy="111"/>
                  <a:chOff x="912" y="1632"/>
                  <a:chExt cx="207" cy="111"/>
                </a:xfrm>
              </p:grpSpPr>
              <p:sp>
                <p:nvSpPr>
                  <p:cNvPr id="6446" name="Arc 302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47" name="Arc 303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853" name="Group 304"/>
                <p:cNvGrpSpPr>
                  <a:grpSpLocks/>
                </p:cNvGrpSpPr>
                <p:nvPr/>
              </p:nvGrpSpPr>
              <p:grpSpPr bwMode="auto">
                <a:xfrm flipV="1">
                  <a:off x="1119" y="1728"/>
                  <a:ext cx="207" cy="111"/>
                  <a:chOff x="912" y="1632"/>
                  <a:chExt cx="207" cy="111"/>
                </a:xfrm>
              </p:grpSpPr>
              <p:sp>
                <p:nvSpPr>
                  <p:cNvPr id="6449" name="Arc 305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50" name="Arc 306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6856" name="Group 307"/>
            <p:cNvGrpSpPr>
              <a:grpSpLocks/>
            </p:cNvGrpSpPr>
            <p:nvPr/>
          </p:nvGrpSpPr>
          <p:grpSpPr bwMode="auto">
            <a:xfrm rot="-5400000">
              <a:off x="1419" y="1776"/>
              <a:ext cx="408" cy="60"/>
              <a:chOff x="1608" y="2049"/>
              <a:chExt cx="2934" cy="429"/>
            </a:xfrm>
          </p:grpSpPr>
          <p:grpSp>
            <p:nvGrpSpPr>
              <p:cNvPr id="6859" name="Group 308"/>
              <p:cNvGrpSpPr>
                <a:grpSpLocks/>
              </p:cNvGrpSpPr>
              <p:nvPr/>
            </p:nvGrpSpPr>
            <p:grpSpPr bwMode="auto">
              <a:xfrm>
                <a:off x="2820" y="2064"/>
                <a:ext cx="510" cy="384"/>
                <a:chOff x="2820" y="2064"/>
                <a:chExt cx="510" cy="384"/>
              </a:xfrm>
            </p:grpSpPr>
            <p:grpSp>
              <p:nvGrpSpPr>
                <p:cNvPr id="6860" name="Group 309"/>
                <p:cNvGrpSpPr>
                  <a:grpSpLocks/>
                </p:cNvGrpSpPr>
                <p:nvPr/>
              </p:nvGrpSpPr>
              <p:grpSpPr bwMode="auto">
                <a:xfrm>
                  <a:off x="2820" y="2064"/>
                  <a:ext cx="207" cy="111"/>
                  <a:chOff x="912" y="1632"/>
                  <a:chExt cx="207" cy="111"/>
                </a:xfrm>
              </p:grpSpPr>
              <p:sp>
                <p:nvSpPr>
                  <p:cNvPr id="6454" name="Arc 310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55" name="Arc 311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863" name="Group 312"/>
                <p:cNvGrpSpPr>
                  <a:grpSpLocks/>
                </p:cNvGrpSpPr>
                <p:nvPr/>
              </p:nvGrpSpPr>
              <p:grpSpPr bwMode="auto">
                <a:xfrm flipV="1">
                  <a:off x="2820" y="2175"/>
                  <a:ext cx="510" cy="273"/>
                  <a:chOff x="912" y="1632"/>
                  <a:chExt cx="207" cy="111"/>
                </a:xfrm>
              </p:grpSpPr>
              <p:sp>
                <p:nvSpPr>
                  <p:cNvPr id="6457" name="Arc 313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58" name="Arc 314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6869" name="Group 315"/>
              <p:cNvGrpSpPr>
                <a:grpSpLocks/>
              </p:cNvGrpSpPr>
              <p:nvPr/>
            </p:nvGrpSpPr>
            <p:grpSpPr bwMode="auto">
              <a:xfrm>
                <a:off x="2517" y="2079"/>
                <a:ext cx="510" cy="384"/>
                <a:chOff x="2820" y="2064"/>
                <a:chExt cx="510" cy="384"/>
              </a:xfrm>
            </p:grpSpPr>
            <p:grpSp>
              <p:nvGrpSpPr>
                <p:cNvPr id="6870" name="Group 316"/>
                <p:cNvGrpSpPr>
                  <a:grpSpLocks/>
                </p:cNvGrpSpPr>
                <p:nvPr/>
              </p:nvGrpSpPr>
              <p:grpSpPr bwMode="auto">
                <a:xfrm>
                  <a:off x="2820" y="2064"/>
                  <a:ext cx="207" cy="111"/>
                  <a:chOff x="912" y="1632"/>
                  <a:chExt cx="207" cy="111"/>
                </a:xfrm>
              </p:grpSpPr>
              <p:sp>
                <p:nvSpPr>
                  <p:cNvPr id="6461" name="Arc 317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62" name="Arc 318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871" name="Group 319"/>
                <p:cNvGrpSpPr>
                  <a:grpSpLocks/>
                </p:cNvGrpSpPr>
                <p:nvPr/>
              </p:nvGrpSpPr>
              <p:grpSpPr bwMode="auto">
                <a:xfrm flipV="1">
                  <a:off x="2820" y="2175"/>
                  <a:ext cx="510" cy="273"/>
                  <a:chOff x="912" y="1632"/>
                  <a:chExt cx="207" cy="111"/>
                </a:xfrm>
              </p:grpSpPr>
              <p:sp>
                <p:nvSpPr>
                  <p:cNvPr id="6464" name="Arc 320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65" name="Arc 321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6874" name="Group 322"/>
              <p:cNvGrpSpPr>
                <a:grpSpLocks/>
              </p:cNvGrpSpPr>
              <p:nvPr/>
            </p:nvGrpSpPr>
            <p:grpSpPr bwMode="auto">
              <a:xfrm>
                <a:off x="2214" y="2079"/>
                <a:ext cx="510" cy="384"/>
                <a:chOff x="2820" y="2064"/>
                <a:chExt cx="510" cy="384"/>
              </a:xfrm>
            </p:grpSpPr>
            <p:grpSp>
              <p:nvGrpSpPr>
                <p:cNvPr id="6877" name="Group 323"/>
                <p:cNvGrpSpPr>
                  <a:grpSpLocks/>
                </p:cNvGrpSpPr>
                <p:nvPr/>
              </p:nvGrpSpPr>
              <p:grpSpPr bwMode="auto">
                <a:xfrm>
                  <a:off x="2820" y="2064"/>
                  <a:ext cx="207" cy="111"/>
                  <a:chOff x="912" y="1632"/>
                  <a:chExt cx="207" cy="111"/>
                </a:xfrm>
              </p:grpSpPr>
              <p:sp>
                <p:nvSpPr>
                  <p:cNvPr id="6468" name="Arc 324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69" name="Arc 325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878" name="Group 326"/>
                <p:cNvGrpSpPr>
                  <a:grpSpLocks/>
                </p:cNvGrpSpPr>
                <p:nvPr/>
              </p:nvGrpSpPr>
              <p:grpSpPr bwMode="auto">
                <a:xfrm flipV="1">
                  <a:off x="2820" y="2175"/>
                  <a:ext cx="510" cy="273"/>
                  <a:chOff x="912" y="1632"/>
                  <a:chExt cx="207" cy="111"/>
                </a:xfrm>
              </p:grpSpPr>
              <p:sp>
                <p:nvSpPr>
                  <p:cNvPr id="6471" name="Arc 327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72" name="Arc 328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6144" name="Group 329"/>
              <p:cNvGrpSpPr>
                <a:grpSpLocks/>
              </p:cNvGrpSpPr>
              <p:nvPr/>
            </p:nvGrpSpPr>
            <p:grpSpPr bwMode="auto">
              <a:xfrm>
                <a:off x="1911" y="2094"/>
                <a:ext cx="510" cy="384"/>
                <a:chOff x="2820" y="2064"/>
                <a:chExt cx="510" cy="384"/>
              </a:xfrm>
            </p:grpSpPr>
            <p:grpSp>
              <p:nvGrpSpPr>
                <p:cNvPr id="6145" name="Group 330"/>
                <p:cNvGrpSpPr>
                  <a:grpSpLocks/>
                </p:cNvGrpSpPr>
                <p:nvPr/>
              </p:nvGrpSpPr>
              <p:grpSpPr bwMode="auto">
                <a:xfrm>
                  <a:off x="2820" y="2064"/>
                  <a:ext cx="207" cy="111"/>
                  <a:chOff x="912" y="1632"/>
                  <a:chExt cx="207" cy="111"/>
                </a:xfrm>
              </p:grpSpPr>
              <p:sp>
                <p:nvSpPr>
                  <p:cNvPr id="6475" name="Arc 331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76" name="Arc 332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147" name="Group 333"/>
                <p:cNvGrpSpPr>
                  <a:grpSpLocks/>
                </p:cNvGrpSpPr>
                <p:nvPr/>
              </p:nvGrpSpPr>
              <p:grpSpPr bwMode="auto">
                <a:xfrm flipV="1">
                  <a:off x="2820" y="2175"/>
                  <a:ext cx="510" cy="273"/>
                  <a:chOff x="912" y="1632"/>
                  <a:chExt cx="207" cy="111"/>
                </a:xfrm>
              </p:grpSpPr>
              <p:sp>
                <p:nvSpPr>
                  <p:cNvPr id="6478" name="Arc 334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79" name="Arc 335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6149" name="Group 336"/>
              <p:cNvGrpSpPr>
                <a:grpSpLocks/>
              </p:cNvGrpSpPr>
              <p:nvPr/>
            </p:nvGrpSpPr>
            <p:grpSpPr bwMode="auto">
              <a:xfrm>
                <a:off x="4032" y="2049"/>
                <a:ext cx="510" cy="384"/>
                <a:chOff x="2820" y="2064"/>
                <a:chExt cx="510" cy="384"/>
              </a:xfrm>
            </p:grpSpPr>
            <p:grpSp>
              <p:nvGrpSpPr>
                <p:cNvPr id="6150" name="Group 337"/>
                <p:cNvGrpSpPr>
                  <a:grpSpLocks/>
                </p:cNvGrpSpPr>
                <p:nvPr/>
              </p:nvGrpSpPr>
              <p:grpSpPr bwMode="auto">
                <a:xfrm>
                  <a:off x="2820" y="2064"/>
                  <a:ext cx="207" cy="111"/>
                  <a:chOff x="912" y="1632"/>
                  <a:chExt cx="207" cy="111"/>
                </a:xfrm>
              </p:grpSpPr>
              <p:sp>
                <p:nvSpPr>
                  <p:cNvPr id="6482" name="Arc 338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83" name="Arc 339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151" name="Group 340"/>
                <p:cNvGrpSpPr>
                  <a:grpSpLocks/>
                </p:cNvGrpSpPr>
                <p:nvPr/>
              </p:nvGrpSpPr>
              <p:grpSpPr bwMode="auto">
                <a:xfrm flipV="1">
                  <a:off x="2820" y="2175"/>
                  <a:ext cx="510" cy="273"/>
                  <a:chOff x="912" y="1632"/>
                  <a:chExt cx="207" cy="111"/>
                </a:xfrm>
              </p:grpSpPr>
              <p:sp>
                <p:nvSpPr>
                  <p:cNvPr id="6485" name="Arc 341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86" name="Arc 342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6154" name="Group 343"/>
              <p:cNvGrpSpPr>
                <a:grpSpLocks/>
              </p:cNvGrpSpPr>
              <p:nvPr/>
            </p:nvGrpSpPr>
            <p:grpSpPr bwMode="auto">
              <a:xfrm>
                <a:off x="3729" y="2064"/>
                <a:ext cx="510" cy="384"/>
                <a:chOff x="2820" y="2064"/>
                <a:chExt cx="510" cy="384"/>
              </a:xfrm>
            </p:grpSpPr>
            <p:grpSp>
              <p:nvGrpSpPr>
                <p:cNvPr id="6157" name="Group 344"/>
                <p:cNvGrpSpPr>
                  <a:grpSpLocks/>
                </p:cNvGrpSpPr>
                <p:nvPr/>
              </p:nvGrpSpPr>
              <p:grpSpPr bwMode="auto">
                <a:xfrm>
                  <a:off x="2820" y="2064"/>
                  <a:ext cx="207" cy="111"/>
                  <a:chOff x="912" y="1632"/>
                  <a:chExt cx="207" cy="111"/>
                </a:xfrm>
              </p:grpSpPr>
              <p:sp>
                <p:nvSpPr>
                  <p:cNvPr id="6489" name="Arc 345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90" name="Arc 346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158" name="Group 347"/>
                <p:cNvGrpSpPr>
                  <a:grpSpLocks/>
                </p:cNvGrpSpPr>
                <p:nvPr/>
              </p:nvGrpSpPr>
              <p:grpSpPr bwMode="auto">
                <a:xfrm flipV="1">
                  <a:off x="2820" y="2175"/>
                  <a:ext cx="510" cy="273"/>
                  <a:chOff x="912" y="1632"/>
                  <a:chExt cx="207" cy="111"/>
                </a:xfrm>
              </p:grpSpPr>
              <p:sp>
                <p:nvSpPr>
                  <p:cNvPr id="6492" name="Arc 348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93" name="Arc 349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6161" name="Group 350"/>
              <p:cNvGrpSpPr>
                <a:grpSpLocks/>
              </p:cNvGrpSpPr>
              <p:nvPr/>
            </p:nvGrpSpPr>
            <p:grpSpPr bwMode="auto">
              <a:xfrm>
                <a:off x="3426" y="2064"/>
                <a:ext cx="510" cy="384"/>
                <a:chOff x="2820" y="2064"/>
                <a:chExt cx="510" cy="384"/>
              </a:xfrm>
            </p:grpSpPr>
            <p:grpSp>
              <p:nvGrpSpPr>
                <p:cNvPr id="6164" name="Group 351"/>
                <p:cNvGrpSpPr>
                  <a:grpSpLocks/>
                </p:cNvGrpSpPr>
                <p:nvPr/>
              </p:nvGrpSpPr>
              <p:grpSpPr bwMode="auto">
                <a:xfrm>
                  <a:off x="2820" y="2064"/>
                  <a:ext cx="207" cy="111"/>
                  <a:chOff x="912" y="1632"/>
                  <a:chExt cx="207" cy="111"/>
                </a:xfrm>
              </p:grpSpPr>
              <p:sp>
                <p:nvSpPr>
                  <p:cNvPr id="6496" name="Arc 352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97" name="Arc 353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165" name="Group 354"/>
                <p:cNvGrpSpPr>
                  <a:grpSpLocks/>
                </p:cNvGrpSpPr>
                <p:nvPr/>
              </p:nvGrpSpPr>
              <p:grpSpPr bwMode="auto">
                <a:xfrm flipV="1">
                  <a:off x="2820" y="2175"/>
                  <a:ext cx="510" cy="273"/>
                  <a:chOff x="912" y="1632"/>
                  <a:chExt cx="207" cy="111"/>
                </a:xfrm>
              </p:grpSpPr>
              <p:sp>
                <p:nvSpPr>
                  <p:cNvPr id="6499" name="Arc 355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500" name="Arc 356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6168" name="Group 357"/>
              <p:cNvGrpSpPr>
                <a:grpSpLocks/>
              </p:cNvGrpSpPr>
              <p:nvPr/>
            </p:nvGrpSpPr>
            <p:grpSpPr bwMode="auto">
              <a:xfrm>
                <a:off x="3123" y="2079"/>
                <a:ext cx="510" cy="384"/>
                <a:chOff x="2820" y="2064"/>
                <a:chExt cx="510" cy="384"/>
              </a:xfrm>
            </p:grpSpPr>
            <p:grpSp>
              <p:nvGrpSpPr>
                <p:cNvPr id="6171" name="Group 358"/>
                <p:cNvGrpSpPr>
                  <a:grpSpLocks/>
                </p:cNvGrpSpPr>
                <p:nvPr/>
              </p:nvGrpSpPr>
              <p:grpSpPr bwMode="auto">
                <a:xfrm>
                  <a:off x="2820" y="2064"/>
                  <a:ext cx="207" cy="111"/>
                  <a:chOff x="912" y="1632"/>
                  <a:chExt cx="207" cy="111"/>
                </a:xfrm>
              </p:grpSpPr>
              <p:sp>
                <p:nvSpPr>
                  <p:cNvPr id="6503" name="Arc 359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504" name="Arc 360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172" name="Group 361"/>
                <p:cNvGrpSpPr>
                  <a:grpSpLocks/>
                </p:cNvGrpSpPr>
                <p:nvPr/>
              </p:nvGrpSpPr>
              <p:grpSpPr bwMode="auto">
                <a:xfrm flipV="1">
                  <a:off x="2820" y="2175"/>
                  <a:ext cx="510" cy="273"/>
                  <a:chOff x="912" y="1632"/>
                  <a:chExt cx="207" cy="111"/>
                </a:xfrm>
              </p:grpSpPr>
              <p:sp>
                <p:nvSpPr>
                  <p:cNvPr id="6506" name="Arc 362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507" name="Arc 363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6175" name="Group 364"/>
              <p:cNvGrpSpPr>
                <a:grpSpLocks/>
              </p:cNvGrpSpPr>
              <p:nvPr/>
            </p:nvGrpSpPr>
            <p:grpSpPr bwMode="auto">
              <a:xfrm flipV="1">
                <a:off x="1608" y="2205"/>
                <a:ext cx="510" cy="273"/>
                <a:chOff x="912" y="1632"/>
                <a:chExt cx="207" cy="111"/>
              </a:xfrm>
            </p:grpSpPr>
            <p:sp>
              <p:nvSpPr>
                <p:cNvPr id="6509" name="Arc 365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10" name="Arc 366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6512" name="Line 368"/>
          <p:cNvSpPr>
            <a:spLocks noChangeShapeType="1"/>
          </p:cNvSpPr>
          <p:nvPr/>
        </p:nvSpPr>
        <p:spPr bwMode="auto">
          <a:xfrm>
            <a:off x="3663950" y="2457204"/>
            <a:ext cx="520700" cy="198437"/>
          </a:xfrm>
          <a:prstGeom prst="line">
            <a:avLst/>
          </a:prstGeom>
          <a:noFill/>
          <a:ln w="9525">
            <a:solidFill>
              <a:srgbClr val="00804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13" name="Line 369"/>
          <p:cNvSpPr>
            <a:spLocks noChangeShapeType="1"/>
          </p:cNvSpPr>
          <p:nvPr/>
        </p:nvSpPr>
        <p:spPr bwMode="auto">
          <a:xfrm flipV="1">
            <a:off x="4184650" y="2457204"/>
            <a:ext cx="587375" cy="198437"/>
          </a:xfrm>
          <a:prstGeom prst="line">
            <a:avLst/>
          </a:prstGeom>
          <a:noFill/>
          <a:ln w="9525">
            <a:solidFill>
              <a:srgbClr val="00804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14" name="Line 370"/>
          <p:cNvSpPr>
            <a:spLocks noChangeShapeType="1"/>
          </p:cNvSpPr>
          <p:nvPr/>
        </p:nvSpPr>
        <p:spPr bwMode="auto">
          <a:xfrm flipH="1">
            <a:off x="3681413" y="3149354"/>
            <a:ext cx="503237" cy="157162"/>
          </a:xfrm>
          <a:prstGeom prst="line">
            <a:avLst/>
          </a:prstGeom>
          <a:noFill/>
          <a:ln w="9525">
            <a:solidFill>
              <a:srgbClr val="00804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15" name="Line 371"/>
          <p:cNvSpPr>
            <a:spLocks noChangeShapeType="1"/>
          </p:cNvSpPr>
          <p:nvPr/>
        </p:nvSpPr>
        <p:spPr bwMode="auto">
          <a:xfrm>
            <a:off x="4192588" y="3149354"/>
            <a:ext cx="579437" cy="315912"/>
          </a:xfrm>
          <a:prstGeom prst="line">
            <a:avLst/>
          </a:prstGeom>
          <a:noFill/>
          <a:ln w="9525">
            <a:solidFill>
              <a:srgbClr val="00804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6881" name="Group 372"/>
          <p:cNvGrpSpPr>
            <a:grpSpLocks/>
          </p:cNvGrpSpPr>
          <p:nvPr/>
        </p:nvGrpSpPr>
        <p:grpSpPr bwMode="auto">
          <a:xfrm>
            <a:off x="4516438" y="3284291"/>
            <a:ext cx="698500" cy="52388"/>
            <a:chOff x="432" y="1266"/>
            <a:chExt cx="3312" cy="252"/>
          </a:xfrm>
        </p:grpSpPr>
        <p:grpSp>
          <p:nvGrpSpPr>
            <p:cNvPr id="6884" name="Group 373"/>
            <p:cNvGrpSpPr>
              <a:grpSpLocks/>
            </p:cNvGrpSpPr>
            <p:nvPr/>
          </p:nvGrpSpPr>
          <p:grpSpPr bwMode="auto">
            <a:xfrm>
              <a:off x="432" y="1311"/>
              <a:ext cx="414" cy="207"/>
              <a:chOff x="912" y="1632"/>
              <a:chExt cx="414" cy="207"/>
            </a:xfrm>
          </p:grpSpPr>
          <p:grpSp>
            <p:nvGrpSpPr>
              <p:cNvPr id="6885" name="Group 374"/>
              <p:cNvGrpSpPr>
                <a:grpSpLocks/>
              </p:cNvGrpSpPr>
              <p:nvPr/>
            </p:nvGrpSpPr>
            <p:grpSpPr bwMode="auto">
              <a:xfrm>
                <a:off x="912" y="1632"/>
                <a:ext cx="207" cy="111"/>
                <a:chOff x="912" y="1632"/>
                <a:chExt cx="207" cy="111"/>
              </a:xfrm>
            </p:grpSpPr>
            <p:sp>
              <p:nvSpPr>
                <p:cNvPr id="6519" name="Arc 375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804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20" name="Arc 376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804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6888" name="Group 377"/>
              <p:cNvGrpSpPr>
                <a:grpSpLocks/>
              </p:cNvGrpSpPr>
              <p:nvPr/>
            </p:nvGrpSpPr>
            <p:grpSpPr bwMode="auto">
              <a:xfrm flipV="1">
                <a:off x="1119" y="1728"/>
                <a:ext cx="207" cy="111"/>
                <a:chOff x="912" y="1632"/>
                <a:chExt cx="207" cy="111"/>
              </a:xfrm>
            </p:grpSpPr>
            <p:sp>
              <p:nvSpPr>
                <p:cNvPr id="6522" name="Arc 378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804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23" name="Arc 379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804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6891" name="Group 380"/>
            <p:cNvGrpSpPr>
              <a:grpSpLocks/>
            </p:cNvGrpSpPr>
            <p:nvPr/>
          </p:nvGrpSpPr>
          <p:grpSpPr bwMode="auto">
            <a:xfrm>
              <a:off x="846" y="1311"/>
              <a:ext cx="414" cy="207"/>
              <a:chOff x="912" y="1632"/>
              <a:chExt cx="414" cy="207"/>
            </a:xfrm>
          </p:grpSpPr>
          <p:grpSp>
            <p:nvGrpSpPr>
              <p:cNvPr id="6892" name="Group 381"/>
              <p:cNvGrpSpPr>
                <a:grpSpLocks/>
              </p:cNvGrpSpPr>
              <p:nvPr/>
            </p:nvGrpSpPr>
            <p:grpSpPr bwMode="auto">
              <a:xfrm>
                <a:off x="912" y="1632"/>
                <a:ext cx="207" cy="111"/>
                <a:chOff x="912" y="1632"/>
                <a:chExt cx="207" cy="111"/>
              </a:xfrm>
            </p:grpSpPr>
            <p:sp>
              <p:nvSpPr>
                <p:cNvPr id="6526" name="Arc 382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804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27" name="Arc 383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804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6895" name="Group 384"/>
              <p:cNvGrpSpPr>
                <a:grpSpLocks/>
              </p:cNvGrpSpPr>
              <p:nvPr/>
            </p:nvGrpSpPr>
            <p:grpSpPr bwMode="auto">
              <a:xfrm flipV="1">
                <a:off x="1119" y="1728"/>
                <a:ext cx="207" cy="111"/>
                <a:chOff x="912" y="1632"/>
                <a:chExt cx="207" cy="111"/>
              </a:xfrm>
            </p:grpSpPr>
            <p:sp>
              <p:nvSpPr>
                <p:cNvPr id="6529" name="Arc 385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804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30" name="Arc 386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804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6898" name="Group 387"/>
            <p:cNvGrpSpPr>
              <a:grpSpLocks/>
            </p:cNvGrpSpPr>
            <p:nvPr/>
          </p:nvGrpSpPr>
          <p:grpSpPr bwMode="auto">
            <a:xfrm>
              <a:off x="1260" y="1296"/>
              <a:ext cx="414" cy="207"/>
              <a:chOff x="912" y="1632"/>
              <a:chExt cx="414" cy="207"/>
            </a:xfrm>
          </p:grpSpPr>
          <p:grpSp>
            <p:nvGrpSpPr>
              <p:cNvPr id="6899" name="Group 388"/>
              <p:cNvGrpSpPr>
                <a:grpSpLocks/>
              </p:cNvGrpSpPr>
              <p:nvPr/>
            </p:nvGrpSpPr>
            <p:grpSpPr bwMode="auto">
              <a:xfrm>
                <a:off x="912" y="1632"/>
                <a:ext cx="207" cy="111"/>
                <a:chOff x="912" y="1632"/>
                <a:chExt cx="207" cy="111"/>
              </a:xfrm>
            </p:grpSpPr>
            <p:sp>
              <p:nvSpPr>
                <p:cNvPr id="6533" name="Arc 389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804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34" name="Arc 390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804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6902" name="Group 391"/>
              <p:cNvGrpSpPr>
                <a:grpSpLocks/>
              </p:cNvGrpSpPr>
              <p:nvPr/>
            </p:nvGrpSpPr>
            <p:grpSpPr bwMode="auto">
              <a:xfrm flipV="1">
                <a:off x="1119" y="1728"/>
                <a:ext cx="207" cy="111"/>
                <a:chOff x="912" y="1632"/>
                <a:chExt cx="207" cy="111"/>
              </a:xfrm>
            </p:grpSpPr>
            <p:sp>
              <p:nvSpPr>
                <p:cNvPr id="6536" name="Arc 392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804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37" name="Arc 393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804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6905" name="Group 394"/>
            <p:cNvGrpSpPr>
              <a:grpSpLocks/>
            </p:cNvGrpSpPr>
            <p:nvPr/>
          </p:nvGrpSpPr>
          <p:grpSpPr bwMode="auto">
            <a:xfrm>
              <a:off x="1674" y="1296"/>
              <a:ext cx="414" cy="207"/>
              <a:chOff x="912" y="1632"/>
              <a:chExt cx="414" cy="207"/>
            </a:xfrm>
          </p:grpSpPr>
          <p:grpSp>
            <p:nvGrpSpPr>
              <p:cNvPr id="6906" name="Group 395"/>
              <p:cNvGrpSpPr>
                <a:grpSpLocks/>
              </p:cNvGrpSpPr>
              <p:nvPr/>
            </p:nvGrpSpPr>
            <p:grpSpPr bwMode="auto">
              <a:xfrm>
                <a:off x="912" y="1632"/>
                <a:ext cx="207" cy="111"/>
                <a:chOff x="912" y="1632"/>
                <a:chExt cx="207" cy="111"/>
              </a:xfrm>
            </p:grpSpPr>
            <p:sp>
              <p:nvSpPr>
                <p:cNvPr id="6540" name="Arc 396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804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41" name="Arc 397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804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6909" name="Group 398"/>
              <p:cNvGrpSpPr>
                <a:grpSpLocks/>
              </p:cNvGrpSpPr>
              <p:nvPr/>
            </p:nvGrpSpPr>
            <p:grpSpPr bwMode="auto">
              <a:xfrm flipV="1">
                <a:off x="1119" y="1728"/>
                <a:ext cx="207" cy="111"/>
                <a:chOff x="912" y="1632"/>
                <a:chExt cx="207" cy="111"/>
              </a:xfrm>
            </p:grpSpPr>
            <p:sp>
              <p:nvSpPr>
                <p:cNvPr id="6543" name="Arc 399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804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44" name="Arc 400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804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6912" name="Group 401"/>
            <p:cNvGrpSpPr>
              <a:grpSpLocks/>
            </p:cNvGrpSpPr>
            <p:nvPr/>
          </p:nvGrpSpPr>
          <p:grpSpPr bwMode="auto">
            <a:xfrm>
              <a:off x="2088" y="1281"/>
              <a:ext cx="414" cy="207"/>
              <a:chOff x="912" y="1632"/>
              <a:chExt cx="414" cy="207"/>
            </a:xfrm>
          </p:grpSpPr>
          <p:grpSp>
            <p:nvGrpSpPr>
              <p:cNvPr id="6913" name="Group 402"/>
              <p:cNvGrpSpPr>
                <a:grpSpLocks/>
              </p:cNvGrpSpPr>
              <p:nvPr/>
            </p:nvGrpSpPr>
            <p:grpSpPr bwMode="auto">
              <a:xfrm>
                <a:off x="912" y="1632"/>
                <a:ext cx="207" cy="111"/>
                <a:chOff x="912" y="1632"/>
                <a:chExt cx="207" cy="111"/>
              </a:xfrm>
            </p:grpSpPr>
            <p:sp>
              <p:nvSpPr>
                <p:cNvPr id="6547" name="Arc 403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804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48" name="Arc 404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804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6916" name="Group 405"/>
              <p:cNvGrpSpPr>
                <a:grpSpLocks/>
              </p:cNvGrpSpPr>
              <p:nvPr/>
            </p:nvGrpSpPr>
            <p:grpSpPr bwMode="auto">
              <a:xfrm flipV="1">
                <a:off x="1119" y="1728"/>
                <a:ext cx="207" cy="111"/>
                <a:chOff x="912" y="1632"/>
                <a:chExt cx="207" cy="111"/>
              </a:xfrm>
            </p:grpSpPr>
            <p:sp>
              <p:nvSpPr>
                <p:cNvPr id="6550" name="Arc 406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804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51" name="Arc 407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804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6919" name="Group 408"/>
            <p:cNvGrpSpPr>
              <a:grpSpLocks/>
            </p:cNvGrpSpPr>
            <p:nvPr/>
          </p:nvGrpSpPr>
          <p:grpSpPr bwMode="auto">
            <a:xfrm>
              <a:off x="2502" y="1281"/>
              <a:ext cx="414" cy="207"/>
              <a:chOff x="912" y="1632"/>
              <a:chExt cx="414" cy="207"/>
            </a:xfrm>
          </p:grpSpPr>
          <p:grpSp>
            <p:nvGrpSpPr>
              <p:cNvPr id="6920" name="Group 409"/>
              <p:cNvGrpSpPr>
                <a:grpSpLocks/>
              </p:cNvGrpSpPr>
              <p:nvPr/>
            </p:nvGrpSpPr>
            <p:grpSpPr bwMode="auto">
              <a:xfrm>
                <a:off x="912" y="1632"/>
                <a:ext cx="207" cy="111"/>
                <a:chOff x="912" y="1632"/>
                <a:chExt cx="207" cy="111"/>
              </a:xfrm>
            </p:grpSpPr>
            <p:sp>
              <p:nvSpPr>
                <p:cNvPr id="6554" name="Arc 410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804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55" name="Arc 411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804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6923" name="Group 412"/>
              <p:cNvGrpSpPr>
                <a:grpSpLocks/>
              </p:cNvGrpSpPr>
              <p:nvPr/>
            </p:nvGrpSpPr>
            <p:grpSpPr bwMode="auto">
              <a:xfrm flipV="1">
                <a:off x="1119" y="1728"/>
                <a:ext cx="207" cy="111"/>
                <a:chOff x="912" y="1632"/>
                <a:chExt cx="207" cy="111"/>
              </a:xfrm>
            </p:grpSpPr>
            <p:sp>
              <p:nvSpPr>
                <p:cNvPr id="6557" name="Arc 413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804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58" name="Arc 414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804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6926" name="Group 415"/>
            <p:cNvGrpSpPr>
              <a:grpSpLocks/>
            </p:cNvGrpSpPr>
            <p:nvPr/>
          </p:nvGrpSpPr>
          <p:grpSpPr bwMode="auto">
            <a:xfrm>
              <a:off x="2916" y="1266"/>
              <a:ext cx="414" cy="207"/>
              <a:chOff x="912" y="1632"/>
              <a:chExt cx="414" cy="207"/>
            </a:xfrm>
          </p:grpSpPr>
          <p:grpSp>
            <p:nvGrpSpPr>
              <p:cNvPr id="6927" name="Group 416"/>
              <p:cNvGrpSpPr>
                <a:grpSpLocks/>
              </p:cNvGrpSpPr>
              <p:nvPr/>
            </p:nvGrpSpPr>
            <p:grpSpPr bwMode="auto">
              <a:xfrm>
                <a:off x="912" y="1632"/>
                <a:ext cx="207" cy="111"/>
                <a:chOff x="912" y="1632"/>
                <a:chExt cx="207" cy="111"/>
              </a:xfrm>
            </p:grpSpPr>
            <p:sp>
              <p:nvSpPr>
                <p:cNvPr id="6561" name="Arc 417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804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62" name="Arc 418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804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6928" name="Group 419"/>
              <p:cNvGrpSpPr>
                <a:grpSpLocks/>
              </p:cNvGrpSpPr>
              <p:nvPr/>
            </p:nvGrpSpPr>
            <p:grpSpPr bwMode="auto">
              <a:xfrm flipV="1">
                <a:off x="1119" y="1728"/>
                <a:ext cx="207" cy="111"/>
                <a:chOff x="912" y="1632"/>
                <a:chExt cx="207" cy="111"/>
              </a:xfrm>
            </p:grpSpPr>
            <p:sp>
              <p:nvSpPr>
                <p:cNvPr id="6564" name="Arc 420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804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65" name="Arc 421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804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6931" name="Group 422"/>
            <p:cNvGrpSpPr>
              <a:grpSpLocks/>
            </p:cNvGrpSpPr>
            <p:nvPr/>
          </p:nvGrpSpPr>
          <p:grpSpPr bwMode="auto">
            <a:xfrm>
              <a:off x="3330" y="1266"/>
              <a:ext cx="414" cy="207"/>
              <a:chOff x="912" y="1632"/>
              <a:chExt cx="414" cy="207"/>
            </a:xfrm>
          </p:grpSpPr>
          <p:grpSp>
            <p:nvGrpSpPr>
              <p:cNvPr id="6934" name="Group 423"/>
              <p:cNvGrpSpPr>
                <a:grpSpLocks/>
              </p:cNvGrpSpPr>
              <p:nvPr/>
            </p:nvGrpSpPr>
            <p:grpSpPr bwMode="auto">
              <a:xfrm>
                <a:off x="912" y="1632"/>
                <a:ext cx="207" cy="111"/>
                <a:chOff x="912" y="1632"/>
                <a:chExt cx="207" cy="111"/>
              </a:xfrm>
            </p:grpSpPr>
            <p:sp>
              <p:nvSpPr>
                <p:cNvPr id="6568" name="Arc 424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804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69" name="Arc 425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804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6935" name="Group 426"/>
              <p:cNvGrpSpPr>
                <a:grpSpLocks/>
              </p:cNvGrpSpPr>
              <p:nvPr/>
            </p:nvGrpSpPr>
            <p:grpSpPr bwMode="auto">
              <a:xfrm flipV="1">
                <a:off x="1119" y="1728"/>
                <a:ext cx="207" cy="111"/>
                <a:chOff x="912" y="1632"/>
                <a:chExt cx="207" cy="111"/>
              </a:xfrm>
            </p:grpSpPr>
            <p:sp>
              <p:nvSpPr>
                <p:cNvPr id="6571" name="Arc 427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804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72" name="Arc 428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804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6938" name="Group 429"/>
          <p:cNvGrpSpPr>
            <a:grpSpLocks/>
          </p:cNvGrpSpPr>
          <p:nvPr/>
        </p:nvGrpSpPr>
        <p:grpSpPr bwMode="auto">
          <a:xfrm rot="-5400000">
            <a:off x="3975100" y="2865191"/>
            <a:ext cx="469900" cy="69850"/>
            <a:chOff x="1608" y="2049"/>
            <a:chExt cx="2934" cy="429"/>
          </a:xfrm>
        </p:grpSpPr>
        <p:grpSp>
          <p:nvGrpSpPr>
            <p:cNvPr id="6941" name="Group 430"/>
            <p:cNvGrpSpPr>
              <a:grpSpLocks/>
            </p:cNvGrpSpPr>
            <p:nvPr/>
          </p:nvGrpSpPr>
          <p:grpSpPr bwMode="auto">
            <a:xfrm>
              <a:off x="2820" y="2064"/>
              <a:ext cx="510" cy="384"/>
              <a:chOff x="2820" y="2064"/>
              <a:chExt cx="510" cy="384"/>
            </a:xfrm>
          </p:grpSpPr>
          <p:grpSp>
            <p:nvGrpSpPr>
              <p:cNvPr id="6942" name="Group 431"/>
              <p:cNvGrpSpPr>
                <a:grpSpLocks/>
              </p:cNvGrpSpPr>
              <p:nvPr/>
            </p:nvGrpSpPr>
            <p:grpSpPr bwMode="auto">
              <a:xfrm>
                <a:off x="2820" y="2064"/>
                <a:ext cx="207" cy="111"/>
                <a:chOff x="912" y="1632"/>
                <a:chExt cx="207" cy="111"/>
              </a:xfrm>
            </p:grpSpPr>
            <p:sp>
              <p:nvSpPr>
                <p:cNvPr id="6576" name="Arc 432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804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77" name="Arc 433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804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6178" name="Group 434"/>
              <p:cNvGrpSpPr>
                <a:grpSpLocks/>
              </p:cNvGrpSpPr>
              <p:nvPr/>
            </p:nvGrpSpPr>
            <p:grpSpPr bwMode="auto">
              <a:xfrm flipV="1">
                <a:off x="2820" y="2175"/>
                <a:ext cx="510" cy="273"/>
                <a:chOff x="912" y="1632"/>
                <a:chExt cx="207" cy="111"/>
              </a:xfrm>
            </p:grpSpPr>
            <p:sp>
              <p:nvSpPr>
                <p:cNvPr id="6579" name="Arc 435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804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80" name="Arc 436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804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6179" name="Group 437"/>
            <p:cNvGrpSpPr>
              <a:grpSpLocks/>
            </p:cNvGrpSpPr>
            <p:nvPr/>
          </p:nvGrpSpPr>
          <p:grpSpPr bwMode="auto">
            <a:xfrm>
              <a:off x="2517" y="2079"/>
              <a:ext cx="510" cy="384"/>
              <a:chOff x="2820" y="2064"/>
              <a:chExt cx="510" cy="384"/>
            </a:xfrm>
          </p:grpSpPr>
          <p:grpSp>
            <p:nvGrpSpPr>
              <p:cNvPr id="6182" name="Group 438"/>
              <p:cNvGrpSpPr>
                <a:grpSpLocks/>
              </p:cNvGrpSpPr>
              <p:nvPr/>
            </p:nvGrpSpPr>
            <p:grpSpPr bwMode="auto">
              <a:xfrm>
                <a:off x="2820" y="2064"/>
                <a:ext cx="207" cy="111"/>
                <a:chOff x="912" y="1632"/>
                <a:chExt cx="207" cy="111"/>
              </a:xfrm>
            </p:grpSpPr>
            <p:sp>
              <p:nvSpPr>
                <p:cNvPr id="6583" name="Arc 439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804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84" name="Arc 440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804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6185" name="Group 441"/>
              <p:cNvGrpSpPr>
                <a:grpSpLocks/>
              </p:cNvGrpSpPr>
              <p:nvPr/>
            </p:nvGrpSpPr>
            <p:grpSpPr bwMode="auto">
              <a:xfrm flipV="1">
                <a:off x="2820" y="2175"/>
                <a:ext cx="510" cy="273"/>
                <a:chOff x="912" y="1632"/>
                <a:chExt cx="207" cy="111"/>
              </a:xfrm>
            </p:grpSpPr>
            <p:sp>
              <p:nvSpPr>
                <p:cNvPr id="6586" name="Arc 442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804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87" name="Arc 443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804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6186" name="Group 444"/>
            <p:cNvGrpSpPr>
              <a:grpSpLocks/>
            </p:cNvGrpSpPr>
            <p:nvPr/>
          </p:nvGrpSpPr>
          <p:grpSpPr bwMode="auto">
            <a:xfrm>
              <a:off x="2214" y="2079"/>
              <a:ext cx="510" cy="384"/>
              <a:chOff x="2820" y="2064"/>
              <a:chExt cx="510" cy="384"/>
            </a:xfrm>
          </p:grpSpPr>
          <p:grpSp>
            <p:nvGrpSpPr>
              <p:cNvPr id="6189" name="Group 445"/>
              <p:cNvGrpSpPr>
                <a:grpSpLocks/>
              </p:cNvGrpSpPr>
              <p:nvPr/>
            </p:nvGrpSpPr>
            <p:grpSpPr bwMode="auto">
              <a:xfrm>
                <a:off x="2820" y="2064"/>
                <a:ext cx="207" cy="111"/>
                <a:chOff x="912" y="1632"/>
                <a:chExt cx="207" cy="111"/>
              </a:xfrm>
            </p:grpSpPr>
            <p:sp>
              <p:nvSpPr>
                <p:cNvPr id="6590" name="Arc 446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804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91" name="Arc 447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804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6192" name="Group 448"/>
              <p:cNvGrpSpPr>
                <a:grpSpLocks/>
              </p:cNvGrpSpPr>
              <p:nvPr/>
            </p:nvGrpSpPr>
            <p:grpSpPr bwMode="auto">
              <a:xfrm flipV="1">
                <a:off x="2820" y="2175"/>
                <a:ext cx="510" cy="273"/>
                <a:chOff x="912" y="1632"/>
                <a:chExt cx="207" cy="111"/>
              </a:xfrm>
            </p:grpSpPr>
            <p:sp>
              <p:nvSpPr>
                <p:cNvPr id="6593" name="Arc 449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804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94" name="Arc 450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804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6193" name="Group 451"/>
            <p:cNvGrpSpPr>
              <a:grpSpLocks/>
            </p:cNvGrpSpPr>
            <p:nvPr/>
          </p:nvGrpSpPr>
          <p:grpSpPr bwMode="auto">
            <a:xfrm>
              <a:off x="1911" y="2094"/>
              <a:ext cx="510" cy="384"/>
              <a:chOff x="2820" y="2064"/>
              <a:chExt cx="510" cy="384"/>
            </a:xfrm>
          </p:grpSpPr>
          <p:grpSp>
            <p:nvGrpSpPr>
              <p:cNvPr id="6196" name="Group 452"/>
              <p:cNvGrpSpPr>
                <a:grpSpLocks/>
              </p:cNvGrpSpPr>
              <p:nvPr/>
            </p:nvGrpSpPr>
            <p:grpSpPr bwMode="auto">
              <a:xfrm>
                <a:off x="2820" y="2064"/>
                <a:ext cx="207" cy="111"/>
                <a:chOff x="912" y="1632"/>
                <a:chExt cx="207" cy="111"/>
              </a:xfrm>
            </p:grpSpPr>
            <p:sp>
              <p:nvSpPr>
                <p:cNvPr id="6597" name="Arc 453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804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98" name="Arc 454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804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6199" name="Group 455"/>
              <p:cNvGrpSpPr>
                <a:grpSpLocks/>
              </p:cNvGrpSpPr>
              <p:nvPr/>
            </p:nvGrpSpPr>
            <p:grpSpPr bwMode="auto">
              <a:xfrm flipV="1">
                <a:off x="2820" y="2175"/>
                <a:ext cx="510" cy="273"/>
                <a:chOff x="912" y="1632"/>
                <a:chExt cx="207" cy="111"/>
              </a:xfrm>
            </p:grpSpPr>
            <p:sp>
              <p:nvSpPr>
                <p:cNvPr id="6600" name="Arc 456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804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01" name="Arc 457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804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6200" name="Group 458"/>
            <p:cNvGrpSpPr>
              <a:grpSpLocks/>
            </p:cNvGrpSpPr>
            <p:nvPr/>
          </p:nvGrpSpPr>
          <p:grpSpPr bwMode="auto">
            <a:xfrm>
              <a:off x="4032" y="2049"/>
              <a:ext cx="510" cy="384"/>
              <a:chOff x="2820" y="2064"/>
              <a:chExt cx="510" cy="384"/>
            </a:xfrm>
          </p:grpSpPr>
          <p:grpSp>
            <p:nvGrpSpPr>
              <p:cNvPr id="6203" name="Group 459"/>
              <p:cNvGrpSpPr>
                <a:grpSpLocks/>
              </p:cNvGrpSpPr>
              <p:nvPr/>
            </p:nvGrpSpPr>
            <p:grpSpPr bwMode="auto">
              <a:xfrm>
                <a:off x="2820" y="2064"/>
                <a:ext cx="207" cy="111"/>
                <a:chOff x="912" y="1632"/>
                <a:chExt cx="207" cy="111"/>
              </a:xfrm>
            </p:grpSpPr>
            <p:sp>
              <p:nvSpPr>
                <p:cNvPr id="6604" name="Arc 460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804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05" name="Arc 461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804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6206" name="Group 462"/>
              <p:cNvGrpSpPr>
                <a:grpSpLocks/>
              </p:cNvGrpSpPr>
              <p:nvPr/>
            </p:nvGrpSpPr>
            <p:grpSpPr bwMode="auto">
              <a:xfrm flipV="1">
                <a:off x="2820" y="2175"/>
                <a:ext cx="510" cy="273"/>
                <a:chOff x="912" y="1632"/>
                <a:chExt cx="207" cy="111"/>
              </a:xfrm>
            </p:grpSpPr>
            <p:sp>
              <p:nvSpPr>
                <p:cNvPr id="6607" name="Arc 463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804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08" name="Arc 464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804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6945" name="Group 465"/>
            <p:cNvGrpSpPr>
              <a:grpSpLocks/>
            </p:cNvGrpSpPr>
            <p:nvPr/>
          </p:nvGrpSpPr>
          <p:grpSpPr bwMode="auto">
            <a:xfrm>
              <a:off x="3729" y="2064"/>
              <a:ext cx="510" cy="384"/>
              <a:chOff x="2820" y="2064"/>
              <a:chExt cx="510" cy="384"/>
            </a:xfrm>
          </p:grpSpPr>
          <p:grpSp>
            <p:nvGrpSpPr>
              <p:cNvPr id="6948" name="Group 466"/>
              <p:cNvGrpSpPr>
                <a:grpSpLocks/>
              </p:cNvGrpSpPr>
              <p:nvPr/>
            </p:nvGrpSpPr>
            <p:grpSpPr bwMode="auto">
              <a:xfrm>
                <a:off x="2820" y="2064"/>
                <a:ext cx="207" cy="111"/>
                <a:chOff x="912" y="1632"/>
                <a:chExt cx="207" cy="111"/>
              </a:xfrm>
            </p:grpSpPr>
            <p:sp>
              <p:nvSpPr>
                <p:cNvPr id="6611" name="Arc 467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804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12" name="Arc 468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804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6949" name="Group 469"/>
              <p:cNvGrpSpPr>
                <a:grpSpLocks/>
              </p:cNvGrpSpPr>
              <p:nvPr/>
            </p:nvGrpSpPr>
            <p:grpSpPr bwMode="auto">
              <a:xfrm flipV="1">
                <a:off x="2820" y="2175"/>
                <a:ext cx="510" cy="273"/>
                <a:chOff x="912" y="1632"/>
                <a:chExt cx="207" cy="111"/>
              </a:xfrm>
            </p:grpSpPr>
            <p:sp>
              <p:nvSpPr>
                <p:cNvPr id="6614" name="Arc 470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804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15" name="Arc 471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804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6952" name="Group 472"/>
            <p:cNvGrpSpPr>
              <a:grpSpLocks/>
            </p:cNvGrpSpPr>
            <p:nvPr/>
          </p:nvGrpSpPr>
          <p:grpSpPr bwMode="auto">
            <a:xfrm>
              <a:off x="3426" y="2064"/>
              <a:ext cx="510" cy="384"/>
              <a:chOff x="2820" y="2064"/>
              <a:chExt cx="510" cy="384"/>
            </a:xfrm>
          </p:grpSpPr>
          <p:grpSp>
            <p:nvGrpSpPr>
              <p:cNvPr id="6955" name="Group 473"/>
              <p:cNvGrpSpPr>
                <a:grpSpLocks/>
              </p:cNvGrpSpPr>
              <p:nvPr/>
            </p:nvGrpSpPr>
            <p:grpSpPr bwMode="auto">
              <a:xfrm>
                <a:off x="2820" y="2064"/>
                <a:ext cx="207" cy="111"/>
                <a:chOff x="912" y="1632"/>
                <a:chExt cx="207" cy="111"/>
              </a:xfrm>
            </p:grpSpPr>
            <p:sp>
              <p:nvSpPr>
                <p:cNvPr id="6618" name="Arc 474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804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19" name="Arc 475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804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6956" name="Group 476"/>
              <p:cNvGrpSpPr>
                <a:grpSpLocks/>
              </p:cNvGrpSpPr>
              <p:nvPr/>
            </p:nvGrpSpPr>
            <p:grpSpPr bwMode="auto">
              <a:xfrm flipV="1">
                <a:off x="2820" y="2175"/>
                <a:ext cx="510" cy="273"/>
                <a:chOff x="912" y="1632"/>
                <a:chExt cx="207" cy="111"/>
              </a:xfrm>
            </p:grpSpPr>
            <p:sp>
              <p:nvSpPr>
                <p:cNvPr id="6621" name="Arc 477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804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22" name="Arc 478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804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6959" name="Group 479"/>
            <p:cNvGrpSpPr>
              <a:grpSpLocks/>
            </p:cNvGrpSpPr>
            <p:nvPr/>
          </p:nvGrpSpPr>
          <p:grpSpPr bwMode="auto">
            <a:xfrm>
              <a:off x="3123" y="2079"/>
              <a:ext cx="510" cy="384"/>
              <a:chOff x="2820" y="2064"/>
              <a:chExt cx="510" cy="384"/>
            </a:xfrm>
          </p:grpSpPr>
          <p:grpSp>
            <p:nvGrpSpPr>
              <p:cNvPr id="6962" name="Group 480"/>
              <p:cNvGrpSpPr>
                <a:grpSpLocks/>
              </p:cNvGrpSpPr>
              <p:nvPr/>
            </p:nvGrpSpPr>
            <p:grpSpPr bwMode="auto">
              <a:xfrm>
                <a:off x="2820" y="2064"/>
                <a:ext cx="207" cy="111"/>
                <a:chOff x="912" y="1632"/>
                <a:chExt cx="207" cy="111"/>
              </a:xfrm>
            </p:grpSpPr>
            <p:sp>
              <p:nvSpPr>
                <p:cNvPr id="6625" name="Arc 481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804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26" name="Arc 482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804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6963" name="Group 483"/>
              <p:cNvGrpSpPr>
                <a:grpSpLocks/>
              </p:cNvGrpSpPr>
              <p:nvPr/>
            </p:nvGrpSpPr>
            <p:grpSpPr bwMode="auto">
              <a:xfrm flipV="1">
                <a:off x="2820" y="2175"/>
                <a:ext cx="510" cy="273"/>
                <a:chOff x="912" y="1632"/>
                <a:chExt cx="207" cy="111"/>
              </a:xfrm>
            </p:grpSpPr>
            <p:sp>
              <p:nvSpPr>
                <p:cNvPr id="6628" name="Arc 484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804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29" name="Arc 485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804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6966" name="Group 486"/>
            <p:cNvGrpSpPr>
              <a:grpSpLocks/>
            </p:cNvGrpSpPr>
            <p:nvPr/>
          </p:nvGrpSpPr>
          <p:grpSpPr bwMode="auto">
            <a:xfrm flipV="1">
              <a:off x="1608" y="2205"/>
              <a:ext cx="510" cy="273"/>
              <a:chOff x="912" y="1632"/>
              <a:chExt cx="207" cy="111"/>
            </a:xfrm>
          </p:grpSpPr>
          <p:sp>
            <p:nvSpPr>
              <p:cNvPr id="6631" name="Arc 487"/>
              <p:cNvSpPr>
                <a:spLocks/>
              </p:cNvSpPr>
              <p:nvPr/>
            </p:nvSpPr>
            <p:spPr bwMode="auto">
              <a:xfrm>
                <a:off x="1008" y="1632"/>
                <a:ext cx="111" cy="11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804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32" name="Arc 488"/>
              <p:cNvSpPr>
                <a:spLocks/>
              </p:cNvSpPr>
              <p:nvPr/>
            </p:nvSpPr>
            <p:spPr bwMode="auto">
              <a:xfrm flipH="1">
                <a:off x="912" y="1632"/>
                <a:ext cx="111" cy="11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804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969" name="Group 489"/>
          <p:cNvGrpSpPr>
            <a:grpSpLocks/>
          </p:cNvGrpSpPr>
          <p:nvPr/>
        </p:nvGrpSpPr>
        <p:grpSpPr bwMode="auto">
          <a:xfrm rot="-1710276">
            <a:off x="3775075" y="3385891"/>
            <a:ext cx="641350" cy="93663"/>
            <a:chOff x="1608" y="2049"/>
            <a:chExt cx="2934" cy="429"/>
          </a:xfrm>
        </p:grpSpPr>
        <p:grpSp>
          <p:nvGrpSpPr>
            <p:cNvPr id="6970" name="Group 490"/>
            <p:cNvGrpSpPr>
              <a:grpSpLocks/>
            </p:cNvGrpSpPr>
            <p:nvPr/>
          </p:nvGrpSpPr>
          <p:grpSpPr bwMode="auto">
            <a:xfrm>
              <a:off x="2820" y="2064"/>
              <a:ext cx="510" cy="384"/>
              <a:chOff x="2820" y="2064"/>
              <a:chExt cx="510" cy="384"/>
            </a:xfrm>
          </p:grpSpPr>
          <p:grpSp>
            <p:nvGrpSpPr>
              <p:cNvPr id="6973" name="Group 491"/>
              <p:cNvGrpSpPr>
                <a:grpSpLocks/>
              </p:cNvGrpSpPr>
              <p:nvPr/>
            </p:nvGrpSpPr>
            <p:grpSpPr bwMode="auto">
              <a:xfrm>
                <a:off x="2820" y="2064"/>
                <a:ext cx="207" cy="111"/>
                <a:chOff x="912" y="1632"/>
                <a:chExt cx="207" cy="111"/>
              </a:xfrm>
            </p:grpSpPr>
            <p:sp>
              <p:nvSpPr>
                <p:cNvPr id="6636" name="Arc 492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804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37" name="Arc 493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804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6211" name="Group 494"/>
              <p:cNvGrpSpPr>
                <a:grpSpLocks/>
              </p:cNvGrpSpPr>
              <p:nvPr/>
            </p:nvGrpSpPr>
            <p:grpSpPr bwMode="auto">
              <a:xfrm flipV="1">
                <a:off x="2820" y="2175"/>
                <a:ext cx="510" cy="273"/>
                <a:chOff x="912" y="1632"/>
                <a:chExt cx="207" cy="111"/>
              </a:xfrm>
            </p:grpSpPr>
            <p:sp>
              <p:nvSpPr>
                <p:cNvPr id="6639" name="Arc 495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804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40" name="Arc 496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804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6212" name="Group 497"/>
            <p:cNvGrpSpPr>
              <a:grpSpLocks/>
            </p:cNvGrpSpPr>
            <p:nvPr/>
          </p:nvGrpSpPr>
          <p:grpSpPr bwMode="auto">
            <a:xfrm>
              <a:off x="2517" y="2079"/>
              <a:ext cx="510" cy="384"/>
              <a:chOff x="2820" y="2064"/>
              <a:chExt cx="510" cy="384"/>
            </a:xfrm>
          </p:grpSpPr>
          <p:grpSp>
            <p:nvGrpSpPr>
              <p:cNvPr id="6213" name="Group 498"/>
              <p:cNvGrpSpPr>
                <a:grpSpLocks/>
              </p:cNvGrpSpPr>
              <p:nvPr/>
            </p:nvGrpSpPr>
            <p:grpSpPr bwMode="auto">
              <a:xfrm>
                <a:off x="2820" y="2064"/>
                <a:ext cx="207" cy="111"/>
                <a:chOff x="912" y="1632"/>
                <a:chExt cx="207" cy="111"/>
              </a:xfrm>
            </p:grpSpPr>
            <p:sp>
              <p:nvSpPr>
                <p:cNvPr id="6643" name="Arc 499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804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44" name="Arc 500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804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6216" name="Group 501"/>
              <p:cNvGrpSpPr>
                <a:grpSpLocks/>
              </p:cNvGrpSpPr>
              <p:nvPr/>
            </p:nvGrpSpPr>
            <p:grpSpPr bwMode="auto">
              <a:xfrm flipV="1">
                <a:off x="2820" y="2175"/>
                <a:ext cx="510" cy="273"/>
                <a:chOff x="912" y="1632"/>
                <a:chExt cx="207" cy="111"/>
              </a:xfrm>
            </p:grpSpPr>
            <p:sp>
              <p:nvSpPr>
                <p:cNvPr id="6646" name="Arc 502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804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47" name="Arc 503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804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6219" name="Group 504"/>
            <p:cNvGrpSpPr>
              <a:grpSpLocks/>
            </p:cNvGrpSpPr>
            <p:nvPr/>
          </p:nvGrpSpPr>
          <p:grpSpPr bwMode="auto">
            <a:xfrm>
              <a:off x="2214" y="2079"/>
              <a:ext cx="510" cy="384"/>
              <a:chOff x="2820" y="2064"/>
              <a:chExt cx="510" cy="384"/>
            </a:xfrm>
          </p:grpSpPr>
          <p:grpSp>
            <p:nvGrpSpPr>
              <p:cNvPr id="6220" name="Group 505"/>
              <p:cNvGrpSpPr>
                <a:grpSpLocks/>
              </p:cNvGrpSpPr>
              <p:nvPr/>
            </p:nvGrpSpPr>
            <p:grpSpPr bwMode="auto">
              <a:xfrm>
                <a:off x="2820" y="2064"/>
                <a:ext cx="207" cy="111"/>
                <a:chOff x="912" y="1632"/>
                <a:chExt cx="207" cy="111"/>
              </a:xfrm>
            </p:grpSpPr>
            <p:sp>
              <p:nvSpPr>
                <p:cNvPr id="6650" name="Arc 506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804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51" name="Arc 507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804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6223" name="Group 508"/>
              <p:cNvGrpSpPr>
                <a:grpSpLocks/>
              </p:cNvGrpSpPr>
              <p:nvPr/>
            </p:nvGrpSpPr>
            <p:grpSpPr bwMode="auto">
              <a:xfrm flipV="1">
                <a:off x="2820" y="2175"/>
                <a:ext cx="510" cy="273"/>
                <a:chOff x="912" y="1632"/>
                <a:chExt cx="207" cy="111"/>
              </a:xfrm>
            </p:grpSpPr>
            <p:sp>
              <p:nvSpPr>
                <p:cNvPr id="6653" name="Arc 509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804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54" name="Arc 510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804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6226" name="Group 511"/>
            <p:cNvGrpSpPr>
              <a:grpSpLocks/>
            </p:cNvGrpSpPr>
            <p:nvPr/>
          </p:nvGrpSpPr>
          <p:grpSpPr bwMode="auto">
            <a:xfrm>
              <a:off x="1911" y="2094"/>
              <a:ext cx="510" cy="384"/>
              <a:chOff x="2820" y="2064"/>
              <a:chExt cx="510" cy="384"/>
            </a:xfrm>
          </p:grpSpPr>
          <p:grpSp>
            <p:nvGrpSpPr>
              <p:cNvPr id="6227" name="Group 512"/>
              <p:cNvGrpSpPr>
                <a:grpSpLocks/>
              </p:cNvGrpSpPr>
              <p:nvPr/>
            </p:nvGrpSpPr>
            <p:grpSpPr bwMode="auto">
              <a:xfrm>
                <a:off x="2820" y="2064"/>
                <a:ext cx="207" cy="111"/>
                <a:chOff x="912" y="1632"/>
                <a:chExt cx="207" cy="111"/>
              </a:xfrm>
            </p:grpSpPr>
            <p:sp>
              <p:nvSpPr>
                <p:cNvPr id="6657" name="Arc 513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804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58" name="Arc 514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804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6230" name="Group 515"/>
              <p:cNvGrpSpPr>
                <a:grpSpLocks/>
              </p:cNvGrpSpPr>
              <p:nvPr/>
            </p:nvGrpSpPr>
            <p:grpSpPr bwMode="auto">
              <a:xfrm flipV="1">
                <a:off x="2820" y="2175"/>
                <a:ext cx="510" cy="273"/>
                <a:chOff x="912" y="1632"/>
                <a:chExt cx="207" cy="111"/>
              </a:xfrm>
            </p:grpSpPr>
            <p:sp>
              <p:nvSpPr>
                <p:cNvPr id="6660" name="Arc 516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804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61" name="Arc 517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804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6233" name="Group 518"/>
            <p:cNvGrpSpPr>
              <a:grpSpLocks/>
            </p:cNvGrpSpPr>
            <p:nvPr/>
          </p:nvGrpSpPr>
          <p:grpSpPr bwMode="auto">
            <a:xfrm>
              <a:off x="4032" y="2049"/>
              <a:ext cx="510" cy="384"/>
              <a:chOff x="2820" y="2064"/>
              <a:chExt cx="510" cy="384"/>
            </a:xfrm>
          </p:grpSpPr>
          <p:grpSp>
            <p:nvGrpSpPr>
              <p:cNvPr id="6234" name="Group 519"/>
              <p:cNvGrpSpPr>
                <a:grpSpLocks/>
              </p:cNvGrpSpPr>
              <p:nvPr/>
            </p:nvGrpSpPr>
            <p:grpSpPr bwMode="auto">
              <a:xfrm>
                <a:off x="2820" y="2064"/>
                <a:ext cx="207" cy="111"/>
                <a:chOff x="912" y="1632"/>
                <a:chExt cx="207" cy="111"/>
              </a:xfrm>
            </p:grpSpPr>
            <p:sp>
              <p:nvSpPr>
                <p:cNvPr id="6664" name="Arc 520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804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65" name="Arc 521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804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6237" name="Group 522"/>
              <p:cNvGrpSpPr>
                <a:grpSpLocks/>
              </p:cNvGrpSpPr>
              <p:nvPr/>
            </p:nvGrpSpPr>
            <p:grpSpPr bwMode="auto">
              <a:xfrm flipV="1">
                <a:off x="2820" y="2175"/>
                <a:ext cx="510" cy="273"/>
                <a:chOff x="912" y="1632"/>
                <a:chExt cx="207" cy="111"/>
              </a:xfrm>
            </p:grpSpPr>
            <p:sp>
              <p:nvSpPr>
                <p:cNvPr id="6667" name="Arc 523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804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68" name="Arc 524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804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6976" name="Group 525"/>
            <p:cNvGrpSpPr>
              <a:grpSpLocks/>
            </p:cNvGrpSpPr>
            <p:nvPr/>
          </p:nvGrpSpPr>
          <p:grpSpPr bwMode="auto">
            <a:xfrm>
              <a:off x="3729" y="2064"/>
              <a:ext cx="510" cy="384"/>
              <a:chOff x="2820" y="2064"/>
              <a:chExt cx="510" cy="384"/>
            </a:xfrm>
          </p:grpSpPr>
          <p:grpSp>
            <p:nvGrpSpPr>
              <p:cNvPr id="6977" name="Group 526"/>
              <p:cNvGrpSpPr>
                <a:grpSpLocks/>
              </p:cNvGrpSpPr>
              <p:nvPr/>
            </p:nvGrpSpPr>
            <p:grpSpPr bwMode="auto">
              <a:xfrm>
                <a:off x="2820" y="2064"/>
                <a:ext cx="207" cy="111"/>
                <a:chOff x="912" y="1632"/>
                <a:chExt cx="207" cy="111"/>
              </a:xfrm>
            </p:grpSpPr>
            <p:sp>
              <p:nvSpPr>
                <p:cNvPr id="6671" name="Arc 527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804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72" name="Arc 528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804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6980" name="Group 529"/>
              <p:cNvGrpSpPr>
                <a:grpSpLocks/>
              </p:cNvGrpSpPr>
              <p:nvPr/>
            </p:nvGrpSpPr>
            <p:grpSpPr bwMode="auto">
              <a:xfrm flipV="1">
                <a:off x="2820" y="2175"/>
                <a:ext cx="510" cy="273"/>
                <a:chOff x="912" y="1632"/>
                <a:chExt cx="207" cy="111"/>
              </a:xfrm>
            </p:grpSpPr>
            <p:sp>
              <p:nvSpPr>
                <p:cNvPr id="6674" name="Arc 530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804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75" name="Arc 531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804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6983" name="Group 532"/>
            <p:cNvGrpSpPr>
              <a:grpSpLocks/>
            </p:cNvGrpSpPr>
            <p:nvPr/>
          </p:nvGrpSpPr>
          <p:grpSpPr bwMode="auto">
            <a:xfrm>
              <a:off x="3426" y="2064"/>
              <a:ext cx="510" cy="384"/>
              <a:chOff x="2820" y="2064"/>
              <a:chExt cx="510" cy="384"/>
            </a:xfrm>
          </p:grpSpPr>
          <p:grpSp>
            <p:nvGrpSpPr>
              <p:cNvPr id="6984" name="Group 533"/>
              <p:cNvGrpSpPr>
                <a:grpSpLocks/>
              </p:cNvGrpSpPr>
              <p:nvPr/>
            </p:nvGrpSpPr>
            <p:grpSpPr bwMode="auto">
              <a:xfrm>
                <a:off x="2820" y="2064"/>
                <a:ext cx="207" cy="111"/>
                <a:chOff x="912" y="1632"/>
                <a:chExt cx="207" cy="111"/>
              </a:xfrm>
            </p:grpSpPr>
            <p:sp>
              <p:nvSpPr>
                <p:cNvPr id="6678" name="Arc 534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804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79" name="Arc 535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804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6994" name="Group 536"/>
              <p:cNvGrpSpPr>
                <a:grpSpLocks/>
              </p:cNvGrpSpPr>
              <p:nvPr/>
            </p:nvGrpSpPr>
            <p:grpSpPr bwMode="auto">
              <a:xfrm flipV="1">
                <a:off x="2820" y="2175"/>
                <a:ext cx="510" cy="273"/>
                <a:chOff x="912" y="1632"/>
                <a:chExt cx="207" cy="111"/>
              </a:xfrm>
            </p:grpSpPr>
            <p:sp>
              <p:nvSpPr>
                <p:cNvPr id="6681" name="Arc 537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804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82" name="Arc 538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804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6995" name="Group 539"/>
            <p:cNvGrpSpPr>
              <a:grpSpLocks/>
            </p:cNvGrpSpPr>
            <p:nvPr/>
          </p:nvGrpSpPr>
          <p:grpSpPr bwMode="auto">
            <a:xfrm>
              <a:off x="3123" y="2079"/>
              <a:ext cx="510" cy="384"/>
              <a:chOff x="2820" y="2064"/>
              <a:chExt cx="510" cy="384"/>
            </a:xfrm>
          </p:grpSpPr>
          <p:grpSp>
            <p:nvGrpSpPr>
              <p:cNvPr id="6999" name="Group 540"/>
              <p:cNvGrpSpPr>
                <a:grpSpLocks/>
              </p:cNvGrpSpPr>
              <p:nvPr/>
            </p:nvGrpSpPr>
            <p:grpSpPr bwMode="auto">
              <a:xfrm>
                <a:off x="2820" y="2064"/>
                <a:ext cx="207" cy="111"/>
                <a:chOff x="912" y="1632"/>
                <a:chExt cx="207" cy="111"/>
              </a:xfrm>
            </p:grpSpPr>
            <p:sp>
              <p:nvSpPr>
                <p:cNvPr id="6685" name="Arc 541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804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86" name="Arc 542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804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7001" name="Group 543"/>
              <p:cNvGrpSpPr>
                <a:grpSpLocks/>
              </p:cNvGrpSpPr>
              <p:nvPr/>
            </p:nvGrpSpPr>
            <p:grpSpPr bwMode="auto">
              <a:xfrm flipV="1">
                <a:off x="2820" y="2175"/>
                <a:ext cx="510" cy="273"/>
                <a:chOff x="912" y="1632"/>
                <a:chExt cx="207" cy="111"/>
              </a:xfrm>
            </p:grpSpPr>
            <p:sp>
              <p:nvSpPr>
                <p:cNvPr id="6688" name="Arc 544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804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89" name="Arc 545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804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7002" name="Group 546"/>
            <p:cNvGrpSpPr>
              <a:grpSpLocks/>
            </p:cNvGrpSpPr>
            <p:nvPr/>
          </p:nvGrpSpPr>
          <p:grpSpPr bwMode="auto">
            <a:xfrm flipV="1">
              <a:off x="1608" y="2205"/>
              <a:ext cx="510" cy="273"/>
              <a:chOff x="912" y="1632"/>
              <a:chExt cx="207" cy="111"/>
            </a:xfrm>
          </p:grpSpPr>
          <p:sp>
            <p:nvSpPr>
              <p:cNvPr id="6691" name="Arc 547"/>
              <p:cNvSpPr>
                <a:spLocks/>
              </p:cNvSpPr>
              <p:nvPr/>
            </p:nvSpPr>
            <p:spPr bwMode="auto">
              <a:xfrm>
                <a:off x="1008" y="1632"/>
                <a:ext cx="111" cy="11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804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92" name="Arc 548"/>
              <p:cNvSpPr>
                <a:spLocks/>
              </p:cNvSpPr>
              <p:nvPr/>
            </p:nvSpPr>
            <p:spPr bwMode="auto">
              <a:xfrm flipH="1">
                <a:off x="912" y="1632"/>
                <a:ext cx="111" cy="11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804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6693" name="Oval 549"/>
          <p:cNvSpPr>
            <a:spLocks noChangeArrowheads="1"/>
          </p:cNvSpPr>
          <p:nvPr/>
        </p:nvSpPr>
        <p:spPr bwMode="auto">
          <a:xfrm>
            <a:off x="3646488" y="3531941"/>
            <a:ext cx="166687" cy="1666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7003" name="Group 851"/>
          <p:cNvGrpSpPr>
            <a:grpSpLocks/>
          </p:cNvGrpSpPr>
          <p:nvPr/>
        </p:nvGrpSpPr>
        <p:grpSpPr bwMode="auto">
          <a:xfrm>
            <a:off x="5659010" y="2385926"/>
            <a:ext cx="527050" cy="1143001"/>
            <a:chOff x="3578" y="1116"/>
            <a:chExt cx="332" cy="720"/>
          </a:xfrm>
        </p:grpSpPr>
        <p:grpSp>
          <p:nvGrpSpPr>
            <p:cNvPr id="7006" name="Group 607"/>
            <p:cNvGrpSpPr>
              <a:grpSpLocks/>
            </p:cNvGrpSpPr>
            <p:nvPr/>
          </p:nvGrpSpPr>
          <p:grpSpPr bwMode="auto">
            <a:xfrm rot="-2961522">
              <a:off x="3616" y="1368"/>
              <a:ext cx="546" cy="42"/>
              <a:chOff x="432" y="1266"/>
              <a:chExt cx="3312" cy="252"/>
            </a:xfrm>
          </p:grpSpPr>
          <p:grpSp>
            <p:nvGrpSpPr>
              <p:cNvPr id="6240" name="Group 608"/>
              <p:cNvGrpSpPr>
                <a:grpSpLocks/>
              </p:cNvGrpSpPr>
              <p:nvPr/>
            </p:nvGrpSpPr>
            <p:grpSpPr bwMode="auto">
              <a:xfrm>
                <a:off x="432" y="1311"/>
                <a:ext cx="414" cy="207"/>
                <a:chOff x="912" y="1632"/>
                <a:chExt cx="414" cy="207"/>
              </a:xfrm>
            </p:grpSpPr>
            <p:grpSp>
              <p:nvGrpSpPr>
                <p:cNvPr id="6241" name="Group 609"/>
                <p:cNvGrpSpPr>
                  <a:grpSpLocks/>
                </p:cNvGrpSpPr>
                <p:nvPr/>
              </p:nvGrpSpPr>
              <p:grpSpPr bwMode="auto">
                <a:xfrm>
                  <a:off x="912" y="1632"/>
                  <a:ext cx="207" cy="111"/>
                  <a:chOff x="912" y="1632"/>
                  <a:chExt cx="207" cy="111"/>
                </a:xfrm>
              </p:grpSpPr>
              <p:sp>
                <p:nvSpPr>
                  <p:cNvPr id="6754" name="Arc 610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755" name="Arc 611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244" name="Group 612"/>
                <p:cNvGrpSpPr>
                  <a:grpSpLocks/>
                </p:cNvGrpSpPr>
                <p:nvPr/>
              </p:nvGrpSpPr>
              <p:grpSpPr bwMode="auto">
                <a:xfrm flipV="1">
                  <a:off x="1119" y="1728"/>
                  <a:ext cx="207" cy="111"/>
                  <a:chOff x="912" y="1632"/>
                  <a:chExt cx="207" cy="111"/>
                </a:xfrm>
              </p:grpSpPr>
              <p:sp>
                <p:nvSpPr>
                  <p:cNvPr id="6757" name="Arc 613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758" name="Arc 614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6247" name="Group 615"/>
              <p:cNvGrpSpPr>
                <a:grpSpLocks/>
              </p:cNvGrpSpPr>
              <p:nvPr/>
            </p:nvGrpSpPr>
            <p:grpSpPr bwMode="auto">
              <a:xfrm>
                <a:off x="846" y="1311"/>
                <a:ext cx="414" cy="207"/>
                <a:chOff x="912" y="1632"/>
                <a:chExt cx="414" cy="207"/>
              </a:xfrm>
            </p:grpSpPr>
            <p:grpSp>
              <p:nvGrpSpPr>
                <p:cNvPr id="6248" name="Group 616"/>
                <p:cNvGrpSpPr>
                  <a:grpSpLocks/>
                </p:cNvGrpSpPr>
                <p:nvPr/>
              </p:nvGrpSpPr>
              <p:grpSpPr bwMode="auto">
                <a:xfrm>
                  <a:off x="912" y="1632"/>
                  <a:ext cx="207" cy="111"/>
                  <a:chOff x="912" y="1632"/>
                  <a:chExt cx="207" cy="111"/>
                </a:xfrm>
              </p:grpSpPr>
              <p:sp>
                <p:nvSpPr>
                  <p:cNvPr id="6761" name="Arc 617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762" name="Arc 618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251" name="Group 619"/>
                <p:cNvGrpSpPr>
                  <a:grpSpLocks/>
                </p:cNvGrpSpPr>
                <p:nvPr/>
              </p:nvGrpSpPr>
              <p:grpSpPr bwMode="auto">
                <a:xfrm flipV="1">
                  <a:off x="1119" y="1728"/>
                  <a:ext cx="207" cy="111"/>
                  <a:chOff x="912" y="1632"/>
                  <a:chExt cx="207" cy="111"/>
                </a:xfrm>
              </p:grpSpPr>
              <p:sp>
                <p:nvSpPr>
                  <p:cNvPr id="6764" name="Arc 620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765" name="Arc 621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6254" name="Group 622"/>
              <p:cNvGrpSpPr>
                <a:grpSpLocks/>
              </p:cNvGrpSpPr>
              <p:nvPr/>
            </p:nvGrpSpPr>
            <p:grpSpPr bwMode="auto">
              <a:xfrm>
                <a:off x="1260" y="1296"/>
                <a:ext cx="414" cy="207"/>
                <a:chOff x="912" y="1632"/>
                <a:chExt cx="414" cy="207"/>
              </a:xfrm>
            </p:grpSpPr>
            <p:grpSp>
              <p:nvGrpSpPr>
                <p:cNvPr id="6255" name="Group 623"/>
                <p:cNvGrpSpPr>
                  <a:grpSpLocks/>
                </p:cNvGrpSpPr>
                <p:nvPr/>
              </p:nvGrpSpPr>
              <p:grpSpPr bwMode="auto">
                <a:xfrm>
                  <a:off x="912" y="1632"/>
                  <a:ext cx="207" cy="111"/>
                  <a:chOff x="912" y="1632"/>
                  <a:chExt cx="207" cy="111"/>
                </a:xfrm>
              </p:grpSpPr>
              <p:sp>
                <p:nvSpPr>
                  <p:cNvPr id="6768" name="Arc 624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769" name="Arc 625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258" name="Group 626"/>
                <p:cNvGrpSpPr>
                  <a:grpSpLocks/>
                </p:cNvGrpSpPr>
                <p:nvPr/>
              </p:nvGrpSpPr>
              <p:grpSpPr bwMode="auto">
                <a:xfrm flipV="1">
                  <a:off x="1119" y="1728"/>
                  <a:ext cx="207" cy="111"/>
                  <a:chOff x="912" y="1632"/>
                  <a:chExt cx="207" cy="111"/>
                </a:xfrm>
              </p:grpSpPr>
              <p:sp>
                <p:nvSpPr>
                  <p:cNvPr id="6771" name="Arc 627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772" name="Arc 628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6261" name="Group 629"/>
              <p:cNvGrpSpPr>
                <a:grpSpLocks/>
              </p:cNvGrpSpPr>
              <p:nvPr/>
            </p:nvGrpSpPr>
            <p:grpSpPr bwMode="auto">
              <a:xfrm>
                <a:off x="1674" y="1296"/>
                <a:ext cx="414" cy="207"/>
                <a:chOff x="912" y="1632"/>
                <a:chExt cx="414" cy="207"/>
              </a:xfrm>
            </p:grpSpPr>
            <p:grpSp>
              <p:nvGrpSpPr>
                <p:cNvPr id="6262" name="Group 630"/>
                <p:cNvGrpSpPr>
                  <a:grpSpLocks/>
                </p:cNvGrpSpPr>
                <p:nvPr/>
              </p:nvGrpSpPr>
              <p:grpSpPr bwMode="auto">
                <a:xfrm>
                  <a:off x="912" y="1632"/>
                  <a:ext cx="207" cy="111"/>
                  <a:chOff x="912" y="1632"/>
                  <a:chExt cx="207" cy="111"/>
                </a:xfrm>
              </p:grpSpPr>
              <p:sp>
                <p:nvSpPr>
                  <p:cNvPr id="6775" name="Arc 631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776" name="Arc 632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265" name="Group 633"/>
                <p:cNvGrpSpPr>
                  <a:grpSpLocks/>
                </p:cNvGrpSpPr>
                <p:nvPr/>
              </p:nvGrpSpPr>
              <p:grpSpPr bwMode="auto">
                <a:xfrm flipV="1">
                  <a:off x="1119" y="1728"/>
                  <a:ext cx="207" cy="111"/>
                  <a:chOff x="912" y="1632"/>
                  <a:chExt cx="207" cy="111"/>
                </a:xfrm>
              </p:grpSpPr>
              <p:sp>
                <p:nvSpPr>
                  <p:cNvPr id="6778" name="Arc 634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779" name="Arc 635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6268" name="Group 636"/>
              <p:cNvGrpSpPr>
                <a:grpSpLocks/>
              </p:cNvGrpSpPr>
              <p:nvPr/>
            </p:nvGrpSpPr>
            <p:grpSpPr bwMode="auto">
              <a:xfrm>
                <a:off x="2088" y="1281"/>
                <a:ext cx="414" cy="219"/>
                <a:chOff x="912" y="1632"/>
                <a:chExt cx="414" cy="219"/>
              </a:xfrm>
            </p:grpSpPr>
            <p:grpSp>
              <p:nvGrpSpPr>
                <p:cNvPr id="7009" name="Group 637"/>
                <p:cNvGrpSpPr>
                  <a:grpSpLocks/>
                </p:cNvGrpSpPr>
                <p:nvPr/>
              </p:nvGrpSpPr>
              <p:grpSpPr bwMode="auto">
                <a:xfrm>
                  <a:off x="912" y="1632"/>
                  <a:ext cx="207" cy="111"/>
                  <a:chOff x="912" y="1632"/>
                  <a:chExt cx="207" cy="111"/>
                </a:xfrm>
              </p:grpSpPr>
              <p:sp>
                <p:nvSpPr>
                  <p:cNvPr id="6782" name="Arc 638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783" name="Arc 639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010" name="Group 640"/>
                <p:cNvGrpSpPr>
                  <a:grpSpLocks/>
                </p:cNvGrpSpPr>
                <p:nvPr/>
              </p:nvGrpSpPr>
              <p:grpSpPr bwMode="auto">
                <a:xfrm flipV="1">
                  <a:off x="1114" y="1728"/>
                  <a:ext cx="212" cy="123"/>
                  <a:chOff x="907" y="1620"/>
                  <a:chExt cx="212" cy="123"/>
                </a:xfrm>
              </p:grpSpPr>
              <p:sp>
                <p:nvSpPr>
                  <p:cNvPr id="6785" name="Arc 641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786" name="Arc 642"/>
                  <p:cNvSpPr>
                    <a:spLocks/>
                  </p:cNvSpPr>
                  <p:nvPr/>
                </p:nvSpPr>
                <p:spPr bwMode="auto">
                  <a:xfrm flipH="1">
                    <a:off x="907" y="1620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7013" name="Group 643"/>
              <p:cNvGrpSpPr>
                <a:grpSpLocks/>
              </p:cNvGrpSpPr>
              <p:nvPr/>
            </p:nvGrpSpPr>
            <p:grpSpPr bwMode="auto">
              <a:xfrm>
                <a:off x="2502" y="1281"/>
                <a:ext cx="414" cy="207"/>
                <a:chOff x="912" y="1632"/>
                <a:chExt cx="414" cy="207"/>
              </a:xfrm>
            </p:grpSpPr>
            <p:grpSp>
              <p:nvGrpSpPr>
                <p:cNvPr id="7016" name="Group 644"/>
                <p:cNvGrpSpPr>
                  <a:grpSpLocks/>
                </p:cNvGrpSpPr>
                <p:nvPr/>
              </p:nvGrpSpPr>
              <p:grpSpPr bwMode="auto">
                <a:xfrm>
                  <a:off x="912" y="1632"/>
                  <a:ext cx="207" cy="111"/>
                  <a:chOff x="912" y="1632"/>
                  <a:chExt cx="207" cy="111"/>
                </a:xfrm>
              </p:grpSpPr>
              <p:sp>
                <p:nvSpPr>
                  <p:cNvPr id="6789" name="Arc 645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790" name="Arc 646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017" name="Group 647"/>
                <p:cNvGrpSpPr>
                  <a:grpSpLocks/>
                </p:cNvGrpSpPr>
                <p:nvPr/>
              </p:nvGrpSpPr>
              <p:grpSpPr bwMode="auto">
                <a:xfrm flipV="1">
                  <a:off x="1119" y="1728"/>
                  <a:ext cx="207" cy="111"/>
                  <a:chOff x="912" y="1632"/>
                  <a:chExt cx="207" cy="111"/>
                </a:xfrm>
              </p:grpSpPr>
              <p:sp>
                <p:nvSpPr>
                  <p:cNvPr id="6792" name="Arc 648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793" name="Arc 649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7020" name="Group 650"/>
              <p:cNvGrpSpPr>
                <a:grpSpLocks/>
              </p:cNvGrpSpPr>
              <p:nvPr/>
            </p:nvGrpSpPr>
            <p:grpSpPr bwMode="auto">
              <a:xfrm>
                <a:off x="2916" y="1266"/>
                <a:ext cx="414" cy="207"/>
                <a:chOff x="912" y="1632"/>
                <a:chExt cx="414" cy="207"/>
              </a:xfrm>
            </p:grpSpPr>
            <p:grpSp>
              <p:nvGrpSpPr>
                <p:cNvPr id="7023" name="Group 651"/>
                <p:cNvGrpSpPr>
                  <a:grpSpLocks/>
                </p:cNvGrpSpPr>
                <p:nvPr/>
              </p:nvGrpSpPr>
              <p:grpSpPr bwMode="auto">
                <a:xfrm>
                  <a:off x="912" y="1632"/>
                  <a:ext cx="207" cy="111"/>
                  <a:chOff x="912" y="1632"/>
                  <a:chExt cx="207" cy="111"/>
                </a:xfrm>
              </p:grpSpPr>
              <p:sp>
                <p:nvSpPr>
                  <p:cNvPr id="6796" name="Arc 652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797" name="Arc 653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024" name="Group 654"/>
                <p:cNvGrpSpPr>
                  <a:grpSpLocks/>
                </p:cNvGrpSpPr>
                <p:nvPr/>
              </p:nvGrpSpPr>
              <p:grpSpPr bwMode="auto">
                <a:xfrm flipV="1">
                  <a:off x="1119" y="1728"/>
                  <a:ext cx="207" cy="111"/>
                  <a:chOff x="912" y="1632"/>
                  <a:chExt cx="207" cy="111"/>
                </a:xfrm>
              </p:grpSpPr>
              <p:sp>
                <p:nvSpPr>
                  <p:cNvPr id="6799" name="Arc 655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800" name="Arc 656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7027" name="Group 657"/>
              <p:cNvGrpSpPr>
                <a:grpSpLocks/>
              </p:cNvGrpSpPr>
              <p:nvPr/>
            </p:nvGrpSpPr>
            <p:grpSpPr bwMode="auto">
              <a:xfrm>
                <a:off x="3330" y="1266"/>
                <a:ext cx="414" cy="207"/>
                <a:chOff x="912" y="1632"/>
                <a:chExt cx="414" cy="207"/>
              </a:xfrm>
            </p:grpSpPr>
            <p:grpSp>
              <p:nvGrpSpPr>
                <p:cNvPr id="7030" name="Group 658"/>
                <p:cNvGrpSpPr>
                  <a:grpSpLocks/>
                </p:cNvGrpSpPr>
                <p:nvPr/>
              </p:nvGrpSpPr>
              <p:grpSpPr bwMode="auto">
                <a:xfrm>
                  <a:off x="912" y="1632"/>
                  <a:ext cx="207" cy="111"/>
                  <a:chOff x="912" y="1632"/>
                  <a:chExt cx="207" cy="111"/>
                </a:xfrm>
              </p:grpSpPr>
              <p:sp>
                <p:nvSpPr>
                  <p:cNvPr id="6803" name="Arc 659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804" name="Arc 660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031" name="Group 661"/>
                <p:cNvGrpSpPr>
                  <a:grpSpLocks/>
                </p:cNvGrpSpPr>
                <p:nvPr/>
              </p:nvGrpSpPr>
              <p:grpSpPr bwMode="auto">
                <a:xfrm flipV="1">
                  <a:off x="1119" y="1728"/>
                  <a:ext cx="207" cy="111"/>
                  <a:chOff x="912" y="1632"/>
                  <a:chExt cx="207" cy="111"/>
                </a:xfrm>
              </p:grpSpPr>
              <p:sp>
                <p:nvSpPr>
                  <p:cNvPr id="6806" name="Arc 662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807" name="Arc 663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6808" name="AutoShape 664"/>
            <p:cNvSpPr>
              <a:spLocks noChangeArrowheads="1"/>
            </p:cNvSpPr>
            <p:nvPr/>
          </p:nvSpPr>
          <p:spPr bwMode="auto">
            <a:xfrm>
              <a:off x="3578" y="1545"/>
              <a:ext cx="291" cy="291"/>
            </a:xfrm>
            <a:prstGeom prst="star24">
              <a:avLst>
                <a:gd name="adj" fmla="val 375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867" name="Line 723"/>
          <p:cNvSpPr>
            <a:spLocks noChangeShapeType="1"/>
          </p:cNvSpPr>
          <p:nvPr/>
        </p:nvSpPr>
        <p:spPr bwMode="auto">
          <a:xfrm>
            <a:off x="7223673" y="5609569"/>
            <a:ext cx="542925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68" name="Text Box 724"/>
          <p:cNvSpPr txBox="1">
            <a:spLocks noChangeArrowheads="1"/>
          </p:cNvSpPr>
          <p:nvPr/>
        </p:nvSpPr>
        <p:spPr bwMode="auto">
          <a:xfrm>
            <a:off x="7207798" y="5601631"/>
            <a:ext cx="48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0000FF"/>
                </a:solidFill>
                <a:latin typeface="Symbol" pitchFamily="-109" charset="2"/>
              </a:rPr>
              <a:t>p</a:t>
            </a:r>
            <a:r>
              <a:rPr lang="en-US" sz="1800" baseline="30000">
                <a:solidFill>
                  <a:srgbClr val="0000FF"/>
                </a:solidFill>
              </a:rPr>
              <a:t>0</a:t>
            </a:r>
            <a:endParaRPr lang="en-US" sz="1800">
              <a:solidFill>
                <a:srgbClr val="0000FF"/>
              </a:solidFill>
            </a:endParaRPr>
          </a:p>
        </p:txBody>
      </p:sp>
      <p:grpSp>
        <p:nvGrpSpPr>
          <p:cNvPr id="7058" name="Group 725"/>
          <p:cNvGrpSpPr>
            <a:grpSpLocks/>
          </p:cNvGrpSpPr>
          <p:nvPr/>
        </p:nvGrpSpPr>
        <p:grpSpPr bwMode="auto">
          <a:xfrm rot="-1079883">
            <a:off x="7722148" y="5471456"/>
            <a:ext cx="812800" cy="61913"/>
            <a:chOff x="432" y="1266"/>
            <a:chExt cx="3312" cy="252"/>
          </a:xfrm>
        </p:grpSpPr>
        <p:grpSp>
          <p:nvGrpSpPr>
            <p:cNvPr id="7063" name="Group 726"/>
            <p:cNvGrpSpPr>
              <a:grpSpLocks/>
            </p:cNvGrpSpPr>
            <p:nvPr/>
          </p:nvGrpSpPr>
          <p:grpSpPr bwMode="auto">
            <a:xfrm>
              <a:off x="432" y="1311"/>
              <a:ext cx="414" cy="207"/>
              <a:chOff x="912" y="1632"/>
              <a:chExt cx="414" cy="207"/>
            </a:xfrm>
          </p:grpSpPr>
          <p:grpSp>
            <p:nvGrpSpPr>
              <p:cNvPr id="7064" name="Group 727"/>
              <p:cNvGrpSpPr>
                <a:grpSpLocks/>
              </p:cNvGrpSpPr>
              <p:nvPr/>
            </p:nvGrpSpPr>
            <p:grpSpPr bwMode="auto">
              <a:xfrm>
                <a:off x="912" y="1632"/>
                <a:ext cx="207" cy="111"/>
                <a:chOff x="912" y="1632"/>
                <a:chExt cx="207" cy="111"/>
              </a:xfrm>
            </p:grpSpPr>
            <p:sp>
              <p:nvSpPr>
                <p:cNvPr id="6872" name="Arc 728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73" name="Arc 729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7065" name="Group 730"/>
              <p:cNvGrpSpPr>
                <a:grpSpLocks/>
              </p:cNvGrpSpPr>
              <p:nvPr/>
            </p:nvGrpSpPr>
            <p:grpSpPr bwMode="auto">
              <a:xfrm flipV="1">
                <a:off x="1119" y="1728"/>
                <a:ext cx="207" cy="111"/>
                <a:chOff x="912" y="1632"/>
                <a:chExt cx="207" cy="111"/>
              </a:xfrm>
            </p:grpSpPr>
            <p:sp>
              <p:nvSpPr>
                <p:cNvPr id="6875" name="Arc 731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76" name="Arc 732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7066" name="Group 733"/>
            <p:cNvGrpSpPr>
              <a:grpSpLocks/>
            </p:cNvGrpSpPr>
            <p:nvPr/>
          </p:nvGrpSpPr>
          <p:grpSpPr bwMode="auto">
            <a:xfrm>
              <a:off x="846" y="1311"/>
              <a:ext cx="414" cy="207"/>
              <a:chOff x="912" y="1632"/>
              <a:chExt cx="414" cy="207"/>
            </a:xfrm>
          </p:grpSpPr>
          <p:grpSp>
            <p:nvGrpSpPr>
              <p:cNvPr id="7067" name="Group 734"/>
              <p:cNvGrpSpPr>
                <a:grpSpLocks/>
              </p:cNvGrpSpPr>
              <p:nvPr/>
            </p:nvGrpSpPr>
            <p:grpSpPr bwMode="auto">
              <a:xfrm>
                <a:off x="912" y="1632"/>
                <a:ext cx="207" cy="111"/>
                <a:chOff x="912" y="1632"/>
                <a:chExt cx="207" cy="111"/>
              </a:xfrm>
            </p:grpSpPr>
            <p:sp>
              <p:nvSpPr>
                <p:cNvPr id="6879" name="Arc 735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80" name="Arc 736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7068" name="Group 737"/>
              <p:cNvGrpSpPr>
                <a:grpSpLocks/>
              </p:cNvGrpSpPr>
              <p:nvPr/>
            </p:nvGrpSpPr>
            <p:grpSpPr bwMode="auto">
              <a:xfrm flipV="1">
                <a:off x="1119" y="1728"/>
                <a:ext cx="207" cy="111"/>
                <a:chOff x="912" y="1632"/>
                <a:chExt cx="207" cy="111"/>
              </a:xfrm>
            </p:grpSpPr>
            <p:sp>
              <p:nvSpPr>
                <p:cNvPr id="6882" name="Arc 738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83" name="Arc 739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7069" name="Group 740"/>
            <p:cNvGrpSpPr>
              <a:grpSpLocks/>
            </p:cNvGrpSpPr>
            <p:nvPr/>
          </p:nvGrpSpPr>
          <p:grpSpPr bwMode="auto">
            <a:xfrm>
              <a:off x="1260" y="1296"/>
              <a:ext cx="414" cy="207"/>
              <a:chOff x="912" y="1632"/>
              <a:chExt cx="414" cy="207"/>
            </a:xfrm>
          </p:grpSpPr>
          <p:grpSp>
            <p:nvGrpSpPr>
              <p:cNvPr id="7070" name="Group 741"/>
              <p:cNvGrpSpPr>
                <a:grpSpLocks/>
              </p:cNvGrpSpPr>
              <p:nvPr/>
            </p:nvGrpSpPr>
            <p:grpSpPr bwMode="auto">
              <a:xfrm>
                <a:off x="912" y="1632"/>
                <a:ext cx="207" cy="111"/>
                <a:chOff x="912" y="1632"/>
                <a:chExt cx="207" cy="111"/>
              </a:xfrm>
            </p:grpSpPr>
            <p:sp>
              <p:nvSpPr>
                <p:cNvPr id="6886" name="Arc 742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87" name="Arc 743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7071" name="Group 744"/>
              <p:cNvGrpSpPr>
                <a:grpSpLocks/>
              </p:cNvGrpSpPr>
              <p:nvPr/>
            </p:nvGrpSpPr>
            <p:grpSpPr bwMode="auto">
              <a:xfrm flipV="1">
                <a:off x="1119" y="1728"/>
                <a:ext cx="207" cy="111"/>
                <a:chOff x="912" y="1632"/>
                <a:chExt cx="207" cy="111"/>
              </a:xfrm>
            </p:grpSpPr>
            <p:sp>
              <p:nvSpPr>
                <p:cNvPr id="6889" name="Arc 745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90" name="Arc 746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6305" name="Group 747"/>
            <p:cNvGrpSpPr>
              <a:grpSpLocks/>
            </p:cNvGrpSpPr>
            <p:nvPr/>
          </p:nvGrpSpPr>
          <p:grpSpPr bwMode="auto">
            <a:xfrm>
              <a:off x="1674" y="1296"/>
              <a:ext cx="414" cy="207"/>
              <a:chOff x="912" y="1632"/>
              <a:chExt cx="414" cy="207"/>
            </a:xfrm>
          </p:grpSpPr>
          <p:grpSp>
            <p:nvGrpSpPr>
              <p:cNvPr id="6308" name="Group 748"/>
              <p:cNvGrpSpPr>
                <a:grpSpLocks/>
              </p:cNvGrpSpPr>
              <p:nvPr/>
            </p:nvGrpSpPr>
            <p:grpSpPr bwMode="auto">
              <a:xfrm>
                <a:off x="912" y="1632"/>
                <a:ext cx="207" cy="111"/>
                <a:chOff x="912" y="1632"/>
                <a:chExt cx="207" cy="111"/>
              </a:xfrm>
            </p:grpSpPr>
            <p:sp>
              <p:nvSpPr>
                <p:cNvPr id="6893" name="Arc 749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94" name="Arc 750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6309" name="Group 751"/>
              <p:cNvGrpSpPr>
                <a:grpSpLocks/>
              </p:cNvGrpSpPr>
              <p:nvPr/>
            </p:nvGrpSpPr>
            <p:grpSpPr bwMode="auto">
              <a:xfrm flipV="1">
                <a:off x="1119" y="1728"/>
                <a:ext cx="207" cy="111"/>
                <a:chOff x="912" y="1632"/>
                <a:chExt cx="207" cy="111"/>
              </a:xfrm>
            </p:grpSpPr>
            <p:sp>
              <p:nvSpPr>
                <p:cNvPr id="6896" name="Arc 752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97" name="Arc 753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6312" name="Group 754"/>
            <p:cNvGrpSpPr>
              <a:grpSpLocks/>
            </p:cNvGrpSpPr>
            <p:nvPr/>
          </p:nvGrpSpPr>
          <p:grpSpPr bwMode="auto">
            <a:xfrm>
              <a:off x="2088" y="1281"/>
              <a:ext cx="414" cy="207"/>
              <a:chOff x="912" y="1632"/>
              <a:chExt cx="414" cy="207"/>
            </a:xfrm>
          </p:grpSpPr>
          <p:grpSp>
            <p:nvGrpSpPr>
              <p:cNvPr id="6315" name="Group 755"/>
              <p:cNvGrpSpPr>
                <a:grpSpLocks/>
              </p:cNvGrpSpPr>
              <p:nvPr/>
            </p:nvGrpSpPr>
            <p:grpSpPr bwMode="auto">
              <a:xfrm>
                <a:off x="912" y="1632"/>
                <a:ext cx="207" cy="111"/>
                <a:chOff x="912" y="1632"/>
                <a:chExt cx="207" cy="111"/>
              </a:xfrm>
            </p:grpSpPr>
            <p:sp>
              <p:nvSpPr>
                <p:cNvPr id="6900" name="Arc 756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01" name="Arc 757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6316" name="Group 758"/>
              <p:cNvGrpSpPr>
                <a:grpSpLocks/>
              </p:cNvGrpSpPr>
              <p:nvPr/>
            </p:nvGrpSpPr>
            <p:grpSpPr bwMode="auto">
              <a:xfrm flipV="1">
                <a:off x="1119" y="1728"/>
                <a:ext cx="207" cy="111"/>
                <a:chOff x="912" y="1632"/>
                <a:chExt cx="207" cy="111"/>
              </a:xfrm>
            </p:grpSpPr>
            <p:sp>
              <p:nvSpPr>
                <p:cNvPr id="6903" name="Arc 759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04" name="Arc 760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6319" name="Group 761"/>
            <p:cNvGrpSpPr>
              <a:grpSpLocks/>
            </p:cNvGrpSpPr>
            <p:nvPr/>
          </p:nvGrpSpPr>
          <p:grpSpPr bwMode="auto">
            <a:xfrm>
              <a:off x="2502" y="1281"/>
              <a:ext cx="414" cy="207"/>
              <a:chOff x="912" y="1632"/>
              <a:chExt cx="414" cy="207"/>
            </a:xfrm>
          </p:grpSpPr>
          <p:grpSp>
            <p:nvGrpSpPr>
              <p:cNvPr id="6322" name="Group 762"/>
              <p:cNvGrpSpPr>
                <a:grpSpLocks/>
              </p:cNvGrpSpPr>
              <p:nvPr/>
            </p:nvGrpSpPr>
            <p:grpSpPr bwMode="auto">
              <a:xfrm>
                <a:off x="912" y="1632"/>
                <a:ext cx="207" cy="111"/>
                <a:chOff x="912" y="1632"/>
                <a:chExt cx="207" cy="111"/>
              </a:xfrm>
            </p:grpSpPr>
            <p:sp>
              <p:nvSpPr>
                <p:cNvPr id="6907" name="Arc 763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08" name="Arc 764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6323" name="Group 765"/>
              <p:cNvGrpSpPr>
                <a:grpSpLocks/>
              </p:cNvGrpSpPr>
              <p:nvPr/>
            </p:nvGrpSpPr>
            <p:grpSpPr bwMode="auto">
              <a:xfrm flipV="1">
                <a:off x="1119" y="1728"/>
                <a:ext cx="207" cy="111"/>
                <a:chOff x="912" y="1632"/>
                <a:chExt cx="207" cy="111"/>
              </a:xfrm>
            </p:grpSpPr>
            <p:sp>
              <p:nvSpPr>
                <p:cNvPr id="6910" name="Arc 766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11" name="Arc 767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6326" name="Group 768"/>
            <p:cNvGrpSpPr>
              <a:grpSpLocks/>
            </p:cNvGrpSpPr>
            <p:nvPr/>
          </p:nvGrpSpPr>
          <p:grpSpPr bwMode="auto">
            <a:xfrm>
              <a:off x="2916" y="1266"/>
              <a:ext cx="414" cy="207"/>
              <a:chOff x="912" y="1632"/>
              <a:chExt cx="414" cy="207"/>
            </a:xfrm>
          </p:grpSpPr>
          <p:grpSp>
            <p:nvGrpSpPr>
              <p:cNvPr id="6329" name="Group 769"/>
              <p:cNvGrpSpPr>
                <a:grpSpLocks/>
              </p:cNvGrpSpPr>
              <p:nvPr/>
            </p:nvGrpSpPr>
            <p:grpSpPr bwMode="auto">
              <a:xfrm>
                <a:off x="912" y="1632"/>
                <a:ext cx="207" cy="111"/>
                <a:chOff x="912" y="1632"/>
                <a:chExt cx="207" cy="111"/>
              </a:xfrm>
            </p:grpSpPr>
            <p:sp>
              <p:nvSpPr>
                <p:cNvPr id="6914" name="Arc 770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15" name="Arc 771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6330" name="Group 772"/>
              <p:cNvGrpSpPr>
                <a:grpSpLocks/>
              </p:cNvGrpSpPr>
              <p:nvPr/>
            </p:nvGrpSpPr>
            <p:grpSpPr bwMode="auto">
              <a:xfrm flipV="1">
                <a:off x="1119" y="1728"/>
                <a:ext cx="207" cy="111"/>
                <a:chOff x="912" y="1632"/>
                <a:chExt cx="207" cy="111"/>
              </a:xfrm>
            </p:grpSpPr>
            <p:sp>
              <p:nvSpPr>
                <p:cNvPr id="6917" name="Arc 773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18" name="Arc 774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6331" name="Group 775"/>
            <p:cNvGrpSpPr>
              <a:grpSpLocks/>
            </p:cNvGrpSpPr>
            <p:nvPr/>
          </p:nvGrpSpPr>
          <p:grpSpPr bwMode="auto">
            <a:xfrm>
              <a:off x="3330" y="1266"/>
              <a:ext cx="414" cy="207"/>
              <a:chOff x="912" y="1632"/>
              <a:chExt cx="414" cy="207"/>
            </a:xfrm>
          </p:grpSpPr>
          <p:grpSp>
            <p:nvGrpSpPr>
              <p:cNvPr id="6334" name="Group 776"/>
              <p:cNvGrpSpPr>
                <a:grpSpLocks/>
              </p:cNvGrpSpPr>
              <p:nvPr/>
            </p:nvGrpSpPr>
            <p:grpSpPr bwMode="auto">
              <a:xfrm>
                <a:off x="912" y="1632"/>
                <a:ext cx="207" cy="111"/>
                <a:chOff x="912" y="1632"/>
                <a:chExt cx="207" cy="111"/>
              </a:xfrm>
            </p:grpSpPr>
            <p:sp>
              <p:nvSpPr>
                <p:cNvPr id="6921" name="Arc 777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22" name="Arc 778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6337" name="Group 779"/>
              <p:cNvGrpSpPr>
                <a:grpSpLocks/>
              </p:cNvGrpSpPr>
              <p:nvPr/>
            </p:nvGrpSpPr>
            <p:grpSpPr bwMode="auto">
              <a:xfrm flipV="1">
                <a:off x="1119" y="1728"/>
                <a:ext cx="207" cy="111"/>
                <a:chOff x="912" y="1632"/>
                <a:chExt cx="207" cy="111"/>
              </a:xfrm>
            </p:grpSpPr>
            <p:sp>
              <p:nvSpPr>
                <p:cNvPr id="6924" name="Arc 780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25" name="Arc 781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6338" name="Group 782"/>
          <p:cNvGrpSpPr>
            <a:grpSpLocks/>
          </p:cNvGrpSpPr>
          <p:nvPr/>
        </p:nvGrpSpPr>
        <p:grpSpPr bwMode="auto">
          <a:xfrm rot="1285233">
            <a:off x="7717386" y="5774669"/>
            <a:ext cx="812800" cy="61912"/>
            <a:chOff x="432" y="1266"/>
            <a:chExt cx="3312" cy="252"/>
          </a:xfrm>
        </p:grpSpPr>
        <p:grpSp>
          <p:nvGrpSpPr>
            <p:cNvPr id="6341" name="Group 783"/>
            <p:cNvGrpSpPr>
              <a:grpSpLocks/>
            </p:cNvGrpSpPr>
            <p:nvPr/>
          </p:nvGrpSpPr>
          <p:grpSpPr bwMode="auto">
            <a:xfrm>
              <a:off x="432" y="1311"/>
              <a:ext cx="414" cy="207"/>
              <a:chOff x="912" y="1632"/>
              <a:chExt cx="414" cy="207"/>
            </a:xfrm>
          </p:grpSpPr>
          <p:grpSp>
            <p:nvGrpSpPr>
              <p:cNvPr id="6344" name="Group 784"/>
              <p:cNvGrpSpPr>
                <a:grpSpLocks/>
              </p:cNvGrpSpPr>
              <p:nvPr/>
            </p:nvGrpSpPr>
            <p:grpSpPr bwMode="auto">
              <a:xfrm>
                <a:off x="912" y="1632"/>
                <a:ext cx="207" cy="111"/>
                <a:chOff x="912" y="1632"/>
                <a:chExt cx="207" cy="111"/>
              </a:xfrm>
            </p:grpSpPr>
            <p:sp>
              <p:nvSpPr>
                <p:cNvPr id="6929" name="Arc 785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30" name="Arc 786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6345" name="Group 787"/>
              <p:cNvGrpSpPr>
                <a:grpSpLocks/>
              </p:cNvGrpSpPr>
              <p:nvPr/>
            </p:nvGrpSpPr>
            <p:grpSpPr bwMode="auto">
              <a:xfrm flipV="1">
                <a:off x="1119" y="1728"/>
                <a:ext cx="207" cy="111"/>
                <a:chOff x="912" y="1632"/>
                <a:chExt cx="207" cy="111"/>
              </a:xfrm>
            </p:grpSpPr>
            <p:sp>
              <p:nvSpPr>
                <p:cNvPr id="6932" name="Arc 788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33" name="Arc 789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6348" name="Group 790"/>
            <p:cNvGrpSpPr>
              <a:grpSpLocks/>
            </p:cNvGrpSpPr>
            <p:nvPr/>
          </p:nvGrpSpPr>
          <p:grpSpPr bwMode="auto">
            <a:xfrm>
              <a:off x="846" y="1311"/>
              <a:ext cx="414" cy="207"/>
              <a:chOff x="912" y="1632"/>
              <a:chExt cx="414" cy="207"/>
            </a:xfrm>
          </p:grpSpPr>
          <p:grpSp>
            <p:nvGrpSpPr>
              <p:cNvPr id="6351" name="Group 791"/>
              <p:cNvGrpSpPr>
                <a:grpSpLocks/>
              </p:cNvGrpSpPr>
              <p:nvPr/>
            </p:nvGrpSpPr>
            <p:grpSpPr bwMode="auto">
              <a:xfrm>
                <a:off x="912" y="1632"/>
                <a:ext cx="207" cy="111"/>
                <a:chOff x="912" y="1632"/>
                <a:chExt cx="207" cy="111"/>
              </a:xfrm>
            </p:grpSpPr>
            <p:sp>
              <p:nvSpPr>
                <p:cNvPr id="6936" name="Arc 792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37" name="Arc 793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6352" name="Group 794"/>
              <p:cNvGrpSpPr>
                <a:grpSpLocks/>
              </p:cNvGrpSpPr>
              <p:nvPr/>
            </p:nvGrpSpPr>
            <p:grpSpPr bwMode="auto">
              <a:xfrm flipV="1">
                <a:off x="1119" y="1728"/>
                <a:ext cx="207" cy="111"/>
                <a:chOff x="912" y="1632"/>
                <a:chExt cx="207" cy="111"/>
              </a:xfrm>
            </p:grpSpPr>
            <p:sp>
              <p:nvSpPr>
                <p:cNvPr id="6939" name="Arc 795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40" name="Arc 796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6355" name="Group 797"/>
            <p:cNvGrpSpPr>
              <a:grpSpLocks/>
            </p:cNvGrpSpPr>
            <p:nvPr/>
          </p:nvGrpSpPr>
          <p:grpSpPr bwMode="auto">
            <a:xfrm>
              <a:off x="1260" y="1296"/>
              <a:ext cx="414" cy="207"/>
              <a:chOff x="912" y="1632"/>
              <a:chExt cx="414" cy="207"/>
            </a:xfrm>
          </p:grpSpPr>
          <p:grpSp>
            <p:nvGrpSpPr>
              <p:cNvPr id="6358" name="Group 798"/>
              <p:cNvGrpSpPr>
                <a:grpSpLocks/>
              </p:cNvGrpSpPr>
              <p:nvPr/>
            </p:nvGrpSpPr>
            <p:grpSpPr bwMode="auto">
              <a:xfrm>
                <a:off x="912" y="1632"/>
                <a:ext cx="207" cy="111"/>
                <a:chOff x="912" y="1632"/>
                <a:chExt cx="207" cy="111"/>
              </a:xfrm>
            </p:grpSpPr>
            <p:sp>
              <p:nvSpPr>
                <p:cNvPr id="6943" name="Arc 799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44" name="Arc 800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6359" name="Group 801"/>
              <p:cNvGrpSpPr>
                <a:grpSpLocks/>
              </p:cNvGrpSpPr>
              <p:nvPr/>
            </p:nvGrpSpPr>
            <p:grpSpPr bwMode="auto">
              <a:xfrm flipV="1">
                <a:off x="1119" y="1728"/>
                <a:ext cx="207" cy="111"/>
                <a:chOff x="912" y="1632"/>
                <a:chExt cx="207" cy="111"/>
              </a:xfrm>
            </p:grpSpPr>
            <p:sp>
              <p:nvSpPr>
                <p:cNvPr id="6946" name="Arc 802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47" name="Arc 803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6362" name="Group 804"/>
            <p:cNvGrpSpPr>
              <a:grpSpLocks/>
            </p:cNvGrpSpPr>
            <p:nvPr/>
          </p:nvGrpSpPr>
          <p:grpSpPr bwMode="auto">
            <a:xfrm>
              <a:off x="1674" y="1296"/>
              <a:ext cx="414" cy="207"/>
              <a:chOff x="912" y="1632"/>
              <a:chExt cx="414" cy="207"/>
            </a:xfrm>
          </p:grpSpPr>
          <p:grpSp>
            <p:nvGrpSpPr>
              <p:cNvPr id="6365" name="Group 805"/>
              <p:cNvGrpSpPr>
                <a:grpSpLocks/>
              </p:cNvGrpSpPr>
              <p:nvPr/>
            </p:nvGrpSpPr>
            <p:grpSpPr bwMode="auto">
              <a:xfrm>
                <a:off x="912" y="1632"/>
                <a:ext cx="207" cy="111"/>
                <a:chOff x="912" y="1632"/>
                <a:chExt cx="207" cy="111"/>
              </a:xfrm>
            </p:grpSpPr>
            <p:sp>
              <p:nvSpPr>
                <p:cNvPr id="6950" name="Arc 806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51" name="Arc 807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6366" name="Group 808"/>
              <p:cNvGrpSpPr>
                <a:grpSpLocks/>
              </p:cNvGrpSpPr>
              <p:nvPr/>
            </p:nvGrpSpPr>
            <p:grpSpPr bwMode="auto">
              <a:xfrm flipV="1">
                <a:off x="1119" y="1728"/>
                <a:ext cx="207" cy="111"/>
                <a:chOff x="912" y="1632"/>
                <a:chExt cx="207" cy="111"/>
              </a:xfrm>
            </p:grpSpPr>
            <p:sp>
              <p:nvSpPr>
                <p:cNvPr id="6953" name="Arc 809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54" name="Arc 810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6369" name="Group 811"/>
            <p:cNvGrpSpPr>
              <a:grpSpLocks/>
            </p:cNvGrpSpPr>
            <p:nvPr/>
          </p:nvGrpSpPr>
          <p:grpSpPr bwMode="auto">
            <a:xfrm>
              <a:off x="2088" y="1281"/>
              <a:ext cx="414" cy="207"/>
              <a:chOff x="912" y="1632"/>
              <a:chExt cx="414" cy="207"/>
            </a:xfrm>
          </p:grpSpPr>
          <p:grpSp>
            <p:nvGrpSpPr>
              <p:cNvPr id="6372" name="Group 812"/>
              <p:cNvGrpSpPr>
                <a:grpSpLocks/>
              </p:cNvGrpSpPr>
              <p:nvPr/>
            </p:nvGrpSpPr>
            <p:grpSpPr bwMode="auto">
              <a:xfrm>
                <a:off x="912" y="1632"/>
                <a:ext cx="207" cy="111"/>
                <a:chOff x="912" y="1632"/>
                <a:chExt cx="207" cy="111"/>
              </a:xfrm>
            </p:grpSpPr>
            <p:sp>
              <p:nvSpPr>
                <p:cNvPr id="6957" name="Arc 813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58" name="Arc 814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6373" name="Group 815"/>
              <p:cNvGrpSpPr>
                <a:grpSpLocks/>
              </p:cNvGrpSpPr>
              <p:nvPr/>
            </p:nvGrpSpPr>
            <p:grpSpPr bwMode="auto">
              <a:xfrm flipV="1">
                <a:off x="1119" y="1728"/>
                <a:ext cx="207" cy="111"/>
                <a:chOff x="912" y="1632"/>
                <a:chExt cx="207" cy="111"/>
              </a:xfrm>
            </p:grpSpPr>
            <p:sp>
              <p:nvSpPr>
                <p:cNvPr id="6960" name="Arc 816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61" name="Arc 817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6376" name="Group 818"/>
            <p:cNvGrpSpPr>
              <a:grpSpLocks/>
            </p:cNvGrpSpPr>
            <p:nvPr/>
          </p:nvGrpSpPr>
          <p:grpSpPr bwMode="auto">
            <a:xfrm>
              <a:off x="2502" y="1281"/>
              <a:ext cx="414" cy="207"/>
              <a:chOff x="912" y="1632"/>
              <a:chExt cx="414" cy="207"/>
            </a:xfrm>
          </p:grpSpPr>
          <p:grpSp>
            <p:nvGrpSpPr>
              <p:cNvPr id="6379" name="Group 819"/>
              <p:cNvGrpSpPr>
                <a:grpSpLocks/>
              </p:cNvGrpSpPr>
              <p:nvPr/>
            </p:nvGrpSpPr>
            <p:grpSpPr bwMode="auto">
              <a:xfrm>
                <a:off x="912" y="1632"/>
                <a:ext cx="207" cy="111"/>
                <a:chOff x="912" y="1632"/>
                <a:chExt cx="207" cy="111"/>
              </a:xfrm>
            </p:grpSpPr>
            <p:sp>
              <p:nvSpPr>
                <p:cNvPr id="6964" name="Arc 820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65" name="Arc 821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6380" name="Group 822"/>
              <p:cNvGrpSpPr>
                <a:grpSpLocks/>
              </p:cNvGrpSpPr>
              <p:nvPr/>
            </p:nvGrpSpPr>
            <p:grpSpPr bwMode="auto">
              <a:xfrm flipV="1">
                <a:off x="1119" y="1728"/>
                <a:ext cx="207" cy="111"/>
                <a:chOff x="912" y="1632"/>
                <a:chExt cx="207" cy="111"/>
              </a:xfrm>
            </p:grpSpPr>
            <p:sp>
              <p:nvSpPr>
                <p:cNvPr id="6967" name="Arc 823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68" name="Arc 824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6383" name="Group 825"/>
            <p:cNvGrpSpPr>
              <a:grpSpLocks/>
            </p:cNvGrpSpPr>
            <p:nvPr/>
          </p:nvGrpSpPr>
          <p:grpSpPr bwMode="auto">
            <a:xfrm>
              <a:off x="2916" y="1266"/>
              <a:ext cx="414" cy="207"/>
              <a:chOff x="912" y="1632"/>
              <a:chExt cx="414" cy="207"/>
            </a:xfrm>
          </p:grpSpPr>
          <p:grpSp>
            <p:nvGrpSpPr>
              <p:cNvPr id="6386" name="Group 826"/>
              <p:cNvGrpSpPr>
                <a:grpSpLocks/>
              </p:cNvGrpSpPr>
              <p:nvPr/>
            </p:nvGrpSpPr>
            <p:grpSpPr bwMode="auto">
              <a:xfrm>
                <a:off x="912" y="1632"/>
                <a:ext cx="207" cy="111"/>
                <a:chOff x="912" y="1632"/>
                <a:chExt cx="207" cy="111"/>
              </a:xfrm>
            </p:grpSpPr>
            <p:sp>
              <p:nvSpPr>
                <p:cNvPr id="6971" name="Arc 827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72" name="Arc 828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6389" name="Group 829"/>
              <p:cNvGrpSpPr>
                <a:grpSpLocks/>
              </p:cNvGrpSpPr>
              <p:nvPr/>
            </p:nvGrpSpPr>
            <p:grpSpPr bwMode="auto">
              <a:xfrm flipV="1">
                <a:off x="1119" y="1728"/>
                <a:ext cx="207" cy="111"/>
                <a:chOff x="912" y="1632"/>
                <a:chExt cx="207" cy="111"/>
              </a:xfrm>
            </p:grpSpPr>
            <p:sp>
              <p:nvSpPr>
                <p:cNvPr id="6974" name="Arc 830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75" name="Arc 831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6394" name="Group 832"/>
            <p:cNvGrpSpPr>
              <a:grpSpLocks/>
            </p:cNvGrpSpPr>
            <p:nvPr/>
          </p:nvGrpSpPr>
          <p:grpSpPr bwMode="auto">
            <a:xfrm>
              <a:off x="3330" y="1266"/>
              <a:ext cx="414" cy="207"/>
              <a:chOff x="912" y="1632"/>
              <a:chExt cx="414" cy="207"/>
            </a:xfrm>
          </p:grpSpPr>
          <p:grpSp>
            <p:nvGrpSpPr>
              <p:cNvPr id="6395" name="Group 833"/>
              <p:cNvGrpSpPr>
                <a:grpSpLocks/>
              </p:cNvGrpSpPr>
              <p:nvPr/>
            </p:nvGrpSpPr>
            <p:grpSpPr bwMode="auto">
              <a:xfrm>
                <a:off x="912" y="1632"/>
                <a:ext cx="207" cy="111"/>
                <a:chOff x="912" y="1632"/>
                <a:chExt cx="207" cy="111"/>
              </a:xfrm>
            </p:grpSpPr>
            <p:sp>
              <p:nvSpPr>
                <p:cNvPr id="6978" name="Arc 834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79" name="Arc 835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6396" name="Group 836"/>
              <p:cNvGrpSpPr>
                <a:grpSpLocks/>
              </p:cNvGrpSpPr>
              <p:nvPr/>
            </p:nvGrpSpPr>
            <p:grpSpPr bwMode="auto">
              <a:xfrm flipV="1">
                <a:off x="1119" y="1728"/>
                <a:ext cx="207" cy="111"/>
                <a:chOff x="912" y="1632"/>
                <a:chExt cx="207" cy="111"/>
              </a:xfrm>
            </p:grpSpPr>
            <p:sp>
              <p:nvSpPr>
                <p:cNvPr id="6981" name="Arc 837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82" name="Arc 838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6985" name="Text Box 841"/>
          <p:cNvSpPr txBox="1">
            <a:spLocks noChangeArrowheads="1"/>
          </p:cNvSpPr>
          <p:nvPr/>
        </p:nvSpPr>
        <p:spPr bwMode="auto">
          <a:xfrm>
            <a:off x="288925" y="3916116"/>
            <a:ext cx="13319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latin typeface="Comic Sans MS"/>
                <a:cs typeface="Comic Sans MS"/>
              </a:rPr>
              <a:t>Prompt</a:t>
            </a:r>
          </a:p>
        </p:txBody>
      </p:sp>
      <p:sp>
        <p:nvSpPr>
          <p:cNvPr id="6986" name="Text Box 842"/>
          <p:cNvSpPr txBox="1">
            <a:spLocks noChangeArrowheads="1"/>
          </p:cNvSpPr>
          <p:nvPr/>
        </p:nvSpPr>
        <p:spPr bwMode="auto">
          <a:xfrm>
            <a:off x="1581149" y="3679579"/>
            <a:ext cx="2208213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dirty="0" smtClean="0">
                <a:latin typeface="Comic Sans MS"/>
                <a:cs typeface="Comic Sans MS"/>
              </a:rPr>
              <a:t>“Fragmentation”</a:t>
            </a:r>
          </a:p>
          <a:p>
            <a:pPr algn="ctr"/>
            <a:r>
              <a:rPr lang="en-US" sz="2000" b="1" dirty="0" smtClean="0">
                <a:latin typeface="Comic Sans MS"/>
                <a:cs typeface="Comic Sans MS"/>
              </a:rPr>
              <a:t>much better called internal </a:t>
            </a:r>
            <a:r>
              <a:rPr lang="en-US" sz="2000" b="1" dirty="0" err="1" smtClean="0">
                <a:latin typeface="Comic Sans MS"/>
                <a:cs typeface="Comic Sans MS"/>
              </a:rPr>
              <a:t>bremsstrahlung</a:t>
            </a:r>
            <a:endParaRPr lang="en-US" sz="2000" b="1" dirty="0">
              <a:latin typeface="Comic Sans MS"/>
              <a:cs typeface="Comic Sans MS"/>
            </a:endParaRPr>
          </a:p>
        </p:txBody>
      </p:sp>
      <p:sp>
        <p:nvSpPr>
          <p:cNvPr id="6987" name="Text Box 843"/>
          <p:cNvSpPr txBox="1">
            <a:spLocks noChangeArrowheads="1"/>
          </p:cNvSpPr>
          <p:nvPr/>
        </p:nvSpPr>
        <p:spPr bwMode="auto">
          <a:xfrm>
            <a:off x="3371850" y="3763716"/>
            <a:ext cx="1863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solidFill>
                  <a:srgbClr val="008040"/>
                </a:solidFill>
                <a:latin typeface="Comic Sans MS"/>
                <a:cs typeface="Comic Sans MS"/>
              </a:rPr>
              <a:t>Induced</a:t>
            </a:r>
          </a:p>
        </p:txBody>
      </p:sp>
      <p:sp>
        <p:nvSpPr>
          <p:cNvPr id="6989" name="Text Box 845"/>
          <p:cNvSpPr txBox="1">
            <a:spLocks noChangeArrowheads="1"/>
          </p:cNvSpPr>
          <p:nvPr/>
        </p:nvSpPr>
        <p:spPr bwMode="auto">
          <a:xfrm>
            <a:off x="7064923" y="6062006"/>
            <a:ext cx="17176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solidFill>
                  <a:srgbClr val="0000FF"/>
                </a:solidFill>
                <a:latin typeface="Comic Sans MS"/>
                <a:cs typeface="Comic Sans MS"/>
              </a:rPr>
              <a:t>EM &amp; Weak Decay</a:t>
            </a:r>
          </a:p>
        </p:txBody>
      </p:sp>
      <p:sp>
        <p:nvSpPr>
          <p:cNvPr id="857" name="TextBox 856"/>
          <p:cNvSpPr txBox="1"/>
          <p:nvPr/>
        </p:nvSpPr>
        <p:spPr>
          <a:xfrm>
            <a:off x="316468" y="865581"/>
            <a:ext cx="22019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CC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cs typeface="Comic Sans MS"/>
              </a:rPr>
              <a:t>proton – proton:</a:t>
            </a:r>
            <a:endParaRPr lang="en-US" sz="2000" b="1" dirty="0">
              <a:solidFill>
                <a:srgbClr val="CC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/>
              <a:cs typeface="Comic Sans MS"/>
            </a:endParaRPr>
          </a:p>
        </p:txBody>
      </p:sp>
      <p:grpSp>
        <p:nvGrpSpPr>
          <p:cNvPr id="859" name="Group 858"/>
          <p:cNvGrpSpPr/>
          <p:nvPr/>
        </p:nvGrpSpPr>
        <p:grpSpPr>
          <a:xfrm>
            <a:off x="7102415" y="2700093"/>
            <a:ext cx="1680183" cy="1579260"/>
            <a:chOff x="2607749" y="1536819"/>
            <a:chExt cx="1680183" cy="1579260"/>
          </a:xfrm>
        </p:grpSpPr>
        <p:pic>
          <p:nvPicPr>
            <p:cNvPr id="860" name="Picture 3" descr="sidis-diagram"/>
            <p:cNvPicPr>
              <a:picLocks noChangeAspect="1" noChangeArrowheads="1"/>
            </p:cNvPicPr>
            <p:nvPr/>
          </p:nvPicPr>
          <p:blipFill>
            <a:blip r:embed="rId2"/>
            <a:srcRect l="49906" t="25951" b="3992"/>
            <a:stretch>
              <a:fillRect/>
            </a:stretch>
          </p:blipFill>
          <p:spPr bwMode="auto">
            <a:xfrm>
              <a:off x="2607749" y="1536819"/>
              <a:ext cx="1580942" cy="15792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</p:pic>
        <p:sp>
          <p:nvSpPr>
            <p:cNvPr id="861" name="TextBox 860"/>
            <p:cNvSpPr txBox="1"/>
            <p:nvPr/>
          </p:nvSpPr>
          <p:spPr>
            <a:xfrm>
              <a:off x="3987850" y="1909177"/>
              <a:ext cx="300082" cy="338554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rtlCol="0">
              <a:spAutoFit/>
            </a:bodyPr>
            <a:lstStyle/>
            <a:p>
              <a:r>
                <a:rPr lang="en-US" sz="1600" b="1" dirty="0" err="1" smtClean="0">
                  <a:solidFill>
                    <a:srgbClr val="FF0000"/>
                  </a:solidFill>
                  <a:latin typeface="Symbol" charset="2"/>
                  <a:cs typeface="Symbol" charset="2"/>
                </a:rPr>
                <a:t>g</a:t>
              </a:r>
              <a:endParaRPr lang="en-US" sz="1600" b="1" dirty="0">
                <a:solidFill>
                  <a:srgbClr val="FF0000"/>
                </a:solidFill>
                <a:latin typeface="Symbol" charset="2"/>
                <a:cs typeface="Symbol" charset="2"/>
              </a:endParaRPr>
            </a:p>
          </p:txBody>
        </p:sp>
      </p:grpSp>
      <p:sp>
        <p:nvSpPr>
          <p:cNvPr id="862" name="Text Box 842"/>
          <p:cNvSpPr txBox="1">
            <a:spLocks noChangeArrowheads="1"/>
          </p:cNvSpPr>
          <p:nvPr/>
        </p:nvSpPr>
        <p:spPr bwMode="auto">
          <a:xfrm>
            <a:off x="6918632" y="4312991"/>
            <a:ext cx="206533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 smtClean="0">
                <a:latin typeface="Comic Sans MS"/>
                <a:cs typeface="Comic Sans MS"/>
              </a:rPr>
              <a:t>Fragmentation</a:t>
            </a:r>
            <a:endParaRPr lang="en-US" sz="2000" b="1" dirty="0">
              <a:latin typeface="Comic Sans MS"/>
              <a:cs typeface="Comic Sans MS"/>
            </a:endParaRPr>
          </a:p>
        </p:txBody>
      </p:sp>
      <p:sp>
        <p:nvSpPr>
          <p:cNvPr id="863" name="TextBox 862"/>
          <p:cNvSpPr txBox="1"/>
          <p:nvPr/>
        </p:nvSpPr>
        <p:spPr>
          <a:xfrm>
            <a:off x="316816" y="1224113"/>
            <a:ext cx="24933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CC66FF"/>
                </a:solidFill>
                <a:latin typeface="Comic Sans MS"/>
                <a:cs typeface="Comic Sans MS"/>
              </a:rPr>
              <a:t>Au – Au  or  </a:t>
            </a:r>
            <a:r>
              <a:rPr lang="en-US" sz="2000" b="1" dirty="0" err="1" smtClean="0">
                <a:solidFill>
                  <a:srgbClr val="CC66FF"/>
                </a:solidFill>
                <a:latin typeface="Comic Sans MS"/>
                <a:cs typeface="Comic Sans MS"/>
              </a:rPr>
              <a:t>d</a:t>
            </a:r>
            <a:r>
              <a:rPr lang="en-US" sz="2000" b="1" dirty="0" smtClean="0">
                <a:solidFill>
                  <a:srgbClr val="CC66FF"/>
                </a:solidFill>
                <a:latin typeface="Comic Sans MS"/>
                <a:cs typeface="Comic Sans MS"/>
              </a:rPr>
              <a:t>-Au</a:t>
            </a:r>
            <a:endParaRPr lang="en-US" sz="2000" b="1" dirty="0">
              <a:solidFill>
                <a:srgbClr val="CC66FF"/>
              </a:solidFill>
              <a:latin typeface="Comic Sans MS"/>
              <a:cs typeface="Comic Sans MS"/>
            </a:endParaRPr>
          </a:p>
        </p:txBody>
      </p:sp>
      <p:grpSp>
        <p:nvGrpSpPr>
          <p:cNvPr id="864" name="Group 665"/>
          <p:cNvGrpSpPr>
            <a:grpSpLocks/>
          </p:cNvGrpSpPr>
          <p:nvPr/>
        </p:nvGrpSpPr>
        <p:grpSpPr bwMode="auto">
          <a:xfrm rot="-2961522">
            <a:off x="5693939" y="4581633"/>
            <a:ext cx="866775" cy="66675"/>
            <a:chOff x="432" y="1266"/>
            <a:chExt cx="3312" cy="252"/>
          </a:xfrm>
        </p:grpSpPr>
        <p:grpSp>
          <p:nvGrpSpPr>
            <p:cNvPr id="865" name="Group 666"/>
            <p:cNvGrpSpPr>
              <a:grpSpLocks/>
            </p:cNvGrpSpPr>
            <p:nvPr/>
          </p:nvGrpSpPr>
          <p:grpSpPr bwMode="auto">
            <a:xfrm>
              <a:off x="432" y="1311"/>
              <a:ext cx="414" cy="207"/>
              <a:chOff x="912" y="1632"/>
              <a:chExt cx="414" cy="207"/>
            </a:xfrm>
          </p:grpSpPr>
          <p:grpSp>
            <p:nvGrpSpPr>
              <p:cNvPr id="915" name="Group 667"/>
              <p:cNvGrpSpPr>
                <a:grpSpLocks/>
              </p:cNvGrpSpPr>
              <p:nvPr/>
            </p:nvGrpSpPr>
            <p:grpSpPr bwMode="auto">
              <a:xfrm>
                <a:off x="912" y="1632"/>
                <a:ext cx="207" cy="111"/>
                <a:chOff x="912" y="1632"/>
                <a:chExt cx="207" cy="111"/>
              </a:xfrm>
            </p:grpSpPr>
            <p:sp>
              <p:nvSpPr>
                <p:cNvPr id="919" name="Arc 668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FF8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20" name="Arc 669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FF8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916" name="Group 670"/>
              <p:cNvGrpSpPr>
                <a:grpSpLocks/>
              </p:cNvGrpSpPr>
              <p:nvPr/>
            </p:nvGrpSpPr>
            <p:grpSpPr bwMode="auto">
              <a:xfrm flipV="1">
                <a:off x="1119" y="1728"/>
                <a:ext cx="207" cy="111"/>
                <a:chOff x="912" y="1632"/>
                <a:chExt cx="207" cy="111"/>
              </a:xfrm>
            </p:grpSpPr>
            <p:sp>
              <p:nvSpPr>
                <p:cNvPr id="917" name="Arc 671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FF8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8" name="Arc 672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FF8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866" name="Group 673"/>
            <p:cNvGrpSpPr>
              <a:grpSpLocks/>
            </p:cNvGrpSpPr>
            <p:nvPr/>
          </p:nvGrpSpPr>
          <p:grpSpPr bwMode="auto">
            <a:xfrm>
              <a:off x="846" y="1311"/>
              <a:ext cx="414" cy="207"/>
              <a:chOff x="912" y="1632"/>
              <a:chExt cx="414" cy="207"/>
            </a:xfrm>
          </p:grpSpPr>
          <p:grpSp>
            <p:nvGrpSpPr>
              <p:cNvPr id="909" name="Group 674"/>
              <p:cNvGrpSpPr>
                <a:grpSpLocks/>
              </p:cNvGrpSpPr>
              <p:nvPr/>
            </p:nvGrpSpPr>
            <p:grpSpPr bwMode="auto">
              <a:xfrm>
                <a:off x="912" y="1632"/>
                <a:ext cx="207" cy="111"/>
                <a:chOff x="912" y="1632"/>
                <a:chExt cx="207" cy="111"/>
              </a:xfrm>
            </p:grpSpPr>
            <p:sp>
              <p:nvSpPr>
                <p:cNvPr id="913" name="Arc 675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FF8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4" name="Arc 676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FF8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910" name="Group 677"/>
              <p:cNvGrpSpPr>
                <a:grpSpLocks/>
              </p:cNvGrpSpPr>
              <p:nvPr/>
            </p:nvGrpSpPr>
            <p:grpSpPr bwMode="auto">
              <a:xfrm flipV="1">
                <a:off x="1119" y="1728"/>
                <a:ext cx="207" cy="111"/>
                <a:chOff x="912" y="1632"/>
                <a:chExt cx="207" cy="111"/>
              </a:xfrm>
            </p:grpSpPr>
            <p:sp>
              <p:nvSpPr>
                <p:cNvPr id="911" name="Arc 678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FF8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2" name="Arc 679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FF8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867" name="Group 680"/>
            <p:cNvGrpSpPr>
              <a:grpSpLocks/>
            </p:cNvGrpSpPr>
            <p:nvPr/>
          </p:nvGrpSpPr>
          <p:grpSpPr bwMode="auto">
            <a:xfrm>
              <a:off x="1260" y="1296"/>
              <a:ext cx="414" cy="207"/>
              <a:chOff x="912" y="1632"/>
              <a:chExt cx="414" cy="207"/>
            </a:xfrm>
          </p:grpSpPr>
          <p:grpSp>
            <p:nvGrpSpPr>
              <p:cNvPr id="903" name="Group 681"/>
              <p:cNvGrpSpPr>
                <a:grpSpLocks/>
              </p:cNvGrpSpPr>
              <p:nvPr/>
            </p:nvGrpSpPr>
            <p:grpSpPr bwMode="auto">
              <a:xfrm>
                <a:off x="912" y="1632"/>
                <a:ext cx="207" cy="111"/>
                <a:chOff x="912" y="1632"/>
                <a:chExt cx="207" cy="111"/>
              </a:xfrm>
            </p:grpSpPr>
            <p:sp>
              <p:nvSpPr>
                <p:cNvPr id="907" name="Arc 682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FF8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8" name="Arc 683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FF8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904" name="Group 684"/>
              <p:cNvGrpSpPr>
                <a:grpSpLocks/>
              </p:cNvGrpSpPr>
              <p:nvPr/>
            </p:nvGrpSpPr>
            <p:grpSpPr bwMode="auto">
              <a:xfrm flipV="1">
                <a:off x="1119" y="1728"/>
                <a:ext cx="207" cy="111"/>
                <a:chOff x="912" y="1632"/>
                <a:chExt cx="207" cy="111"/>
              </a:xfrm>
            </p:grpSpPr>
            <p:sp>
              <p:nvSpPr>
                <p:cNvPr id="905" name="Arc 685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FF8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6" name="Arc 686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FF8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868" name="Group 687"/>
            <p:cNvGrpSpPr>
              <a:grpSpLocks/>
            </p:cNvGrpSpPr>
            <p:nvPr/>
          </p:nvGrpSpPr>
          <p:grpSpPr bwMode="auto">
            <a:xfrm>
              <a:off x="1674" y="1296"/>
              <a:ext cx="414" cy="207"/>
              <a:chOff x="912" y="1632"/>
              <a:chExt cx="414" cy="207"/>
            </a:xfrm>
          </p:grpSpPr>
          <p:grpSp>
            <p:nvGrpSpPr>
              <p:cNvPr id="897" name="Group 688"/>
              <p:cNvGrpSpPr>
                <a:grpSpLocks/>
              </p:cNvGrpSpPr>
              <p:nvPr/>
            </p:nvGrpSpPr>
            <p:grpSpPr bwMode="auto">
              <a:xfrm>
                <a:off x="912" y="1632"/>
                <a:ext cx="207" cy="111"/>
                <a:chOff x="912" y="1632"/>
                <a:chExt cx="207" cy="111"/>
              </a:xfrm>
            </p:grpSpPr>
            <p:sp>
              <p:nvSpPr>
                <p:cNvPr id="901" name="Arc 689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FF8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2" name="Arc 690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FF8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898" name="Group 691"/>
              <p:cNvGrpSpPr>
                <a:grpSpLocks/>
              </p:cNvGrpSpPr>
              <p:nvPr/>
            </p:nvGrpSpPr>
            <p:grpSpPr bwMode="auto">
              <a:xfrm flipV="1">
                <a:off x="1119" y="1728"/>
                <a:ext cx="207" cy="111"/>
                <a:chOff x="912" y="1632"/>
                <a:chExt cx="207" cy="111"/>
              </a:xfrm>
            </p:grpSpPr>
            <p:sp>
              <p:nvSpPr>
                <p:cNvPr id="899" name="Arc 692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FF8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0" name="Arc 693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FF8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869" name="Group 694"/>
            <p:cNvGrpSpPr>
              <a:grpSpLocks/>
            </p:cNvGrpSpPr>
            <p:nvPr/>
          </p:nvGrpSpPr>
          <p:grpSpPr bwMode="auto">
            <a:xfrm>
              <a:off x="2088" y="1281"/>
              <a:ext cx="414" cy="207"/>
              <a:chOff x="912" y="1632"/>
              <a:chExt cx="414" cy="207"/>
            </a:xfrm>
          </p:grpSpPr>
          <p:grpSp>
            <p:nvGrpSpPr>
              <p:cNvPr id="891" name="Group 695"/>
              <p:cNvGrpSpPr>
                <a:grpSpLocks/>
              </p:cNvGrpSpPr>
              <p:nvPr/>
            </p:nvGrpSpPr>
            <p:grpSpPr bwMode="auto">
              <a:xfrm>
                <a:off x="912" y="1632"/>
                <a:ext cx="207" cy="111"/>
                <a:chOff x="912" y="1632"/>
                <a:chExt cx="207" cy="111"/>
              </a:xfrm>
            </p:grpSpPr>
            <p:sp>
              <p:nvSpPr>
                <p:cNvPr id="895" name="Arc 696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FF8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6" name="Arc 697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FF8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892" name="Group 698"/>
              <p:cNvGrpSpPr>
                <a:grpSpLocks/>
              </p:cNvGrpSpPr>
              <p:nvPr/>
            </p:nvGrpSpPr>
            <p:grpSpPr bwMode="auto">
              <a:xfrm flipV="1">
                <a:off x="1119" y="1728"/>
                <a:ext cx="207" cy="111"/>
                <a:chOff x="912" y="1632"/>
                <a:chExt cx="207" cy="111"/>
              </a:xfrm>
            </p:grpSpPr>
            <p:sp>
              <p:nvSpPr>
                <p:cNvPr id="893" name="Arc 699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FF8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4" name="Arc 700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FF8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870" name="Group 701"/>
            <p:cNvGrpSpPr>
              <a:grpSpLocks/>
            </p:cNvGrpSpPr>
            <p:nvPr/>
          </p:nvGrpSpPr>
          <p:grpSpPr bwMode="auto">
            <a:xfrm>
              <a:off x="2502" y="1281"/>
              <a:ext cx="414" cy="207"/>
              <a:chOff x="912" y="1632"/>
              <a:chExt cx="414" cy="207"/>
            </a:xfrm>
          </p:grpSpPr>
          <p:grpSp>
            <p:nvGrpSpPr>
              <p:cNvPr id="885" name="Group 702"/>
              <p:cNvGrpSpPr>
                <a:grpSpLocks/>
              </p:cNvGrpSpPr>
              <p:nvPr/>
            </p:nvGrpSpPr>
            <p:grpSpPr bwMode="auto">
              <a:xfrm>
                <a:off x="912" y="1632"/>
                <a:ext cx="207" cy="111"/>
                <a:chOff x="912" y="1632"/>
                <a:chExt cx="207" cy="111"/>
              </a:xfrm>
            </p:grpSpPr>
            <p:sp>
              <p:nvSpPr>
                <p:cNvPr id="889" name="Arc 703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FF8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0" name="Arc 704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FF8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886" name="Group 705"/>
              <p:cNvGrpSpPr>
                <a:grpSpLocks/>
              </p:cNvGrpSpPr>
              <p:nvPr/>
            </p:nvGrpSpPr>
            <p:grpSpPr bwMode="auto">
              <a:xfrm flipV="1">
                <a:off x="1119" y="1728"/>
                <a:ext cx="207" cy="111"/>
                <a:chOff x="912" y="1632"/>
                <a:chExt cx="207" cy="111"/>
              </a:xfrm>
            </p:grpSpPr>
            <p:sp>
              <p:nvSpPr>
                <p:cNvPr id="887" name="Arc 706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FF8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8" name="Arc 707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FF8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871" name="Group 708"/>
            <p:cNvGrpSpPr>
              <a:grpSpLocks/>
            </p:cNvGrpSpPr>
            <p:nvPr/>
          </p:nvGrpSpPr>
          <p:grpSpPr bwMode="auto">
            <a:xfrm>
              <a:off x="2916" y="1266"/>
              <a:ext cx="414" cy="207"/>
              <a:chOff x="912" y="1632"/>
              <a:chExt cx="414" cy="207"/>
            </a:xfrm>
          </p:grpSpPr>
          <p:grpSp>
            <p:nvGrpSpPr>
              <p:cNvPr id="879" name="Group 709"/>
              <p:cNvGrpSpPr>
                <a:grpSpLocks/>
              </p:cNvGrpSpPr>
              <p:nvPr/>
            </p:nvGrpSpPr>
            <p:grpSpPr bwMode="auto">
              <a:xfrm>
                <a:off x="912" y="1632"/>
                <a:ext cx="207" cy="111"/>
                <a:chOff x="912" y="1632"/>
                <a:chExt cx="207" cy="111"/>
              </a:xfrm>
            </p:grpSpPr>
            <p:sp>
              <p:nvSpPr>
                <p:cNvPr id="883" name="Arc 710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FF8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4" name="Arc 711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FF8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880" name="Group 712"/>
              <p:cNvGrpSpPr>
                <a:grpSpLocks/>
              </p:cNvGrpSpPr>
              <p:nvPr/>
            </p:nvGrpSpPr>
            <p:grpSpPr bwMode="auto">
              <a:xfrm flipV="1">
                <a:off x="1119" y="1728"/>
                <a:ext cx="207" cy="111"/>
                <a:chOff x="912" y="1632"/>
                <a:chExt cx="207" cy="111"/>
              </a:xfrm>
            </p:grpSpPr>
            <p:sp>
              <p:nvSpPr>
                <p:cNvPr id="881" name="Arc 713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FF8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2" name="Arc 714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FF8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872" name="Group 715"/>
            <p:cNvGrpSpPr>
              <a:grpSpLocks/>
            </p:cNvGrpSpPr>
            <p:nvPr/>
          </p:nvGrpSpPr>
          <p:grpSpPr bwMode="auto">
            <a:xfrm>
              <a:off x="3330" y="1266"/>
              <a:ext cx="414" cy="207"/>
              <a:chOff x="912" y="1632"/>
              <a:chExt cx="414" cy="207"/>
            </a:xfrm>
          </p:grpSpPr>
          <p:grpSp>
            <p:nvGrpSpPr>
              <p:cNvPr id="873" name="Group 716"/>
              <p:cNvGrpSpPr>
                <a:grpSpLocks/>
              </p:cNvGrpSpPr>
              <p:nvPr/>
            </p:nvGrpSpPr>
            <p:grpSpPr bwMode="auto">
              <a:xfrm>
                <a:off x="912" y="1632"/>
                <a:ext cx="207" cy="111"/>
                <a:chOff x="912" y="1632"/>
                <a:chExt cx="207" cy="111"/>
              </a:xfrm>
            </p:grpSpPr>
            <p:sp>
              <p:nvSpPr>
                <p:cNvPr id="877" name="Arc 717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FF8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8" name="Arc 718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FF8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874" name="Group 719"/>
              <p:cNvGrpSpPr>
                <a:grpSpLocks/>
              </p:cNvGrpSpPr>
              <p:nvPr/>
            </p:nvGrpSpPr>
            <p:grpSpPr bwMode="auto">
              <a:xfrm flipV="1">
                <a:off x="1119" y="1728"/>
                <a:ext cx="207" cy="111"/>
                <a:chOff x="912" y="1632"/>
                <a:chExt cx="207" cy="111"/>
              </a:xfrm>
            </p:grpSpPr>
            <p:sp>
              <p:nvSpPr>
                <p:cNvPr id="875" name="Arc 720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FF8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6" name="Arc 721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FF8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921" name="AutoShape 722"/>
          <p:cNvSpPr>
            <a:spLocks noChangeArrowheads="1"/>
          </p:cNvSpPr>
          <p:nvPr/>
        </p:nvSpPr>
        <p:spPr bwMode="auto">
          <a:xfrm>
            <a:off x="5632026" y="4859446"/>
            <a:ext cx="461963" cy="461962"/>
          </a:xfrm>
          <a:prstGeom prst="star24">
            <a:avLst>
              <a:gd name="adj" fmla="val 37500"/>
            </a:avLst>
          </a:prstGeom>
          <a:solidFill>
            <a:srgbClr val="FF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2" name="Text Box 844"/>
          <p:cNvSpPr txBox="1">
            <a:spLocks noChangeArrowheads="1"/>
          </p:cNvSpPr>
          <p:nvPr/>
        </p:nvSpPr>
        <p:spPr bwMode="auto">
          <a:xfrm>
            <a:off x="4943238" y="5300006"/>
            <a:ext cx="1963738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omic Sans MS"/>
                <a:cs typeface="Comic Sans MS"/>
              </a:rPr>
              <a:t>Thermal Radiation</a:t>
            </a:r>
          </a:p>
          <a:p>
            <a:pPr algn="ctr">
              <a:spcBef>
                <a:spcPct val="50000"/>
              </a:spcBef>
            </a:pPr>
            <a:r>
              <a:rPr lang="en-US" sz="2000" dirty="0">
                <a:solidFill>
                  <a:srgbClr val="FF0000"/>
                </a:solidFill>
                <a:latin typeface="Comic Sans MS"/>
                <a:cs typeface="Comic Sans MS"/>
              </a:rPr>
              <a:t>QGP</a:t>
            </a:r>
            <a:r>
              <a:rPr lang="en-US" sz="2000" dirty="0">
                <a:latin typeface="Comic Sans MS"/>
                <a:cs typeface="Comic Sans MS"/>
              </a:rPr>
              <a:t> / </a:t>
            </a:r>
            <a:r>
              <a:rPr lang="en-US" sz="2000" dirty="0" err="1">
                <a:solidFill>
                  <a:srgbClr val="FF8000"/>
                </a:solidFill>
                <a:latin typeface="Comic Sans MS"/>
                <a:cs typeface="Comic Sans MS"/>
              </a:rPr>
              <a:t>Hadron</a:t>
            </a:r>
            <a:r>
              <a:rPr lang="en-US" sz="2000" dirty="0">
                <a:solidFill>
                  <a:srgbClr val="FF8000"/>
                </a:solidFill>
                <a:latin typeface="Comic Sans MS"/>
                <a:cs typeface="Comic Sans MS"/>
              </a:rPr>
              <a:t> Gas</a:t>
            </a:r>
            <a:endParaRPr lang="en-US" sz="2000" dirty="0">
              <a:latin typeface="Comic Sans MS"/>
              <a:cs typeface="Comic Sans MS"/>
            </a:endParaRPr>
          </a:p>
        </p:txBody>
      </p:sp>
      <p:sp>
        <p:nvSpPr>
          <p:cNvPr id="923" name="TextBox 922"/>
          <p:cNvSpPr txBox="1"/>
          <p:nvPr/>
        </p:nvSpPr>
        <p:spPr>
          <a:xfrm>
            <a:off x="5061681" y="3637099"/>
            <a:ext cx="17224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omic Sans MS"/>
                <a:cs typeface="Comic Sans MS"/>
              </a:rPr>
              <a:t>De-excitation</a:t>
            </a:r>
          </a:p>
          <a:p>
            <a:r>
              <a:rPr lang="en-US" b="1" dirty="0" smtClean="0">
                <a:latin typeface="Comic Sans MS"/>
                <a:cs typeface="Comic Sans MS"/>
              </a:rPr>
              <a:t>for excited </a:t>
            </a:r>
          </a:p>
          <a:p>
            <a:r>
              <a:rPr lang="en-US" b="1" dirty="0" smtClean="0">
                <a:latin typeface="Comic Sans MS"/>
                <a:cs typeface="Comic Sans MS"/>
              </a:rPr>
              <a:t>states </a:t>
            </a:r>
            <a:endParaRPr lang="en-US" b="1" dirty="0">
              <a:latin typeface="Comic Sans MS"/>
              <a:cs typeface="Comic Sans MS"/>
            </a:endParaRPr>
          </a:p>
        </p:txBody>
      </p:sp>
      <p:sp>
        <p:nvSpPr>
          <p:cNvPr id="794" name="TextBox 793"/>
          <p:cNvSpPr txBox="1"/>
          <p:nvPr/>
        </p:nvSpPr>
        <p:spPr>
          <a:xfrm>
            <a:off x="825899" y="1699697"/>
            <a:ext cx="5071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(1)</a:t>
            </a:r>
            <a:endParaRPr lang="en-US" sz="2400" dirty="0"/>
          </a:p>
        </p:txBody>
      </p:sp>
      <p:sp>
        <p:nvSpPr>
          <p:cNvPr id="795" name="TextBox 794"/>
          <p:cNvSpPr txBox="1"/>
          <p:nvPr/>
        </p:nvSpPr>
        <p:spPr>
          <a:xfrm>
            <a:off x="2203282" y="1680709"/>
            <a:ext cx="5264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(2)</a:t>
            </a:r>
            <a:endParaRPr lang="en-US" sz="2400" dirty="0"/>
          </a:p>
        </p:txBody>
      </p:sp>
      <p:sp>
        <p:nvSpPr>
          <p:cNvPr id="796" name="TextBox 795"/>
          <p:cNvSpPr txBox="1"/>
          <p:nvPr/>
        </p:nvSpPr>
        <p:spPr>
          <a:xfrm>
            <a:off x="3975709" y="1627260"/>
            <a:ext cx="5086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(3)</a:t>
            </a:r>
            <a:endParaRPr lang="en-US" sz="2400" dirty="0"/>
          </a:p>
        </p:txBody>
      </p:sp>
      <p:sp>
        <p:nvSpPr>
          <p:cNvPr id="797" name="TextBox 796"/>
          <p:cNvSpPr txBox="1"/>
          <p:nvPr/>
        </p:nvSpPr>
        <p:spPr>
          <a:xfrm>
            <a:off x="5627331" y="1686997"/>
            <a:ext cx="5282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(4)</a:t>
            </a:r>
            <a:endParaRPr lang="en-US" sz="2400" dirty="0"/>
          </a:p>
        </p:txBody>
      </p:sp>
      <p:sp>
        <p:nvSpPr>
          <p:cNvPr id="798" name="TextBox 797"/>
          <p:cNvSpPr txBox="1"/>
          <p:nvPr/>
        </p:nvSpPr>
        <p:spPr>
          <a:xfrm>
            <a:off x="7683388" y="1648521"/>
            <a:ext cx="5169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(5)</a:t>
            </a:r>
            <a:endParaRPr lang="en-US" sz="2400" dirty="0"/>
          </a:p>
        </p:txBody>
      </p:sp>
      <p:sp>
        <p:nvSpPr>
          <p:cNvPr id="799" name="TextBox 798"/>
          <p:cNvSpPr txBox="1"/>
          <p:nvPr/>
        </p:nvSpPr>
        <p:spPr>
          <a:xfrm>
            <a:off x="7596980" y="4901430"/>
            <a:ext cx="530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(6)</a:t>
            </a:r>
            <a:endParaRPr lang="en-US" sz="2400" dirty="0"/>
          </a:p>
        </p:txBody>
      </p:sp>
      <p:sp>
        <p:nvSpPr>
          <p:cNvPr id="6988" name="Date Placeholder 698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6990" name="Footer Placeholder 698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STAR@UCLA, August 2013</a:t>
            </a:r>
            <a:endParaRPr lang="en-US"/>
          </a:p>
        </p:txBody>
      </p:sp>
      <p:sp>
        <p:nvSpPr>
          <p:cNvPr id="6991" name="Slide Number Placeholder 699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2DFF1-6A7E-5841-980E-96BA788216E4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416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in </a:t>
            </a:r>
            <a:r>
              <a:rPr lang="en-US" dirty="0" err="1" smtClean="0"/>
              <a:t>Pythia</a:t>
            </a:r>
            <a:r>
              <a:rPr lang="en-US" dirty="0" smtClean="0"/>
              <a:t> 6.4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STAR@UCLA, August 2013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37A68-6CDC-BF4C-A518-F2B8A7ADE480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4294967295"/>
          </p:nvPr>
        </p:nvSpPr>
        <p:spPr>
          <a:xfrm>
            <a:off x="0" y="762000"/>
            <a:ext cx="9144000" cy="5410200"/>
          </a:xfrm>
        </p:spPr>
        <p:txBody>
          <a:bodyPr/>
          <a:lstStyle/>
          <a:p>
            <a:r>
              <a:rPr lang="en-US" dirty="0" smtClean="0"/>
              <a:t>Processes included which would fall under prompt (1)</a:t>
            </a:r>
          </a:p>
          <a:p>
            <a:pPr lvl="1"/>
            <a:r>
              <a:rPr lang="en-US" dirty="0" smtClean="0"/>
              <a:t>14: </a:t>
            </a:r>
            <a:r>
              <a:rPr lang="en-US" dirty="0" err="1" smtClean="0"/>
              <a:t>qqbar</a:t>
            </a:r>
            <a:r>
              <a:rPr lang="en-US" dirty="0" smtClean="0"/>
              <a:t>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g</a:t>
            </a:r>
            <a:r>
              <a:rPr lang="en-US" dirty="0" err="1" smtClean="0">
                <a:latin typeface="Symbol" charset="2"/>
                <a:cs typeface="Symbol" charset="2"/>
                <a:sym typeface="Wingdings"/>
              </a:rPr>
              <a:t>g</a:t>
            </a:r>
            <a:endParaRPr lang="en-US" dirty="0" smtClean="0">
              <a:latin typeface="Symbol" charset="2"/>
              <a:cs typeface="Symbol" charset="2"/>
              <a:sym typeface="Wingdings"/>
            </a:endParaRPr>
          </a:p>
          <a:p>
            <a:pPr lvl="1"/>
            <a:r>
              <a:rPr lang="en-US" dirty="0" smtClean="0"/>
              <a:t>18: </a:t>
            </a:r>
            <a:r>
              <a:rPr lang="en-US" dirty="0" err="1" smtClean="0"/>
              <a:t>qqbar</a:t>
            </a:r>
            <a:r>
              <a:rPr lang="en-US" dirty="0" smtClean="0"/>
              <a:t>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latin typeface="Symbol" charset="2"/>
                <a:cs typeface="Symbol" charset="2"/>
                <a:sym typeface="Wingdings"/>
              </a:rPr>
              <a:t>gg</a:t>
            </a:r>
            <a:r>
              <a:rPr lang="en-US" dirty="0" smtClean="0"/>
              <a:t>  (19: </a:t>
            </a:r>
            <a:r>
              <a:rPr lang="en-US" dirty="0" err="1" smtClean="0"/>
              <a:t>qqbar</a:t>
            </a:r>
            <a:r>
              <a:rPr lang="en-US" dirty="0" smtClean="0"/>
              <a:t>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</a:t>
            </a:r>
            <a:r>
              <a:rPr lang="en-US" dirty="0" smtClean="0">
                <a:latin typeface="Symbol" charset="2"/>
                <a:cs typeface="Symbol" charset="2"/>
                <a:sym typeface="Wingdings"/>
              </a:rPr>
              <a:t>g</a:t>
            </a:r>
            <a:r>
              <a:rPr lang="en-US" dirty="0" smtClean="0">
                <a:sym typeface="Wingdings"/>
              </a:rPr>
              <a:t>Z</a:t>
            </a:r>
            <a:r>
              <a:rPr lang="en-US" baseline="30000" dirty="0" smtClean="0">
                <a:sym typeface="Wingdings"/>
              </a:rPr>
              <a:t>0</a:t>
            </a:r>
            <a:r>
              <a:rPr lang="en-US" dirty="0" smtClean="0">
                <a:sym typeface="Wingdings"/>
              </a:rPr>
              <a:t>     20: </a:t>
            </a:r>
            <a:r>
              <a:rPr lang="en-US" dirty="0" err="1" smtClean="0"/>
              <a:t>qqbar</a:t>
            </a:r>
            <a:r>
              <a:rPr lang="en-US" dirty="0" smtClean="0"/>
              <a:t>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latin typeface="Symbol" charset="2"/>
                <a:cs typeface="Symbol" charset="2"/>
                <a:sym typeface="Wingdings"/>
              </a:rPr>
              <a:t>g</a:t>
            </a:r>
            <a:r>
              <a:rPr lang="en-US" dirty="0" err="1" smtClean="0">
                <a:sym typeface="Wingdings"/>
              </a:rPr>
              <a:t>W</a:t>
            </a:r>
            <a:r>
              <a:rPr lang="en-US" baseline="30000" dirty="0" smtClean="0">
                <a:sym typeface="Wingdings"/>
              </a:rPr>
              <a:t>+</a:t>
            </a:r>
            <a:r>
              <a:rPr lang="en-US" dirty="0" smtClean="0">
                <a:sym typeface="Wingdings"/>
              </a:rPr>
              <a:t> </a:t>
            </a:r>
            <a:endParaRPr lang="en-US" baseline="30000" dirty="0" smtClean="0"/>
          </a:p>
          <a:p>
            <a:pPr lvl="1"/>
            <a:r>
              <a:rPr lang="en-US" dirty="0" smtClean="0"/>
              <a:t>29: </a:t>
            </a:r>
            <a:r>
              <a:rPr lang="en-US" dirty="0" err="1" smtClean="0"/>
              <a:t>qg</a:t>
            </a:r>
            <a:r>
              <a:rPr lang="en-US" dirty="0" smtClean="0"/>
              <a:t>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q</a:t>
            </a:r>
            <a:r>
              <a:rPr lang="en-US" dirty="0" err="1" smtClean="0">
                <a:latin typeface="Symbol" charset="2"/>
                <a:cs typeface="Symbol" charset="2"/>
                <a:sym typeface="Wingdings"/>
              </a:rPr>
              <a:t>g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114: </a:t>
            </a:r>
            <a:r>
              <a:rPr lang="en-US" dirty="0" err="1" smtClean="0"/>
              <a:t>gg</a:t>
            </a:r>
            <a:r>
              <a:rPr lang="en-US" dirty="0" smtClean="0"/>
              <a:t>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latin typeface="Symbol" charset="2"/>
                <a:cs typeface="Symbol" charset="2"/>
                <a:sym typeface="Wingdings"/>
              </a:rPr>
              <a:t>gg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115: </a:t>
            </a:r>
            <a:r>
              <a:rPr lang="en-US" dirty="0" err="1" smtClean="0"/>
              <a:t>gg</a:t>
            </a:r>
            <a:r>
              <a:rPr lang="en-US" dirty="0" smtClean="0"/>
              <a:t>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g</a:t>
            </a:r>
            <a:r>
              <a:rPr lang="en-US" dirty="0" err="1" smtClean="0">
                <a:latin typeface="Symbol" charset="2"/>
                <a:cs typeface="Symbol" charset="2"/>
                <a:sym typeface="Wingdings"/>
              </a:rPr>
              <a:t>g</a:t>
            </a:r>
            <a:r>
              <a:rPr lang="en-US" dirty="0" smtClean="0"/>
              <a:t>  (106: </a:t>
            </a:r>
            <a:r>
              <a:rPr lang="en-US" dirty="0" err="1" smtClean="0"/>
              <a:t>gg</a:t>
            </a:r>
            <a:r>
              <a:rPr lang="en-US" dirty="0" smtClean="0"/>
              <a:t>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J/Psi</a:t>
            </a:r>
            <a:r>
              <a:rPr lang="en-US" dirty="0" smtClean="0">
                <a:latin typeface="Symbol" charset="2"/>
                <a:cs typeface="Symbol" charset="2"/>
                <a:sym typeface="Wingdings"/>
              </a:rPr>
              <a:t>g </a:t>
            </a:r>
            <a:r>
              <a:rPr lang="en-US" dirty="0" smtClean="0"/>
              <a:t>      116: </a:t>
            </a:r>
            <a:r>
              <a:rPr lang="en-US" dirty="0" err="1" smtClean="0"/>
              <a:t>gg</a:t>
            </a:r>
            <a:r>
              <a:rPr lang="en-US" dirty="0" smtClean="0"/>
              <a:t>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Z</a:t>
            </a:r>
            <a:r>
              <a:rPr lang="en-US" baseline="30000" dirty="0" smtClean="0">
                <a:sym typeface="Wingdings"/>
              </a:rPr>
              <a:t>0</a:t>
            </a:r>
            <a:r>
              <a:rPr lang="en-US" dirty="0" smtClean="0">
                <a:latin typeface="Symbol" charset="2"/>
                <a:cs typeface="Symbol" charset="2"/>
                <a:sym typeface="Wingdings"/>
              </a:rPr>
              <a:t>g   </a:t>
            </a:r>
            <a:r>
              <a:rPr lang="en-US" dirty="0" smtClean="0"/>
              <a:t>)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initial and final internal </a:t>
            </a:r>
            <a:r>
              <a:rPr lang="en-US" dirty="0" err="1" smtClean="0"/>
              <a:t>bremsstrahlung</a:t>
            </a:r>
            <a:r>
              <a:rPr lang="en-US" dirty="0" smtClean="0"/>
              <a:t> (</a:t>
            </a:r>
            <a:r>
              <a:rPr lang="en-US" dirty="0" err="1" smtClean="0"/>
              <a:t>g</a:t>
            </a:r>
            <a:r>
              <a:rPr lang="en-US" dirty="0" smtClean="0"/>
              <a:t> and </a:t>
            </a:r>
            <a:r>
              <a:rPr lang="en-US" dirty="0" err="1" smtClean="0">
                <a:latin typeface="Symbol" charset="2"/>
                <a:cs typeface="Symbol" charset="2"/>
              </a:rPr>
              <a:t>g</a:t>
            </a:r>
            <a:r>
              <a:rPr lang="en-US" dirty="0" smtClean="0"/>
              <a:t>) (3)</a:t>
            </a:r>
          </a:p>
          <a:p>
            <a:pPr lvl="2"/>
            <a:r>
              <a:rPr lang="en-US" dirty="0" err="1" smtClean="0"/>
              <a:t>Pythia</a:t>
            </a:r>
            <a:r>
              <a:rPr lang="en-US" dirty="0" smtClean="0"/>
              <a:t> manual section 2.2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Process 3 and 4 are for sure not in </a:t>
            </a:r>
            <a:r>
              <a:rPr lang="en-US" dirty="0" err="1" smtClean="0"/>
              <a:t>pythia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I’m still checking 5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the decay of resonances like the </a:t>
            </a:r>
            <a:r>
              <a:rPr lang="en-US" dirty="0" smtClean="0">
                <a:latin typeface="Symbol" charset="2"/>
                <a:cs typeface="Symbol" charset="2"/>
              </a:rPr>
              <a:t>p</a:t>
            </a:r>
            <a:r>
              <a:rPr lang="en-US" baseline="30000" dirty="0" smtClean="0"/>
              <a:t>0</a:t>
            </a:r>
            <a:r>
              <a:rPr lang="en-US" dirty="0" smtClean="0"/>
              <a:t> is of course in </a:t>
            </a:r>
            <a:r>
              <a:rPr lang="en-US" dirty="0" err="1" smtClean="0"/>
              <a:t>pythia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147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172" y="1700766"/>
            <a:ext cx="2866430" cy="2576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785" y="1701881"/>
            <a:ext cx="2861965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622" y="1657233"/>
            <a:ext cx="2857500" cy="2567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6" name="Rectangle 4"/>
          <p:cNvSpPr>
            <a:spLocks noGrp="1" noChangeArrowheads="1"/>
          </p:cNvSpPr>
          <p:nvPr>
            <p:ph type="title"/>
          </p:nvPr>
        </p:nvSpPr>
        <p:spPr>
          <a:xfrm>
            <a:off x="71120" y="29632"/>
            <a:ext cx="9047480" cy="609264"/>
          </a:xfrm>
          <a:ln/>
        </p:spPr>
        <p:txBody>
          <a:bodyPr lIns="64291" tIns="32146" rIns="64291" bIns="32146"/>
          <a:lstStyle/>
          <a:p>
            <a:r>
              <a:rPr lang="ja-JP" altLang="en-US" sz="4000" dirty="0">
                <a:latin typeface="Arial"/>
              </a:rPr>
              <a:t>“</a:t>
            </a:r>
            <a:r>
              <a:rPr lang="en-US" sz="2800" dirty="0"/>
              <a:t>Spectator</a:t>
            </a:r>
            <a:r>
              <a:rPr lang="ja-JP" altLang="en-US" sz="2800" dirty="0">
                <a:latin typeface="Arial"/>
              </a:rPr>
              <a:t>”</a:t>
            </a:r>
            <a:r>
              <a:rPr lang="en-US" sz="2800" dirty="0"/>
              <a:t> proton from deuteron with the current RHIC optics</a:t>
            </a:r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0" y="4467142"/>
            <a:ext cx="9144000" cy="1473200"/>
          </a:xfrm>
          <a:ln/>
        </p:spPr>
        <p:txBody>
          <a:bodyPr lIns="64291" tIns="32146" rIns="64291" bIns="32146">
            <a:normAutofit/>
          </a:bodyPr>
          <a:lstStyle/>
          <a:p>
            <a:pPr marL="625056"/>
            <a:r>
              <a:rPr lang="en-US" sz="1800" dirty="0"/>
              <a:t>Rigidity (</a:t>
            </a:r>
            <a:r>
              <a:rPr lang="en-US" sz="1800" dirty="0" err="1"/>
              <a:t>d:p</a:t>
            </a:r>
            <a:r>
              <a:rPr lang="en-US" sz="1800" dirty="0"/>
              <a:t> =2:1)</a:t>
            </a:r>
          </a:p>
          <a:p>
            <a:pPr marL="625056">
              <a:spcBef>
                <a:spcPts val="1107"/>
              </a:spcBef>
            </a:pPr>
            <a:r>
              <a:rPr lang="en-US" sz="1800" dirty="0"/>
              <a:t>The same RP configuration with the current RHIC optics (at z ~ 15m between DX and D0)</a:t>
            </a:r>
          </a:p>
          <a:p>
            <a:pPr marL="625056">
              <a:spcBef>
                <a:spcPts val="1107"/>
              </a:spcBef>
            </a:pPr>
            <a:r>
              <a:rPr lang="en-US" sz="1800" dirty="0" smtClean="0">
                <a:solidFill>
                  <a:srgbClr val="0000FF"/>
                </a:solidFill>
              </a:rPr>
              <a:t>needs full PHASE-II RP</a:t>
            </a:r>
            <a:endParaRPr lang="en-US" sz="1800" dirty="0">
              <a:solidFill>
                <a:srgbClr val="0000FF"/>
              </a:solidFill>
            </a:endParaRPr>
          </a:p>
        </p:txBody>
      </p:sp>
      <p:sp>
        <p:nvSpPr>
          <p:cNvPr id="44038" name="Rectangle 6"/>
          <p:cNvSpPr>
            <a:spLocks/>
          </p:cNvSpPr>
          <p:nvPr/>
        </p:nvSpPr>
        <p:spPr bwMode="auto">
          <a:xfrm>
            <a:off x="6367984" y="1433901"/>
            <a:ext cx="1688300" cy="276999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Accepted in RP</a:t>
            </a:r>
          </a:p>
        </p:txBody>
      </p:sp>
      <p:sp>
        <p:nvSpPr>
          <p:cNvPr id="44039" name="Rectangle 7"/>
          <p:cNvSpPr>
            <a:spLocks/>
          </p:cNvSpPr>
          <p:nvPr/>
        </p:nvSpPr>
        <p:spPr bwMode="auto">
          <a:xfrm>
            <a:off x="3022700" y="1433901"/>
            <a:ext cx="1952608" cy="276999"/>
          </a:xfrm>
          <a:prstGeom prst="rect">
            <a:avLst/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ea typeface="ＭＳ Ｐゴシック" charset="0"/>
                <a:cs typeface="Gill Sans" charset="0"/>
              </a:rPr>
              <a:t>Passed DX aperture</a:t>
            </a:r>
          </a:p>
        </p:txBody>
      </p:sp>
      <p:sp>
        <p:nvSpPr>
          <p:cNvPr id="44040" name="Rectangle 8"/>
          <p:cNvSpPr>
            <a:spLocks/>
          </p:cNvSpPr>
          <p:nvPr/>
        </p:nvSpPr>
        <p:spPr bwMode="auto">
          <a:xfrm>
            <a:off x="815951" y="1433901"/>
            <a:ext cx="1114037" cy="276999"/>
          </a:xfrm>
          <a:prstGeom prst="rect">
            <a:avLst/>
          </a:prstGeom>
          <a:solidFill>
            <a:srgbClr val="80FF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Comic Sans MS"/>
                <a:ea typeface="ＭＳ Ｐゴシック" charset="0"/>
                <a:cs typeface="Comic Sans MS"/>
              </a:rPr>
              <a:t>generated</a:t>
            </a:r>
          </a:p>
        </p:txBody>
      </p:sp>
      <p:grpSp>
        <p:nvGrpSpPr>
          <p:cNvPr id="44043" name="Group 11"/>
          <p:cNvGrpSpPr>
            <a:grpSpLocks/>
          </p:cNvGrpSpPr>
          <p:nvPr/>
        </p:nvGrpSpPr>
        <p:grpSpPr bwMode="auto">
          <a:xfrm>
            <a:off x="4771599" y="195217"/>
            <a:ext cx="1714326" cy="714375"/>
            <a:chOff x="0" y="0"/>
            <a:chExt cx="1840" cy="672"/>
          </a:xfrm>
        </p:grpSpPr>
        <p:sp>
          <p:nvSpPr>
            <p:cNvPr id="44041" name="Oval 9"/>
            <p:cNvSpPr>
              <a:spLocks/>
            </p:cNvSpPr>
            <p:nvPr/>
          </p:nvSpPr>
          <p:spPr bwMode="auto">
            <a:xfrm>
              <a:off x="32" y="32"/>
              <a:ext cx="1776" cy="608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44042" name="Picture 10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840" cy="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37A68-6CDC-BF4C-A518-F2B8A7ADE480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STAR@UCLA, August 2013</a:t>
            </a:r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0" y="841917"/>
            <a:ext cx="14822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Study: JH Lee</a:t>
            </a:r>
            <a:endParaRPr lang="en-US" sz="1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261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  <a:ln/>
        </p:spPr>
        <p:txBody>
          <a:bodyPr/>
          <a:lstStyle/>
          <a:p>
            <a:r>
              <a:rPr lang="en-US" sz="2400" dirty="0" smtClean="0"/>
              <a:t>Study BY Len on IMPACT ON FMS photon reconstruction</a:t>
            </a:r>
            <a:endParaRPr lang="en-US" sz="2400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8C15B-2C24-C24D-8E99-B0DF30A58261}" type="slidenum">
              <a:rPr lang="en-US"/>
              <a:pPr/>
              <a:t>50</a:t>
            </a:fld>
            <a:endParaRPr lang="en-US"/>
          </a:p>
        </p:txBody>
      </p:sp>
      <p:sp>
        <p:nvSpPr>
          <p:cNvPr id="20482" name="Rectangle 2"/>
          <p:cNvSpPr>
            <a:spLocks/>
          </p:cNvSpPr>
          <p:nvPr/>
        </p:nvSpPr>
        <p:spPr bwMode="auto">
          <a:xfrm>
            <a:off x="387201" y="1586966"/>
            <a:ext cx="7358063" cy="2652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 dirty="0">
                <a:ea typeface="ＭＳ Ｐゴシック" charset="0"/>
                <a:cs typeface="Palatino" charset="0"/>
              </a:rPr>
              <a:t>Use FCS simulation using only the clusters and tracks within the FMS geometry at 200 </a:t>
            </a:r>
            <a:r>
              <a:rPr lang="en-US" sz="1700" dirty="0" err="1">
                <a:ea typeface="ＭＳ Ｐゴシック" charset="0"/>
                <a:cs typeface="Palatino" charset="0"/>
              </a:rPr>
              <a:t>GeV</a:t>
            </a:r>
            <a:r>
              <a:rPr lang="en-US" sz="1700" dirty="0">
                <a:ea typeface="ＭＳ Ｐゴシック" charset="0"/>
                <a:cs typeface="Palatino" charset="0"/>
              </a:rPr>
              <a:t>. </a:t>
            </a:r>
          </a:p>
          <a:p>
            <a:endParaRPr lang="en-US" sz="1700" dirty="0">
              <a:ea typeface="ＭＳ Ｐゴシック" charset="0"/>
              <a:cs typeface="Palatino" charset="0"/>
            </a:endParaRPr>
          </a:p>
          <a:p>
            <a:r>
              <a:rPr lang="en-US" sz="1700" dirty="0">
                <a:ea typeface="ＭＳ Ｐゴシック" charset="0"/>
                <a:cs typeface="Palatino" charset="0"/>
              </a:rPr>
              <a:t>Photon reconstruction efficiency (~100%) and π</a:t>
            </a:r>
            <a:r>
              <a:rPr lang="en-US" sz="1700" baseline="32000" dirty="0">
                <a:ea typeface="ＭＳ Ｐゴシック" charset="0"/>
                <a:cs typeface="Palatino" charset="0"/>
              </a:rPr>
              <a:t>0</a:t>
            </a:r>
            <a:r>
              <a:rPr lang="en-US" sz="1700" dirty="0">
                <a:ea typeface="ＭＳ Ｐゴシック" charset="0"/>
                <a:cs typeface="Symbol" charset="0"/>
              </a:rPr>
              <a:t>-ϒ separation are comparable under 80 </a:t>
            </a:r>
            <a:r>
              <a:rPr lang="en-US" sz="1700" dirty="0" err="1">
                <a:ea typeface="ＭＳ Ｐゴシック" charset="0"/>
                <a:cs typeface="Symbol" charset="0"/>
              </a:rPr>
              <a:t>GeV</a:t>
            </a:r>
            <a:r>
              <a:rPr lang="en-US" sz="1700" dirty="0">
                <a:ea typeface="ＭＳ Ｐゴシック" charset="0"/>
                <a:cs typeface="Symbol" charset="0"/>
              </a:rPr>
              <a:t> for the FMS and the FCS </a:t>
            </a:r>
            <a:r>
              <a:rPr lang="en-US" sz="1700" dirty="0" err="1">
                <a:ea typeface="ＭＳ Ｐゴシック" charset="0"/>
                <a:cs typeface="Symbol" charset="0"/>
              </a:rPr>
              <a:t>EMCal</a:t>
            </a:r>
            <a:r>
              <a:rPr lang="en-US" sz="1700" dirty="0">
                <a:ea typeface="ＭＳ Ｐゴシック" charset="0"/>
                <a:cs typeface="Symbol" charset="0"/>
              </a:rPr>
              <a:t>. </a:t>
            </a:r>
          </a:p>
          <a:p>
            <a:endParaRPr lang="en-US" sz="1700" dirty="0">
              <a:ea typeface="ＭＳ Ｐゴシック" charset="0"/>
              <a:cs typeface="Symbol" charset="0"/>
            </a:endParaRPr>
          </a:p>
          <a:p>
            <a:r>
              <a:rPr lang="en-US" sz="1700" dirty="0">
                <a:ea typeface="ＭＳ Ｐゴシック" charset="0"/>
                <a:cs typeface="Symbol" charset="0"/>
              </a:rPr>
              <a:t>Energy resolution is better for the FCS. This has not been adjusted for the current estimate because the A</a:t>
            </a:r>
            <a:r>
              <a:rPr lang="en-US" sz="1700" baseline="-6000" dirty="0">
                <a:ea typeface="ＭＳ Ｐゴシック" charset="0"/>
                <a:cs typeface="Palatino" charset="0"/>
              </a:rPr>
              <a:t>N</a:t>
            </a:r>
            <a:r>
              <a:rPr lang="en-US" sz="1700" dirty="0">
                <a:ea typeface="ＭＳ Ｐゴシック" charset="0"/>
                <a:cs typeface="Palatino" charset="0"/>
              </a:rPr>
              <a:t> measurement is not very sensitive to the smearing in energy scale. </a:t>
            </a: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7124" y="4070488"/>
            <a:ext cx="2091779" cy="2250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Rectangle 4"/>
          <p:cNvSpPr>
            <a:spLocks/>
          </p:cNvSpPr>
          <p:nvPr/>
        </p:nvSpPr>
        <p:spPr bwMode="auto">
          <a:xfrm>
            <a:off x="448279" y="4404243"/>
            <a:ext cx="4759523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 dirty="0">
                <a:ea typeface="ＭＳ Ｐゴシック" charset="0"/>
                <a:cs typeface="Palatino" charset="0"/>
              </a:rPr>
              <a:t>The charged track detection efficiency is set at 86%, per Akio</a:t>
            </a:r>
            <a:r>
              <a:rPr lang="ja-JP" altLang="en-US" sz="1700" dirty="0">
                <a:latin typeface="Arial"/>
                <a:ea typeface="ＭＳ Ｐゴシック" charset="0"/>
                <a:cs typeface="Palatino" charset="0"/>
              </a:rPr>
              <a:t>’</a:t>
            </a:r>
            <a:r>
              <a:rPr lang="en-US" sz="1700" dirty="0">
                <a:ea typeface="ＭＳ Ｐゴシック" charset="0"/>
                <a:cs typeface="Palatino" charset="0"/>
              </a:rPr>
              <a:t>s study of the FMS pre-shower model, which showed that the first layer can be used to accept 98% of the photons and reject 86% of the charged hadrons.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80998" y="1006231"/>
            <a:ext cx="19579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SET-UP used: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STAR@UCLA, August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544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Macintosh HD:Users:jhlee:Desktop:he3_acc_compare_at_15m_phase2_phase2a.pd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6173512" y="2979273"/>
            <a:ext cx="2672080" cy="2776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045" y="3231874"/>
            <a:ext cx="27686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03683" y="3035865"/>
            <a:ext cx="2570480" cy="288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09" name="Rectangle 1"/>
          <p:cNvSpPr>
            <a:spLocks noGrp="1" noChangeArrowheads="1"/>
          </p:cNvSpPr>
          <p:nvPr>
            <p:ph type="title"/>
          </p:nvPr>
        </p:nvSpPr>
        <p:spPr>
          <a:xfrm>
            <a:off x="-762000" y="29632"/>
            <a:ext cx="9880600" cy="609264"/>
          </a:xfrm>
          <a:ln/>
        </p:spPr>
        <p:txBody>
          <a:bodyPr lIns="64291" tIns="32146" rIns="64291" bIns="32146"/>
          <a:lstStyle/>
          <a:p>
            <a:r>
              <a:rPr lang="en-US" sz="2600" dirty="0"/>
              <a:t>Spectator proton from </a:t>
            </a:r>
            <a:r>
              <a:rPr lang="en-US" sz="2600" baseline="32000" dirty="0"/>
              <a:t>3</a:t>
            </a:r>
            <a:r>
              <a:rPr lang="en-US" sz="2600" dirty="0"/>
              <a:t>He with the current RHIC optics</a:t>
            </a:r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5853906"/>
            <a:ext cx="9118600" cy="626427"/>
          </a:xfrm>
          <a:ln/>
        </p:spPr>
        <p:txBody>
          <a:bodyPr lIns="64291" tIns="32146" rIns="64291" bIns="32146">
            <a:normAutofit/>
          </a:bodyPr>
          <a:lstStyle/>
          <a:p>
            <a:pPr marL="0" indent="0">
              <a:spcBef>
                <a:spcPts val="0"/>
              </a:spcBef>
            </a:pPr>
            <a:r>
              <a:rPr lang="en-US" sz="1600" dirty="0" smtClean="0"/>
              <a:t> The </a:t>
            </a:r>
            <a:r>
              <a:rPr lang="en-US" sz="1600" dirty="0"/>
              <a:t>same RP configuration with the current RHIC optics (at z ~ 15m between </a:t>
            </a:r>
            <a:r>
              <a:rPr lang="en-US" sz="1600" dirty="0" smtClean="0"/>
              <a:t>DX-D0</a:t>
            </a:r>
            <a:r>
              <a:rPr lang="en-US" sz="1600" dirty="0"/>
              <a:t>)</a:t>
            </a:r>
          </a:p>
          <a:p>
            <a:pPr marL="0" indent="0">
              <a:spcBef>
                <a:spcPts val="0"/>
              </a:spcBef>
            </a:pPr>
            <a:r>
              <a:rPr lang="en-US" sz="1600" dirty="0" smtClean="0"/>
              <a:t> </a:t>
            </a:r>
            <a:r>
              <a:rPr lang="en-US" sz="1600" dirty="0" smtClean="0">
                <a:solidFill>
                  <a:srgbClr val="0000FF"/>
                </a:solidFill>
              </a:rPr>
              <a:t>Acceptance </a:t>
            </a:r>
            <a:r>
              <a:rPr lang="en-US" sz="1600" dirty="0">
                <a:solidFill>
                  <a:srgbClr val="0000FF"/>
                </a:solidFill>
              </a:rPr>
              <a:t>~ </a:t>
            </a:r>
            <a:r>
              <a:rPr lang="en-US" sz="1600" dirty="0" smtClean="0">
                <a:solidFill>
                  <a:srgbClr val="0000FF"/>
                </a:solidFill>
              </a:rPr>
              <a:t>92% with full PHASE-II RP 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43014" name="Rectangle 6"/>
          <p:cNvSpPr>
            <a:spLocks/>
          </p:cNvSpPr>
          <p:nvPr/>
        </p:nvSpPr>
        <p:spPr bwMode="auto">
          <a:xfrm>
            <a:off x="6713860" y="3012995"/>
            <a:ext cx="1688300" cy="276999"/>
          </a:xfrm>
          <a:prstGeom prst="rect">
            <a:avLst/>
          </a:prstGeom>
          <a:solidFill>
            <a:srgbClr val="0000FF"/>
          </a:solidFill>
          <a:ln>
            <a:noFill/>
          </a:ln>
          <a:extLst/>
        </p:spPr>
        <p:txBody>
          <a:bodyPr wrap="none" lIns="0" tIns="0" rIns="0" bIns="0" anchor="ctr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Comic Sans MS"/>
                <a:ea typeface="ＭＳ Ｐゴシック" charset="0"/>
                <a:cs typeface="Comic Sans MS"/>
              </a:rPr>
              <a:t>Accepted in RP</a:t>
            </a:r>
          </a:p>
        </p:txBody>
      </p:sp>
      <p:sp>
        <p:nvSpPr>
          <p:cNvPr id="43015" name="Rectangle 7"/>
          <p:cNvSpPr>
            <a:spLocks/>
          </p:cNvSpPr>
          <p:nvPr/>
        </p:nvSpPr>
        <p:spPr bwMode="auto">
          <a:xfrm>
            <a:off x="3479900" y="3134468"/>
            <a:ext cx="2234837" cy="27699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xtLst/>
        </p:spPr>
        <p:txBody>
          <a:bodyPr wrap="none" lIns="0" tIns="0" rIns="0" bIns="0" anchor="ctr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Comic Sans MS"/>
                <a:ea typeface="ＭＳ Ｐゴシック" charset="0"/>
                <a:cs typeface="Comic Sans MS"/>
              </a:rPr>
              <a:t>Passed DX aperture</a:t>
            </a:r>
          </a:p>
        </p:txBody>
      </p:sp>
      <p:sp>
        <p:nvSpPr>
          <p:cNvPr id="43016" name="Rectangle 8"/>
          <p:cNvSpPr>
            <a:spLocks/>
          </p:cNvSpPr>
          <p:nvPr/>
        </p:nvSpPr>
        <p:spPr bwMode="auto">
          <a:xfrm>
            <a:off x="1019151" y="3134468"/>
            <a:ext cx="1114037" cy="276999"/>
          </a:xfrm>
          <a:prstGeom prst="rect">
            <a:avLst/>
          </a:prstGeom>
          <a:solidFill>
            <a:srgbClr val="80FF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Comic Sans MS"/>
                <a:ea typeface="ＭＳ Ｐゴシック" charset="0"/>
                <a:cs typeface="Comic Sans MS"/>
              </a:rPr>
              <a:t>generated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7" y="638896"/>
            <a:ext cx="3660834" cy="2424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3788569" y="997069"/>
            <a:ext cx="3953351" cy="831732"/>
          </a:xfrm>
          <a:prstGeom prst="rect">
            <a:avLst/>
          </a:prstGeom>
          <a:ln/>
        </p:spPr>
        <p:txBody>
          <a:bodyPr lIns="64291" tIns="32146" rIns="64291" bIns="32146">
            <a:normAutofit/>
          </a:bodyPr>
          <a:lstStyle>
            <a:lvl1pPr marL="411480" indent="-342900" algn="l" rtl="0" eaLnBrk="1" latinLnBrk="0" hangingPunct="1">
              <a:spcBef>
                <a:spcPts val="700"/>
              </a:spcBef>
              <a:buClr>
                <a:srgbClr val="CC66FF"/>
              </a:buClr>
              <a:buSzPct val="95000"/>
              <a:buFont typeface="Wingdings" charset="2"/>
              <a:buChar char="q"/>
              <a:defRPr kumimoji="0" sz="2000" b="1" i="0" kern="1200">
                <a:solidFill>
                  <a:schemeClr val="tx1"/>
                </a:solidFill>
                <a:latin typeface="Comic Sans MS"/>
                <a:ea typeface="+mn-ea"/>
                <a:cs typeface="Comic Sans M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rgbClr val="CC66FF"/>
              </a:buClr>
              <a:buSzPct val="90000"/>
              <a:buFont typeface="Wingdings" charset="2"/>
              <a:buChar char="u"/>
              <a:defRPr kumimoji="0" sz="1800" b="1" i="0" kern="1200">
                <a:solidFill>
                  <a:schemeClr val="tx1"/>
                </a:solidFill>
                <a:latin typeface="Comic Sans MS"/>
                <a:ea typeface="+mn-ea"/>
                <a:cs typeface="Comic Sans M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rgbClr val="CC66FF"/>
              </a:buClr>
              <a:buSzPct val="150000"/>
              <a:buFont typeface="Wingdings" charset="2"/>
              <a:buChar char="§"/>
              <a:defRPr kumimoji="0" sz="1600" b="1" i="0" kern="1200">
                <a:solidFill>
                  <a:schemeClr val="tx1"/>
                </a:solidFill>
                <a:latin typeface="Comic Sans MS"/>
                <a:ea typeface="+mn-ea"/>
                <a:cs typeface="Comic Sans M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rgbClr val="CC66FF"/>
              </a:buClr>
              <a:buFont typeface="Wingdings" charset="2"/>
              <a:buChar char="²"/>
              <a:defRPr kumimoji="0" sz="1400" b="1" i="0" kern="1200">
                <a:solidFill>
                  <a:schemeClr val="tx1"/>
                </a:solidFill>
                <a:latin typeface="Comic Sans MS"/>
                <a:ea typeface="+mn-ea"/>
                <a:cs typeface="Comic Sans M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rgbClr val="CC66FF"/>
              </a:buClr>
              <a:buFont typeface="Wingdings" charset="2"/>
              <a:buChar char="ü"/>
              <a:defRPr kumimoji="0" sz="1200" b="1" i="0" kern="1200">
                <a:solidFill>
                  <a:schemeClr val="tx1"/>
                </a:solidFill>
                <a:latin typeface="Comic Sans MS"/>
                <a:ea typeface="+mn-ea"/>
                <a:cs typeface="Comic Sans M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Clr>
                <a:srgbClr val="0000FF"/>
              </a:buClr>
            </a:pPr>
            <a:r>
              <a:rPr lang="en-US" sz="1500" dirty="0" smtClean="0"/>
              <a:t> Momentum smearing mainly due </a:t>
            </a:r>
          </a:p>
          <a:p>
            <a:pPr marL="0" indent="0">
              <a:spcBef>
                <a:spcPts val="0"/>
              </a:spcBef>
              <a:buClr>
                <a:srgbClr val="0000FF"/>
              </a:buClr>
              <a:buNone/>
            </a:pPr>
            <a:r>
              <a:rPr lang="en-US" sz="1500" dirty="0"/>
              <a:t> </a:t>
            </a:r>
            <a:r>
              <a:rPr lang="en-US" sz="1500" dirty="0" smtClean="0"/>
              <a:t>  to Fermi motion + Lorentz </a:t>
            </a:r>
            <a:r>
              <a:rPr lang="en-US" sz="1500" dirty="0" smtClean="0"/>
              <a:t>boost</a:t>
            </a:r>
            <a:endParaRPr lang="en-US" sz="1500" dirty="0" smtClean="0"/>
          </a:p>
        </p:txBody>
      </p:sp>
      <p:sp>
        <p:nvSpPr>
          <p:cNvPr id="2" name="TextBox 1"/>
          <p:cNvSpPr txBox="1"/>
          <p:nvPr/>
        </p:nvSpPr>
        <p:spPr>
          <a:xfrm rot="16200000">
            <a:off x="-340468" y="1680141"/>
            <a:ext cx="921121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0000"/>
                </a:solidFill>
              </a:rPr>
              <a:t>Angle [rad]</a:t>
            </a:r>
            <a:endParaRPr lang="en-US" sz="1200" b="1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37A68-6CDC-BF4C-A518-F2B8A7ADE480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7694711" y="2597835"/>
            <a:ext cx="14822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Study: JH Lee</a:t>
            </a:r>
            <a:endParaRPr lang="en-US" sz="14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STAR@UCLA, August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749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RP: Project STATUS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STAR@UCLA, August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2DFF1-6A7E-5841-980E-96BA788216E4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58" y="485935"/>
            <a:ext cx="3606800" cy="31851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4616" y="99411"/>
            <a:ext cx="932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>
                <a:solidFill>
                  <a:srgbClr val="0000FF"/>
                </a:solidFill>
              </a:rPr>
              <a:t>COST:</a:t>
            </a:r>
            <a:endParaRPr lang="en-US" u="sng" dirty="0">
              <a:solidFill>
                <a:srgbClr val="0000FF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55218" y="3191586"/>
            <a:ext cx="3522870" cy="198783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TextBox 9"/>
          <p:cNvSpPr txBox="1"/>
          <p:nvPr/>
        </p:nvSpPr>
        <p:spPr>
          <a:xfrm rot="360000">
            <a:off x="1126435" y="3257850"/>
            <a:ext cx="12695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paid by CAD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2" name="Content Placeholder 6"/>
          <p:cNvSpPr txBox="1">
            <a:spLocks/>
          </p:cNvSpPr>
          <p:nvPr/>
        </p:nvSpPr>
        <p:spPr>
          <a:xfrm>
            <a:off x="3659817" y="599752"/>
            <a:ext cx="5274366" cy="318815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100000"/>
              <a:buFont typeface="Wingdings" charset="2"/>
              <a:buChar char="q"/>
              <a:defRPr sz="2200" b="1" i="0">
                <a:solidFill>
                  <a:schemeClr val="tx1"/>
                </a:solidFill>
                <a:latin typeface="Comic Sans MS Bold"/>
                <a:ea typeface="+mn-ea"/>
                <a:cs typeface="Comic Sans MS Bold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100000"/>
              <a:buFont typeface="Wingdings" charset="2"/>
              <a:buChar char="Ø"/>
              <a:defRPr sz="2000" b="1" i="0">
                <a:solidFill>
                  <a:schemeClr val="tx1"/>
                </a:solidFill>
                <a:latin typeface="Comic Sans MS Bold"/>
                <a:ea typeface="+mn-ea"/>
                <a:cs typeface="Comic Sans MS Bold"/>
              </a:defRPr>
            </a:lvl2pPr>
            <a:lvl3pPr marL="1085850" indent="-228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110000"/>
              <a:buFont typeface="Courier New"/>
              <a:buChar char="o"/>
              <a:defRPr b="1" i="0">
                <a:solidFill>
                  <a:schemeClr val="tx1"/>
                </a:solidFill>
                <a:latin typeface="Comic Sans MS Bold"/>
                <a:ea typeface="+mn-ea"/>
                <a:cs typeface="Comic Sans MS Bold"/>
              </a:defRPr>
            </a:lvl3pPr>
            <a:lvl4pPr marL="1428750" indent="-228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100000"/>
              <a:buFont typeface="Wingdings" charset="2"/>
              <a:buChar char="ü"/>
              <a:defRPr sz="1600" b="1" i="0">
                <a:solidFill>
                  <a:schemeClr val="tx1"/>
                </a:solidFill>
                <a:latin typeface="Comic Sans MS Bold"/>
                <a:ea typeface="+mn-ea"/>
                <a:cs typeface="Comic Sans MS Bold"/>
              </a:defRPr>
            </a:lvl4pPr>
            <a:lvl5pPr marL="1771650" indent="-228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100000"/>
              <a:buChar char="-"/>
              <a:defRPr sz="1400" b="1" i="0">
                <a:solidFill>
                  <a:schemeClr val="tx1"/>
                </a:solidFill>
                <a:latin typeface="Comic Sans MS Bold"/>
                <a:ea typeface="+mn-ea"/>
                <a:cs typeface="Comic Sans MS Bold"/>
              </a:defRPr>
            </a:lvl5pPr>
            <a:lvl6pPr marL="2228850" indent="-2286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686050" indent="-2286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143250" indent="-2286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600450" indent="-2286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1200" dirty="0">
                <a:solidFill>
                  <a:srgbClr val="0000FF"/>
                </a:solidFill>
              </a:rPr>
              <a:t>Update on DX-D0 Chamber </a:t>
            </a:r>
            <a:r>
              <a:rPr lang="en-US" sz="1200" dirty="0" smtClean="0">
                <a:solidFill>
                  <a:srgbClr val="0000FF"/>
                </a:solidFill>
              </a:rPr>
              <a:t>design:</a:t>
            </a:r>
          </a:p>
          <a:p>
            <a:pPr marL="0" indent="0">
              <a:spcBef>
                <a:spcPts val="0"/>
              </a:spcBef>
              <a:buNone/>
            </a:pPr>
            <a:endParaRPr lang="en-US" sz="1200" dirty="0" smtClean="0">
              <a:solidFill>
                <a:srgbClr val="FF0000"/>
              </a:solidFill>
            </a:endParaRPr>
          </a:p>
          <a:p>
            <a:pPr marL="0" indent="0">
              <a:spcBef>
                <a:spcPts val="0"/>
              </a:spcBef>
              <a:buFont typeface="+mj-lt"/>
              <a:buAutoNum type="arabicPeriod"/>
            </a:pPr>
            <a:r>
              <a:rPr lang="en-US" sz="1200" dirty="0" smtClean="0">
                <a:cs typeface="Symbol" charset="2"/>
              </a:rPr>
              <a:t> Design is being done in the C-AD vacuum group: S. </a:t>
            </a:r>
            <a:r>
              <a:rPr lang="en-US" sz="1200" dirty="0" err="1" smtClean="0">
                <a:cs typeface="Symbol" charset="2"/>
              </a:rPr>
              <a:t>Nayak</a:t>
            </a:r>
            <a:r>
              <a:rPr lang="en-US" sz="1200" dirty="0" smtClean="0">
                <a:cs typeface="Symbol" charset="2"/>
              </a:rPr>
              <a:t> </a:t>
            </a:r>
            <a:r>
              <a:rPr lang="en-US" sz="1200" dirty="0" err="1" smtClean="0">
                <a:cs typeface="Symbol" charset="2"/>
              </a:rPr>
              <a:t>eng.</a:t>
            </a:r>
            <a:r>
              <a:rPr lang="en-US" sz="1200" dirty="0" smtClean="0">
                <a:cs typeface="Symbol" charset="2"/>
              </a:rPr>
              <a:t> and K. </a:t>
            </a:r>
            <a:r>
              <a:rPr lang="en-US" sz="1200" dirty="0" err="1" smtClean="0">
                <a:cs typeface="Symbol" charset="2"/>
              </a:rPr>
              <a:t>Hamdi</a:t>
            </a:r>
            <a:r>
              <a:rPr lang="en-US" sz="1200" dirty="0" smtClean="0">
                <a:cs typeface="Symbol" charset="2"/>
              </a:rPr>
              <a:t> design.</a:t>
            </a:r>
          </a:p>
          <a:p>
            <a:pPr marL="0" indent="0">
              <a:spcBef>
                <a:spcPts val="0"/>
              </a:spcBef>
              <a:buFont typeface="+mj-lt"/>
              <a:buAutoNum type="arabicPeriod"/>
            </a:pPr>
            <a:r>
              <a:rPr lang="en-US" sz="1200" dirty="0" smtClean="0">
                <a:cs typeface="Symbol" charset="2"/>
              </a:rPr>
              <a:t> The first layout has been produced for vertical and horizontal RPs (see figures below) and the detailing will start soon.</a:t>
            </a:r>
          </a:p>
          <a:p>
            <a:pPr marL="0" indent="0">
              <a:spcBef>
                <a:spcPts val="0"/>
              </a:spcBef>
              <a:buFont typeface="+mj-lt"/>
              <a:buAutoNum type="arabicPeriod"/>
            </a:pPr>
            <a:r>
              <a:rPr lang="en-US" sz="1200" dirty="0" smtClean="0">
                <a:cs typeface="Symbol" charset="2"/>
              </a:rPr>
              <a:t> The distance between vertical RPs is 1.8m. </a:t>
            </a:r>
          </a:p>
          <a:p>
            <a:pPr marL="0" indent="0">
              <a:spcBef>
                <a:spcPts val="0"/>
              </a:spcBef>
              <a:buFont typeface="+mj-lt"/>
              <a:buAutoNum type="arabicPeriod"/>
            </a:pPr>
            <a:r>
              <a:rPr lang="en-US" sz="1200" dirty="0" smtClean="0">
                <a:cs typeface="Symbol" charset="2"/>
              </a:rPr>
              <a:t> The design is very simple and reuses exiting RF shield design, which simplifies approval process, no impedance calculations are needed.</a:t>
            </a:r>
          </a:p>
          <a:p>
            <a:pPr marL="0" indent="0">
              <a:spcBef>
                <a:spcPts val="0"/>
              </a:spcBef>
              <a:buFont typeface="+mj-lt"/>
              <a:buAutoNum type="arabicPeriod"/>
            </a:pPr>
            <a:r>
              <a:rPr lang="en-US" sz="1200" dirty="0" smtClean="0">
                <a:cs typeface="Symbol" charset="2"/>
              </a:rPr>
              <a:t> The review process in C-AD also started, acc. safety next.</a:t>
            </a:r>
          </a:p>
          <a:p>
            <a:pPr marL="0" indent="0">
              <a:spcBef>
                <a:spcPts val="0"/>
              </a:spcBef>
              <a:buFont typeface="+mj-lt"/>
              <a:buAutoNum type="arabicPeriod"/>
            </a:pPr>
            <a:r>
              <a:rPr lang="en-US" sz="1200" dirty="0" smtClean="0">
                <a:cs typeface="Symbol" charset="2"/>
              </a:rPr>
              <a:t> Shielding modifications in DX-D0 area are being worked on by Al </a:t>
            </a:r>
            <a:r>
              <a:rPr lang="en-US" sz="1200" dirty="0" err="1" smtClean="0">
                <a:cs typeface="Symbol" charset="2"/>
              </a:rPr>
              <a:t>Pendzick</a:t>
            </a:r>
            <a:r>
              <a:rPr lang="en-US" sz="1200" dirty="0">
                <a:cs typeface="Symbol" charset="2"/>
              </a:rPr>
              <a:t> </a:t>
            </a:r>
            <a:r>
              <a:rPr lang="en-US" sz="1200" dirty="0" smtClean="0">
                <a:cs typeface="Symbol" charset="2"/>
              </a:rPr>
              <a:t>(the amount of material will not be affected)</a:t>
            </a:r>
          </a:p>
          <a:p>
            <a:pPr marL="0" indent="0">
              <a:spcBef>
                <a:spcPts val="0"/>
              </a:spcBef>
              <a:buFont typeface="+mj-lt"/>
              <a:buAutoNum type="arabicPeriod"/>
            </a:pPr>
            <a:r>
              <a:rPr lang="en-US" sz="1200" dirty="0" smtClean="0">
                <a:cs typeface="Symbol" charset="2"/>
              </a:rPr>
              <a:t> Amount of material in front of ZDC acceptance does not change nor does the location of the ZDC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/>
              <a:t>Tuesday 08/27: </a:t>
            </a:r>
            <a:r>
              <a:rPr lang="en-US" sz="1200" dirty="0" smtClean="0"/>
              <a:t>first </a:t>
            </a:r>
            <a:r>
              <a:rPr lang="en-US" sz="1200" dirty="0"/>
              <a:t>preliminary design review</a:t>
            </a:r>
          </a:p>
          <a:p>
            <a:pPr marL="0" indent="0">
              <a:spcBef>
                <a:spcPts val="0"/>
              </a:spcBef>
              <a:buFont typeface="+mj-lt"/>
              <a:buAutoNum type="arabicPeriod"/>
            </a:pPr>
            <a:endParaRPr lang="en-US" sz="1200" dirty="0">
              <a:cs typeface="Symbol" charset="2"/>
            </a:endParaRPr>
          </a:p>
          <a:p>
            <a:pPr marL="0" indent="0">
              <a:spcBef>
                <a:spcPts val="0"/>
              </a:spcBef>
              <a:buFont typeface="+mj-lt"/>
              <a:buAutoNum type="arabicPeriod"/>
            </a:pPr>
            <a:endParaRPr lang="en-US" sz="1200" dirty="0" smtClean="0">
              <a:cs typeface="Symbol" charset="2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-11665" y="3707462"/>
            <a:ext cx="4508574" cy="2499643"/>
            <a:chOff x="1545454" y="1454569"/>
            <a:chExt cx="4508574" cy="2499643"/>
          </a:xfrm>
        </p:grpSpPr>
        <p:grpSp>
          <p:nvGrpSpPr>
            <p:cNvPr id="13" name="Group 12"/>
            <p:cNvGrpSpPr/>
            <p:nvPr/>
          </p:nvGrpSpPr>
          <p:grpSpPr>
            <a:xfrm>
              <a:off x="1545454" y="1454569"/>
              <a:ext cx="4381639" cy="2473926"/>
              <a:chOff x="772411" y="1730655"/>
              <a:chExt cx="4381639" cy="2473926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772411" y="1730655"/>
                <a:ext cx="4381639" cy="2468880"/>
                <a:chOff x="772411" y="1730655"/>
                <a:chExt cx="4381639" cy="2468880"/>
              </a:xfrm>
            </p:grpSpPr>
            <p:grpSp>
              <p:nvGrpSpPr>
                <p:cNvPr id="16" name="Group 15"/>
                <p:cNvGrpSpPr/>
                <p:nvPr/>
              </p:nvGrpSpPr>
              <p:grpSpPr>
                <a:xfrm>
                  <a:off x="772411" y="1730655"/>
                  <a:ext cx="4381639" cy="2468880"/>
                  <a:chOff x="772411" y="0"/>
                  <a:chExt cx="4381639" cy="2468880"/>
                </a:xfrm>
              </p:grpSpPr>
              <p:pic>
                <p:nvPicPr>
                  <p:cNvPr id="19" name="Picture 18" descr="s2.jpg"/>
                  <p:cNvPicPr>
                    <a:picLocks noChangeAspect="1"/>
                  </p:cNvPicPr>
                  <p:nvPr/>
                </p:nvPicPr>
                <p:blipFill>
                  <a:blip r:embed="rId3" cstate="print"/>
                  <a:stretch>
                    <a:fillRect/>
                  </a:stretch>
                </p:blipFill>
                <p:spPr>
                  <a:xfrm>
                    <a:off x="772411" y="0"/>
                    <a:ext cx="4381639" cy="2468880"/>
                  </a:xfrm>
                  <a:prstGeom prst="rect">
                    <a:avLst/>
                  </a:prstGeom>
                </p:spPr>
              </p:pic>
              <p:cxnSp>
                <p:nvCxnSpPr>
                  <p:cNvPr id="20" name="Straight Arrow Connector 19"/>
                  <p:cNvCxnSpPr/>
                  <p:nvPr/>
                </p:nvCxnSpPr>
                <p:spPr>
                  <a:xfrm>
                    <a:off x="2118143" y="387626"/>
                    <a:ext cx="457200" cy="457200"/>
                  </a:xfrm>
                  <a:prstGeom prst="straightConnector1">
                    <a:avLst/>
                  </a:prstGeom>
                  <a:ln>
                    <a:tailEnd type="arrow"/>
                  </a:ln>
                </p:spPr>
                <p:style>
                  <a:lnRef idx="3">
                    <a:schemeClr val="accent2"/>
                  </a:lnRef>
                  <a:fillRef idx="0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1" name="TextBox 20"/>
                  <p:cNvSpPr txBox="1"/>
                  <p:nvPr/>
                </p:nvSpPr>
                <p:spPr>
                  <a:xfrm>
                    <a:off x="1249016" y="182213"/>
                    <a:ext cx="1143000" cy="2616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  <a:scene3d>
                      <a:camera prst="orthographicFront"/>
                      <a:lightRig rig="flat" dir="tl">
                        <a:rot lat="0" lon="0" rev="6600000"/>
                      </a:lightRig>
                    </a:scene3d>
                    <a:sp3d extrusionH="25400" contourW="8890">
                      <a:bevelT w="38100" h="31750"/>
                      <a:contourClr>
                        <a:schemeClr val="accent2">
                          <a:shade val="75000"/>
                        </a:schemeClr>
                      </a:contourClr>
                    </a:sp3d>
                  </a:bodyPr>
                  <a:lstStyle/>
                  <a:p>
                    <a:pPr algn="ctr"/>
                    <a:r>
                      <a:rPr lang="en-US" sz="1100" b="1" dirty="0" smtClean="0">
                        <a:ln w="11430"/>
                        <a:gradFill>
                          <a:gsLst>
                            <a:gs pos="0">
                              <a:schemeClr val="accent2">
                                <a:tint val="70000"/>
                                <a:satMod val="245000"/>
                              </a:schemeClr>
                            </a:gs>
                            <a:gs pos="75000">
                              <a:schemeClr val="accent2">
                                <a:tint val="90000"/>
                                <a:shade val="60000"/>
                                <a:satMod val="240000"/>
                              </a:schemeClr>
                            </a:gs>
                            <a:gs pos="100000">
                              <a:schemeClr val="accent2">
                                <a:tint val="100000"/>
                                <a:shade val="50000"/>
                                <a:satMod val="240000"/>
                              </a:schemeClr>
                            </a:gs>
                          </a:gsLst>
                          <a:lin ang="5400000"/>
                        </a:gra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</a:rPr>
                      <a:t>SHIELD</a:t>
                    </a:r>
                    <a:endParaRPr lang="en-US" sz="1100" b="1" dirty="0">
                      <a:ln w="11430"/>
                      <a:gradFill>
                        <a:gsLst>
                          <a:gs pos="0">
                            <a:schemeClr val="accent2">
                              <a:tint val="70000"/>
                              <a:satMod val="245000"/>
                            </a:schemeClr>
                          </a:gs>
                          <a:gs pos="75000">
                            <a:schemeClr val="accent2">
                              <a:tint val="90000"/>
                              <a:shade val="60000"/>
                              <a:satMod val="240000"/>
                            </a:schemeClr>
                          </a:gs>
                          <a:gs pos="100000">
                            <a:schemeClr val="accent2">
                              <a:tint val="100000"/>
                              <a:shade val="50000"/>
                              <a:satMod val="240000"/>
                            </a:schemeClr>
                          </a:gs>
                        </a:gsLst>
                        <a:lin ang="5400000"/>
                      </a:gradFill>
                      <a:effectLst>
                        <a:outerShdw blurRad="50800" dist="39000" dir="5460000" algn="tl">
                          <a:srgbClr val="000000">
                            <a:alpha val="38000"/>
                          </a:srgbClr>
                        </a:outerShdw>
                      </a:effectLst>
                    </a:endParaRPr>
                  </a:p>
                </p:txBody>
              </p:sp>
            </p:grpSp>
            <p:sp>
              <p:nvSpPr>
                <p:cNvPr id="17" name="TextBox 16"/>
                <p:cNvSpPr txBox="1"/>
                <p:nvPr/>
              </p:nvSpPr>
              <p:spPr>
                <a:xfrm>
                  <a:off x="4178862" y="2131838"/>
                  <a:ext cx="51829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rgbClr val="FFFF00"/>
                      </a:solidFill>
                    </a:rPr>
                    <a:t>DX</a:t>
                  </a:r>
                  <a:endParaRPr lang="en-US" dirty="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1044311" y="2661720"/>
                  <a:ext cx="49214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rgbClr val="FFFF00"/>
                      </a:solidFill>
                    </a:rPr>
                    <a:t>D0</a:t>
                  </a:r>
                  <a:endParaRPr lang="en-US" sz="1100" dirty="0">
                    <a:solidFill>
                      <a:srgbClr val="FFFF00"/>
                    </a:solidFill>
                  </a:endParaRPr>
                </a:p>
              </p:txBody>
            </p:sp>
          </p:grpSp>
          <p:sp>
            <p:nvSpPr>
              <p:cNvPr id="15" name="TextBox 14"/>
              <p:cNvSpPr txBox="1"/>
              <p:nvPr/>
            </p:nvSpPr>
            <p:spPr>
              <a:xfrm>
                <a:off x="778086" y="3927582"/>
                <a:ext cx="99964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>
                    <a:solidFill>
                      <a:srgbClr val="FFFF00"/>
                    </a:solidFill>
                  </a:rPr>
                  <a:t>Preliminary</a:t>
                </a:r>
                <a:endParaRPr lang="en-US" sz="1200" dirty="0">
                  <a:solidFill>
                    <a:srgbClr val="FFFF00"/>
                  </a:solidFill>
                </a:endParaRPr>
              </a:p>
            </p:txBody>
          </p:sp>
        </p:grpSp>
        <p:sp>
          <p:nvSpPr>
            <p:cNvPr id="22" name="Title 1"/>
            <p:cNvSpPr txBox="1">
              <a:spLocks/>
            </p:cNvSpPr>
            <p:nvPr/>
          </p:nvSpPr>
          <p:spPr bwMode="auto">
            <a:xfrm>
              <a:off x="3310828" y="3637208"/>
              <a:ext cx="2743200" cy="3170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normAutofit/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>
              <a:lvl1pPr algn="r" rtl="0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 sz="2800" b="1" i="1" cap="all" spc="0">
                  <a:ln w="0"/>
                  <a:solidFill>
                    <a:srgbClr val="0000FF"/>
                  </a:solidFill>
                  <a:effectLst>
                    <a:reflection blurRad="12700" stA="50000" endPos="50000" dist="5000" dir="5400000" sy="-100000" rotWithShape="0"/>
                  </a:effectLst>
                  <a:latin typeface="Comic Sans MS Bold"/>
                  <a:ea typeface="+mj-ea"/>
                  <a:cs typeface="Comic Sans MS Bold"/>
                </a:defRPr>
              </a:lvl1pPr>
              <a:lvl2pPr algn="l" rtl="0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42B7F"/>
                  </a:solidFill>
                  <a:latin typeface="Arial" pitchFamily="-112" charset="0"/>
                  <a:ea typeface="ＭＳ Ｐゴシック" pitchFamily="-112" charset="-128"/>
                  <a:cs typeface="ＭＳ Ｐゴシック" pitchFamily="-112" charset="-128"/>
                </a:defRPr>
              </a:lvl2pPr>
              <a:lvl3pPr algn="l" rtl="0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42B7F"/>
                  </a:solidFill>
                  <a:latin typeface="Arial" pitchFamily="-112" charset="0"/>
                  <a:ea typeface="ＭＳ Ｐゴシック" pitchFamily="-112" charset="-128"/>
                  <a:cs typeface="ＭＳ Ｐゴシック" pitchFamily="-112" charset="-128"/>
                </a:defRPr>
              </a:lvl3pPr>
              <a:lvl4pPr algn="l" rtl="0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42B7F"/>
                  </a:solidFill>
                  <a:latin typeface="Arial" pitchFamily="-112" charset="0"/>
                  <a:ea typeface="ＭＳ Ｐゴシック" pitchFamily="-112" charset="-128"/>
                  <a:cs typeface="ＭＳ Ｐゴシック" pitchFamily="-112" charset="-128"/>
                </a:defRPr>
              </a:lvl4pPr>
              <a:lvl5pPr algn="l" rtl="0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42B7F"/>
                  </a:solidFill>
                  <a:latin typeface="Arial" pitchFamily="-112" charset="0"/>
                  <a:ea typeface="ＭＳ Ｐゴシック" pitchFamily="-112" charset="-128"/>
                  <a:cs typeface="ＭＳ Ｐゴシック" pitchFamily="-112" charset="-128"/>
                </a:defRPr>
              </a:lvl5pPr>
              <a:lvl6pPr marL="457200" algn="l" rtl="0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42B7F"/>
                  </a:solidFill>
                  <a:latin typeface="Arial" pitchFamily="-112" charset="0"/>
                  <a:ea typeface="ＭＳ Ｐゴシック" pitchFamily="-112" charset="-128"/>
                  <a:cs typeface="ＭＳ Ｐゴシック" pitchFamily="-112" charset="-128"/>
                </a:defRPr>
              </a:lvl6pPr>
              <a:lvl7pPr marL="914400" algn="l" rtl="0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42B7F"/>
                  </a:solidFill>
                  <a:latin typeface="Arial" pitchFamily="-112" charset="0"/>
                  <a:ea typeface="ＭＳ Ｐゴシック" pitchFamily="-112" charset="-128"/>
                  <a:cs typeface="ＭＳ Ｐゴシック" pitchFamily="-112" charset="-128"/>
                </a:defRPr>
              </a:lvl7pPr>
              <a:lvl8pPr marL="1371600" algn="l" rtl="0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42B7F"/>
                  </a:solidFill>
                  <a:latin typeface="Arial" pitchFamily="-112" charset="0"/>
                  <a:ea typeface="ＭＳ Ｐゴシック" pitchFamily="-112" charset="-128"/>
                  <a:cs typeface="ＭＳ Ｐゴシック" pitchFamily="-112" charset="-128"/>
                </a:defRPr>
              </a:lvl8pPr>
              <a:lvl9pPr marL="1828800" algn="l" rtl="0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42B7F"/>
                  </a:solidFill>
                  <a:latin typeface="Arial" pitchFamily="-112" charset="0"/>
                  <a:ea typeface="ＭＳ Ｐゴシック" pitchFamily="-112" charset="-128"/>
                  <a:cs typeface="ＭＳ Ｐゴシック" pitchFamily="-112" charset="-128"/>
                </a:defRPr>
              </a:lvl9pPr>
            </a:lstStyle>
            <a:p>
              <a:pPr algn="l"/>
              <a:r>
                <a:rPr lang="en-US" sz="1400" dirty="0" smtClean="0">
                  <a:solidFill>
                    <a:schemeClr val="bg1"/>
                  </a:solidFill>
                </a:rPr>
                <a:t>DX – D0 Current Layout 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072833" y="4708919"/>
            <a:ext cx="5391428" cy="2149081"/>
            <a:chOff x="424048" y="1762135"/>
            <a:chExt cx="5391428" cy="2149081"/>
          </a:xfrm>
        </p:grpSpPr>
        <p:grpSp>
          <p:nvGrpSpPr>
            <p:cNvPr id="25" name="Group 24"/>
            <p:cNvGrpSpPr>
              <a:grpSpLocks noChangeAspect="1"/>
            </p:cNvGrpSpPr>
            <p:nvPr/>
          </p:nvGrpSpPr>
          <p:grpSpPr>
            <a:xfrm>
              <a:off x="424048" y="1762135"/>
              <a:ext cx="5391428" cy="2149081"/>
              <a:chOff x="762000" y="3794633"/>
              <a:chExt cx="4792380" cy="1910294"/>
            </a:xfrm>
          </p:grpSpPr>
          <p:pic>
            <p:nvPicPr>
              <p:cNvPr id="27" name="Picture 26" descr="s3.jp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762000" y="3794633"/>
                <a:ext cx="4551680" cy="1906016"/>
              </a:xfrm>
              <a:prstGeom prst="rect">
                <a:avLst/>
              </a:prstGeom>
            </p:spPr>
          </p:pic>
          <p:sp>
            <p:nvSpPr>
              <p:cNvPr id="28" name="Right Arrow 27"/>
              <p:cNvSpPr/>
              <p:nvPr/>
            </p:nvSpPr>
            <p:spPr>
              <a:xfrm rot="14825712">
                <a:off x="4598775" y="4759724"/>
                <a:ext cx="321807" cy="161483"/>
              </a:xfrm>
              <a:prstGeom prst="rightArrow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ight Arrow 28"/>
              <p:cNvSpPr/>
              <p:nvPr/>
            </p:nvSpPr>
            <p:spPr>
              <a:xfrm rot="14825712">
                <a:off x="3761771" y="5029756"/>
                <a:ext cx="367205" cy="205249"/>
              </a:xfrm>
              <a:prstGeom prst="rightArrow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4182780" y="4974597"/>
                <a:ext cx="1371600" cy="4103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en-US" sz="1200" b="1" dirty="0" smtClean="0">
                    <a:ln w="11430"/>
                    <a:gradFill>
                      <a:gsLst>
                        <a:gs pos="0">
                          <a:schemeClr val="accent2">
                            <a:tint val="70000"/>
                            <a:satMod val="245000"/>
                          </a:schemeClr>
                        </a:gs>
                        <a:gs pos="75000">
                          <a:schemeClr val="accent2">
                            <a:tint val="90000"/>
                            <a:shade val="60000"/>
                            <a:satMod val="240000"/>
                          </a:schemeClr>
                        </a:gs>
                        <a:gs pos="100000">
                          <a:schemeClr val="accent2">
                            <a:tint val="100000"/>
                            <a:shade val="50000"/>
                            <a:satMod val="240000"/>
                          </a:schemeClr>
                        </a:gs>
                      </a:gsLst>
                      <a:lin ang="5400000"/>
                    </a:gra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DX MAG.</a:t>
                </a:r>
              </a:p>
              <a:p>
                <a:pPr algn="ctr"/>
                <a:r>
                  <a:rPr lang="en-US" sz="1200" b="1" dirty="0" smtClean="0">
                    <a:ln w="11430"/>
                    <a:gradFill>
                      <a:gsLst>
                        <a:gs pos="0">
                          <a:schemeClr val="accent2">
                            <a:tint val="70000"/>
                            <a:satMod val="245000"/>
                          </a:schemeClr>
                        </a:gs>
                        <a:gs pos="75000">
                          <a:schemeClr val="accent2">
                            <a:tint val="90000"/>
                            <a:shade val="60000"/>
                            <a:satMod val="240000"/>
                          </a:schemeClr>
                        </a:gs>
                        <a:gs pos="100000">
                          <a:schemeClr val="accent2">
                            <a:tint val="100000"/>
                            <a:shade val="50000"/>
                            <a:satMod val="240000"/>
                          </a:schemeClr>
                        </a:gs>
                      </a:gsLst>
                      <a:lin ang="5400000"/>
                    </a:gra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+0.8” SHIFT</a:t>
                </a:r>
                <a:endParaRPr lang="en-US" sz="12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2767619" y="5239843"/>
                <a:ext cx="1981200" cy="4650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en-US" sz="1400" b="1" dirty="0" smtClean="0">
                    <a:ln w="11430"/>
                    <a:gradFill>
                      <a:gsLst>
                        <a:gs pos="0">
                          <a:schemeClr val="accent2">
                            <a:tint val="70000"/>
                            <a:satMod val="245000"/>
                          </a:schemeClr>
                        </a:gs>
                        <a:gs pos="75000">
                          <a:schemeClr val="accent2">
                            <a:tint val="90000"/>
                            <a:shade val="60000"/>
                            <a:satMod val="240000"/>
                          </a:schemeClr>
                        </a:gs>
                        <a:gs pos="100000">
                          <a:schemeClr val="accent2">
                            <a:tint val="100000"/>
                            <a:shade val="50000"/>
                            <a:satMod val="240000"/>
                          </a:schemeClr>
                        </a:gs>
                      </a:gsLst>
                      <a:lin ang="5400000"/>
                    </a:gra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DX/D0 CHAMBER</a:t>
                </a:r>
              </a:p>
              <a:p>
                <a:pPr algn="ctr"/>
                <a:r>
                  <a:rPr lang="en-US" sz="1400" b="1" dirty="0" smtClean="0">
                    <a:ln w="11430"/>
                    <a:gradFill>
                      <a:gsLst>
                        <a:gs pos="0">
                          <a:schemeClr val="accent2">
                            <a:tint val="70000"/>
                            <a:satMod val="245000"/>
                          </a:schemeClr>
                        </a:gs>
                        <a:gs pos="75000">
                          <a:schemeClr val="accent2">
                            <a:tint val="90000"/>
                            <a:shade val="60000"/>
                            <a:satMod val="240000"/>
                          </a:schemeClr>
                        </a:gs>
                        <a:gs pos="100000">
                          <a:schemeClr val="accent2">
                            <a:tint val="100000"/>
                            <a:shade val="50000"/>
                            <a:satMod val="240000"/>
                          </a:schemeClr>
                        </a:gs>
                      </a:gsLst>
                      <a:lin ang="5400000"/>
                    </a:gra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20 to 25 mm SHIFT</a:t>
                </a:r>
                <a:endParaRPr lang="en-US" sz="14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26" name="TextBox 25"/>
            <p:cNvSpPr txBox="1"/>
            <p:nvPr/>
          </p:nvSpPr>
          <p:spPr>
            <a:xfrm>
              <a:off x="446860" y="1790184"/>
              <a:ext cx="99964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FFFF00"/>
                  </a:solidFill>
                </a:rPr>
                <a:t>Preliminary</a:t>
              </a:r>
              <a:endParaRPr lang="en-US" sz="1200" dirty="0">
                <a:solidFill>
                  <a:srgbClr val="FFFF00"/>
                </a:solidFill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5972910" y="4235353"/>
            <a:ext cx="2873829" cy="3165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1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HORIZONTAL ROMAN POTS</a:t>
            </a:r>
            <a:endParaRPr lang="en-US" sz="1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 flipH="1">
            <a:off x="6617220" y="4583043"/>
            <a:ext cx="97215" cy="82167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7620000" y="4483652"/>
            <a:ext cx="46349" cy="82230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4982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 err="1" smtClean="0"/>
              <a:t>PreShower</a:t>
            </a:r>
            <a:r>
              <a:rPr lang="en-US" dirty="0" smtClean="0"/>
              <a:t> for the FMS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STAR@UCLA, August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2DFF1-6A7E-5841-980E-96BA788216E4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67201" y="563227"/>
            <a:ext cx="7276351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Goal:</a:t>
            </a:r>
          </a:p>
          <a:p>
            <a:r>
              <a:rPr lang="en-US" dirty="0" smtClean="0"/>
              <a:t>lepton-hadron separation and photon-lepton separation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Design:</a:t>
            </a:r>
          </a:p>
          <a:p>
            <a:r>
              <a:rPr lang="en-US" dirty="0" smtClean="0"/>
              <a:t>2 scintillator planes (0.5cm) (</a:t>
            </a:r>
            <a:r>
              <a:rPr lang="en-US" dirty="0" err="1" smtClean="0"/>
              <a:t>x,y</a:t>
            </a:r>
            <a:r>
              <a:rPr lang="en-US" dirty="0" smtClean="0"/>
              <a:t>) + 1 </a:t>
            </a:r>
            <a:r>
              <a:rPr lang="en-US" dirty="0" err="1" smtClean="0"/>
              <a:t>rad.leng</a:t>
            </a:r>
            <a:r>
              <a:rPr lang="en-US" dirty="0" smtClean="0"/>
              <a:t>. </a:t>
            </a:r>
            <a:r>
              <a:rPr lang="en-US" dirty="0" err="1" smtClean="0"/>
              <a:t>Pb</a:t>
            </a:r>
            <a:r>
              <a:rPr lang="en-US" dirty="0" smtClean="0"/>
              <a:t>-converter </a:t>
            </a:r>
          </a:p>
          <a:p>
            <a:r>
              <a:rPr lang="en-US" dirty="0" smtClean="0"/>
              <a:t>+ 1 </a:t>
            </a:r>
            <a:r>
              <a:rPr lang="en-US" dirty="0"/>
              <a:t>scintillator </a:t>
            </a:r>
            <a:r>
              <a:rPr lang="en-US" dirty="0" smtClean="0"/>
              <a:t>plane (0.5cm)</a:t>
            </a:r>
          </a:p>
          <a:p>
            <a:r>
              <a:rPr lang="en-US" dirty="0" err="1" smtClean="0"/>
              <a:t>Pb</a:t>
            </a:r>
            <a:r>
              <a:rPr lang="en-US" dirty="0" smtClean="0"/>
              <a:t>-converter from old multiplicity detector can be reused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Readout:</a:t>
            </a:r>
            <a:r>
              <a:rPr lang="en-US" dirty="0" smtClean="0"/>
              <a:t> </a:t>
            </a:r>
          </a:p>
          <a:p>
            <a:r>
              <a:rPr lang="en-US" dirty="0" smtClean="0"/>
              <a:t>PMTs (found at </a:t>
            </a:r>
            <a:r>
              <a:rPr lang="en-US" dirty="0" err="1" smtClean="0"/>
              <a:t>FermiLab</a:t>
            </a:r>
            <a:r>
              <a:rPr lang="en-US" dirty="0" smtClean="0"/>
              <a:t> for free) need to modify bases</a:t>
            </a:r>
          </a:p>
          <a:p>
            <a:r>
              <a:rPr lang="en-US" dirty="0"/>
              <a:t>XP-2972 </a:t>
            </a:r>
            <a:r>
              <a:rPr lang="en-US" dirty="0" smtClean="0"/>
              <a:t>tubes and </a:t>
            </a:r>
            <a:r>
              <a:rPr lang="en-US" dirty="0"/>
              <a:t>CW bases were purchased for AGS/E-864 </a:t>
            </a:r>
          </a:p>
          <a:p>
            <a:r>
              <a:rPr lang="en-US" dirty="0" smtClean="0"/>
              <a:t>400 </a:t>
            </a:r>
            <a:r>
              <a:rPr lang="en-US" dirty="0"/>
              <a:t>sets have been </a:t>
            </a:r>
            <a:r>
              <a:rPr lang="en-US" dirty="0" smtClean="0"/>
              <a:t>loaned to A</a:t>
            </a:r>
            <a:r>
              <a:rPr lang="en-US" baseline="-25000" dirty="0" smtClean="0"/>
              <a:t>N</a:t>
            </a:r>
            <a:r>
              <a:rPr lang="en-US" dirty="0" smtClean="0"/>
              <a:t>DY</a:t>
            </a:r>
          </a:p>
          <a:p>
            <a:r>
              <a:rPr lang="en-US" dirty="0" err="1" smtClean="0"/>
              <a:t>QTboards</a:t>
            </a:r>
            <a:r>
              <a:rPr lang="en-US" dirty="0" smtClean="0"/>
              <a:t> exist in A</a:t>
            </a:r>
            <a:r>
              <a:rPr lang="en-US" baseline="-25000" dirty="0" smtClean="0"/>
              <a:t>N</a:t>
            </a:r>
            <a:r>
              <a:rPr lang="en-US" dirty="0" smtClean="0"/>
              <a:t>DY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Need to pay for:</a:t>
            </a:r>
          </a:p>
          <a:p>
            <a:r>
              <a:rPr lang="en-US" dirty="0" smtClean="0"/>
              <a:t>Scintillator, cables, integration, PMT-modification, ….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4161176"/>
            <a:ext cx="935384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Status: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integrated into </a:t>
            </a:r>
            <a:r>
              <a:rPr lang="en-US" dirty="0" err="1" smtClean="0"/>
              <a:t>STARSim</a:t>
            </a:r>
            <a:endParaRPr lang="en-US" dirty="0" smtClean="0"/>
          </a:p>
          <a:p>
            <a:pPr marL="285750" indent="-285750">
              <a:buFontTx/>
              <a:buChar char="-"/>
            </a:pPr>
            <a:r>
              <a:rPr lang="en-US" dirty="0" smtClean="0"/>
              <a:t>in active contact with FMS-group, STAR-operations group and STAR-designer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aim for proposal to STAR by end of September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r>
              <a:rPr lang="en-US" dirty="0" smtClean="0">
                <a:solidFill>
                  <a:srgbClr val="0000FF"/>
                </a:solidFill>
              </a:rPr>
              <a:t>Nice side effect: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rgbClr val="FF00FF"/>
                </a:solidFill>
              </a:rPr>
              <a:t>finally (!!!!)</a:t>
            </a:r>
            <a:r>
              <a:rPr lang="en-US" dirty="0" smtClean="0"/>
              <a:t> integrate FMS software fully in STAR software framework</a:t>
            </a:r>
          </a:p>
          <a:p>
            <a:r>
              <a:rPr lang="en-US" dirty="0"/>
              <a:t> </a:t>
            </a:r>
            <a:r>
              <a:rPr lang="en-US" dirty="0" smtClean="0"/>
              <a:t>  T. Burton, Y. Pan, M. </a:t>
            </a:r>
            <a:r>
              <a:rPr lang="en-US" dirty="0" err="1"/>
              <a:t>Mondal</a:t>
            </a:r>
            <a:r>
              <a:rPr lang="en-US" dirty="0" smtClean="0"/>
              <a:t>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929205" y="762000"/>
            <a:ext cx="12105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lphaUcPeriod"/>
            </a:pPr>
            <a:r>
              <a:rPr lang="en-US" dirty="0" smtClean="0"/>
              <a:t>Ogawa</a:t>
            </a:r>
          </a:p>
          <a:p>
            <a:r>
              <a:rPr lang="en-US" dirty="0" smtClean="0"/>
              <a:t>O. </a:t>
            </a:r>
            <a:r>
              <a:rPr lang="en-US" dirty="0" err="1" smtClean="0"/>
              <a:t>Eyser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3011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dirty="0" err="1"/>
              <a:t>PreShower</a:t>
            </a:r>
            <a:r>
              <a:rPr lang="en-US" dirty="0"/>
              <a:t> for the FMS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STAR@UCLA, August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2DFF1-6A7E-5841-980E-96BA788216E4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6" name="Picture 5" descr="view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500"/>
            <a:ext cx="4274820" cy="2670810"/>
          </a:xfrm>
          <a:prstGeom prst="rect">
            <a:avLst/>
          </a:prstGeom>
        </p:spPr>
      </p:pic>
      <p:pic>
        <p:nvPicPr>
          <p:cNvPr id="7" name="Picture 6" descr="beamview_684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4" t="11034" r="11462" b="17469"/>
          <a:stretch/>
        </p:blipFill>
        <p:spPr>
          <a:xfrm>
            <a:off x="55218" y="3714173"/>
            <a:ext cx="2171212" cy="251700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</p:pic>
      <p:pic>
        <p:nvPicPr>
          <p:cNvPr id="8" name="Picture 7" descr="beamview_688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78" r="4900" b="22867"/>
          <a:stretch/>
        </p:blipFill>
        <p:spPr>
          <a:xfrm>
            <a:off x="2293176" y="4356306"/>
            <a:ext cx="2956621" cy="24685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sp>
        <p:nvSpPr>
          <p:cNvPr id="9" name="TextBox 8"/>
          <p:cNvSpPr txBox="1"/>
          <p:nvPr/>
        </p:nvSpPr>
        <p:spPr>
          <a:xfrm>
            <a:off x="88349" y="3337997"/>
            <a:ext cx="1048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Layer 1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907177" y="4046879"/>
            <a:ext cx="1289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Layer 2,3</a:t>
            </a:r>
            <a:endParaRPr lang="en-US" dirty="0"/>
          </a:p>
        </p:txBody>
      </p:sp>
      <p:pic>
        <p:nvPicPr>
          <p:cNvPr id="11" name="Picture 10" descr="prs3f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6" t="15781" r="4066" b="19807"/>
          <a:stretch/>
        </p:blipFill>
        <p:spPr>
          <a:xfrm>
            <a:off x="5819913" y="3854175"/>
            <a:ext cx="2915520" cy="259152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sp>
        <p:nvSpPr>
          <p:cNvPr id="12" name="TextBox 11"/>
          <p:cNvSpPr txBox="1"/>
          <p:nvPr/>
        </p:nvSpPr>
        <p:spPr>
          <a:xfrm>
            <a:off x="5881751" y="3522663"/>
            <a:ext cx="1957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FMS+Preshower</a:t>
            </a:r>
            <a:endParaRPr lang="en-US" dirty="0"/>
          </a:p>
        </p:txBody>
      </p:sp>
      <p:pic>
        <p:nvPicPr>
          <p:cNvPr id="13" name="Picture 12" descr="fmsps.pn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91" r="18720"/>
          <a:stretch/>
        </p:blipFill>
        <p:spPr>
          <a:xfrm>
            <a:off x="5897217" y="584752"/>
            <a:ext cx="2113118" cy="275844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26773" y="2153606"/>
            <a:ext cx="7811040" cy="20313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  <a:bevelB w="114300" prst="artDeco"/>
          </a:sp3d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This design now </a:t>
            </a:r>
            <a:r>
              <a:rPr lang="en-US" dirty="0" smtClean="0">
                <a:solidFill>
                  <a:srgbClr val="0000FF"/>
                </a:solidFill>
              </a:rPr>
              <a:t>has</a:t>
            </a:r>
          </a:p>
          <a:p>
            <a:r>
              <a:rPr lang="en-US" dirty="0" smtClean="0"/>
              <a:t>12x4cm </a:t>
            </a:r>
            <a:r>
              <a:rPr lang="en-US" dirty="0"/>
              <a:t>+ 9*5.8cm = 21 </a:t>
            </a:r>
            <a:r>
              <a:rPr lang="en-US" dirty="0" err="1"/>
              <a:t>pmt</a:t>
            </a:r>
            <a:r>
              <a:rPr lang="en-US" dirty="0"/>
              <a:t>/layer/quad</a:t>
            </a:r>
          </a:p>
          <a:p>
            <a:r>
              <a:rPr lang="en-US" dirty="0" smtClean="0"/>
              <a:t>21</a:t>
            </a:r>
            <a:r>
              <a:rPr lang="en-US" dirty="0"/>
              <a:t>*3layer = 63ch / quad (which fits in 2 </a:t>
            </a:r>
            <a:r>
              <a:rPr lang="en-US" dirty="0" err="1"/>
              <a:t>QTboards</a:t>
            </a:r>
            <a:r>
              <a:rPr lang="en-US" dirty="0"/>
              <a:t> with 1 spare)</a:t>
            </a:r>
          </a:p>
          <a:p>
            <a:r>
              <a:rPr lang="en-US" dirty="0" smtClean="0"/>
              <a:t>63</a:t>
            </a:r>
            <a:r>
              <a:rPr lang="en-US" dirty="0"/>
              <a:t>*4quads = 252 </a:t>
            </a:r>
            <a:r>
              <a:rPr lang="en-US" dirty="0" err="1"/>
              <a:t>pmt</a:t>
            </a:r>
            <a:r>
              <a:rPr lang="en-US" dirty="0"/>
              <a:t> total (8 </a:t>
            </a:r>
            <a:r>
              <a:rPr lang="en-US" dirty="0" err="1"/>
              <a:t>QTboards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 smtClean="0"/>
              <a:t>4 cm </a:t>
            </a:r>
            <a:r>
              <a:rPr lang="en-US" dirty="0"/>
              <a:t>wide part -&gt; </a:t>
            </a:r>
            <a:r>
              <a:rPr lang="en-US" dirty="0" smtClean="0"/>
              <a:t>5.8 cm </a:t>
            </a:r>
            <a:r>
              <a:rPr lang="en-US" dirty="0"/>
              <a:t>wide part transition roughly matches</a:t>
            </a:r>
          </a:p>
          <a:p>
            <a:r>
              <a:rPr lang="en-US" dirty="0"/>
              <a:t>with FMS small cell -&gt; large cell transition.</a:t>
            </a:r>
          </a:p>
        </p:txBody>
      </p:sp>
      <p:pic>
        <p:nvPicPr>
          <p:cNvPr id="14" name="Picture 13" descr="psqa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244" y="0"/>
            <a:ext cx="61828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434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3">
      <a:dk1>
        <a:srgbClr val="322F31"/>
      </a:dk1>
      <a:lt1>
        <a:srgbClr val="FFFFFF"/>
      </a:lt1>
      <a:dk2>
        <a:srgbClr val="322F31"/>
      </a:dk2>
      <a:lt2>
        <a:srgbClr val="322F31"/>
      </a:lt2>
      <a:accent1>
        <a:srgbClr val="8071B4"/>
      </a:accent1>
      <a:accent2>
        <a:srgbClr val="8071B4"/>
      </a:accent2>
      <a:accent3>
        <a:srgbClr val="FFFFFF"/>
      </a:accent3>
      <a:accent4>
        <a:srgbClr val="292728"/>
      </a:accent4>
      <a:accent5>
        <a:srgbClr val="C0BBD6"/>
      </a:accent5>
      <a:accent6>
        <a:srgbClr val="7366A3"/>
      </a:accent6>
      <a:hlink>
        <a:srgbClr val="8071B4"/>
      </a:hlink>
      <a:folHlink>
        <a:srgbClr val="8071B4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3">
        <a:dk1>
          <a:srgbClr val="322F31"/>
        </a:dk1>
        <a:lt1>
          <a:srgbClr val="FFFFFF"/>
        </a:lt1>
        <a:dk2>
          <a:srgbClr val="322F31"/>
        </a:dk2>
        <a:lt2>
          <a:srgbClr val="322F31"/>
        </a:lt2>
        <a:accent1>
          <a:srgbClr val="8071B4"/>
        </a:accent1>
        <a:accent2>
          <a:srgbClr val="8071B4"/>
        </a:accent2>
        <a:accent3>
          <a:srgbClr val="FFFFFF"/>
        </a:accent3>
        <a:accent4>
          <a:srgbClr val="292728"/>
        </a:accent4>
        <a:accent5>
          <a:srgbClr val="C0BBD6"/>
        </a:accent5>
        <a:accent6>
          <a:srgbClr val="7366A3"/>
        </a:accent6>
        <a:hlink>
          <a:srgbClr val="8071B4"/>
        </a:hlink>
        <a:folHlink>
          <a:srgbClr val="8071B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Origin.thmx</Template>
  <TotalTime>45389</TotalTime>
  <Words>4957</Words>
  <Application>Microsoft Macintosh PowerPoint</Application>
  <PresentationFormat>On-screen Show (4:3)</PresentationFormat>
  <Paragraphs>860</Paragraphs>
  <Slides>50</Slides>
  <Notes>4</Notes>
  <HiddenSlides>0</HiddenSlides>
  <MMClips>0</MMClips>
  <ScaleCrop>false</ScaleCrop>
  <HeadingPairs>
    <vt:vector size="8" baseType="variant">
      <vt:variant>
        <vt:lpstr>Theme</vt:lpstr>
      </vt:variant>
      <vt:variant>
        <vt:i4>1</vt:i4>
      </vt:variant>
      <vt:variant>
        <vt:lpstr>Links</vt:lpstr>
      </vt:variant>
      <vt:variant>
        <vt:i4>2</vt:i4>
      </vt:variant>
      <vt:variant>
        <vt:lpstr>Embedded OLE Servers</vt:lpstr>
      </vt:variant>
      <vt:variant>
        <vt:i4>5</vt:i4>
      </vt:variant>
      <vt:variant>
        <vt:lpstr>Slide Titles</vt:lpstr>
      </vt:variant>
      <vt:variant>
        <vt:i4>50</vt:i4>
      </vt:variant>
    </vt:vector>
  </HeadingPairs>
  <TitlesOfParts>
    <vt:vector size="58" baseType="lpstr">
      <vt:lpstr>Blank Presentation</vt:lpstr>
      <vt:lpstr>\\localhost\Users\elke-carolineaschenauer\Talks-Elke\2013\STAR\FMS.preshower\!OLE_LINK8</vt:lpstr>
      <vt:lpstr>\\localhost\Users\elke-carolineaschenauer\Talks-Elke\2013\STAR\FMS.preshower\!OLE_LINK3</vt:lpstr>
      <vt:lpstr>Equation</vt:lpstr>
      <vt:lpstr>Document</vt:lpstr>
      <vt:lpstr>Paintbrush Picture</vt:lpstr>
      <vt:lpstr>Microsoft Equation</vt:lpstr>
      <vt:lpstr>MathType 6.0 Equation</vt:lpstr>
      <vt:lpstr>Near Term Physics Goals  in relation to The long Term Goals</vt:lpstr>
      <vt:lpstr>Physics in 2015+ for h&gt;1</vt:lpstr>
      <vt:lpstr>FMS Refurbishment</vt:lpstr>
      <vt:lpstr>Forward Proton Tagging UPGrate</vt:lpstr>
      <vt:lpstr>“Spectator” proton from deuteron with the current RHIC optics</vt:lpstr>
      <vt:lpstr>Spectator proton from 3He with the current RHIC optics</vt:lpstr>
      <vt:lpstr>RP: Project STATUS</vt:lpstr>
      <vt:lpstr>A PreShower for the FMS</vt:lpstr>
      <vt:lpstr>A PreShower for the FMS</vt:lpstr>
      <vt:lpstr>A PreShower for the FMS</vt:lpstr>
      <vt:lpstr>PowerPoint Presentation</vt:lpstr>
      <vt:lpstr>Helicity Structure</vt:lpstr>
      <vt:lpstr>Gluon contribution to the Spin of the Proton </vt:lpstr>
      <vt:lpstr>DG at low x</vt:lpstr>
      <vt:lpstr>Physics with Transverse Beam Polarisation</vt:lpstr>
      <vt:lpstr>Quantum tomography of the nucleon</vt:lpstr>
      <vt:lpstr>AN: How to get to THE underlying Physics</vt:lpstr>
      <vt:lpstr>What Can be achieved in RUN 15 p↑p↑ </vt:lpstr>
      <vt:lpstr>Transversely Polarized Proton MC</vt:lpstr>
      <vt:lpstr>The sign change of the Sivers fct.</vt:lpstr>
      <vt:lpstr>What Can PHENIX and STAR DO</vt:lpstr>
      <vt:lpstr>Directly working on TMDs</vt:lpstr>
      <vt:lpstr>Analysis Strategy</vt:lpstr>
      <vt:lpstr>W pt reconstrution</vt:lpstr>
      <vt:lpstr>W pt reconstrution</vt:lpstr>
      <vt:lpstr>Generalized Parton Distributions</vt:lpstr>
      <vt:lpstr>From ep tO pp to g p/A</vt:lpstr>
      <vt:lpstr>Processes with Tagged Forward Protons</vt:lpstr>
      <vt:lpstr>Central Exclusive Production in DPE</vt:lpstr>
      <vt:lpstr>Run 2009 – proof of principle:  Tagging forward proton is crucial</vt:lpstr>
      <vt:lpstr>Diffractive Physics </vt:lpstr>
      <vt:lpstr>PowerPoint Presentation</vt:lpstr>
      <vt:lpstr>Physics Objectives</vt:lpstr>
      <vt:lpstr>Do Gluons Saturate</vt:lpstr>
      <vt:lpstr>pA vs. dA</vt:lpstr>
      <vt:lpstr>AN in p↑A or Shooting Spin Through CGC</vt:lpstr>
      <vt:lpstr>Summary</vt:lpstr>
      <vt:lpstr>PowerPoint Presentation</vt:lpstr>
      <vt:lpstr>500 GeV pp: UPC kinematics</vt:lpstr>
      <vt:lpstr>500 GeV pp: UPC kinematics</vt:lpstr>
      <vt:lpstr>500 GeV pp: Decay kinematics</vt:lpstr>
      <vt:lpstr>200 GeV pAu: UPC kinematics</vt:lpstr>
      <vt:lpstr>200 GeV pAu: UPC kinematics</vt:lpstr>
      <vt:lpstr>200 GeV pAu: Decay kinematics</vt:lpstr>
      <vt:lpstr>What pHe3 can teach us</vt:lpstr>
      <vt:lpstr>ALW: Future Possibilities</vt:lpstr>
      <vt:lpstr>rates: pp vs 3He p collisions </vt:lpstr>
      <vt:lpstr>what do we mean by “Direct”….</vt:lpstr>
      <vt:lpstr>What is in Pythia 6.4</vt:lpstr>
      <vt:lpstr>Study BY Len on IMPACT ON FMS photon reconstruction</vt:lpstr>
    </vt:vector>
  </TitlesOfParts>
  <Company>京都大学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Naohito Saito</dc:creator>
  <cp:lastModifiedBy>elke-caroline aschenauer</cp:lastModifiedBy>
  <cp:revision>1090</cp:revision>
  <cp:lastPrinted>2012-06-14T14:35:05Z</cp:lastPrinted>
  <dcterms:created xsi:type="dcterms:W3CDTF">2011-04-06T15:13:11Z</dcterms:created>
  <dcterms:modified xsi:type="dcterms:W3CDTF">2013-08-29T22:17:09Z</dcterms:modified>
</cp:coreProperties>
</file>