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567" r:id="rId2"/>
    <p:sldId id="700" r:id="rId3"/>
    <p:sldId id="659" r:id="rId4"/>
    <p:sldId id="619" r:id="rId5"/>
    <p:sldId id="681" r:id="rId6"/>
    <p:sldId id="701" r:id="rId7"/>
    <p:sldId id="702" r:id="rId8"/>
    <p:sldId id="703" r:id="rId9"/>
    <p:sldId id="704" r:id="rId10"/>
    <p:sldId id="705" r:id="rId11"/>
    <p:sldId id="706" r:id="rId12"/>
    <p:sldId id="707" r:id="rId13"/>
    <p:sldId id="708" r:id="rId14"/>
    <p:sldId id="709" r:id="rId15"/>
    <p:sldId id="710" r:id="rId16"/>
    <p:sldId id="581" r:id="rId17"/>
    <p:sldId id="582" r:id="rId18"/>
    <p:sldId id="583" r:id="rId19"/>
    <p:sldId id="698" r:id="rId20"/>
    <p:sldId id="699" r:id="rId21"/>
    <p:sldId id="679" r:id="rId22"/>
    <p:sldId id="680" r:id="rId23"/>
    <p:sldId id="683" r:id="rId24"/>
    <p:sldId id="635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FF00FF"/>
    <a:srgbClr val="6666FF"/>
    <a:srgbClr val="FFFF00"/>
    <a:srgbClr val="FFFF66"/>
    <a:srgbClr val="66FFCC"/>
    <a:srgbClr val="FFF7CB"/>
    <a:srgbClr val="E3DD51"/>
    <a:srgbClr val="00804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5" autoAdjust="0"/>
    <p:restoredTop sz="98943" autoAdjust="0"/>
  </p:normalViewPr>
  <p:slideViewPr>
    <p:cSldViewPr snapToGrid="0">
      <p:cViewPr>
        <p:scale>
          <a:sx n="115" d="100"/>
          <a:sy n="115" d="100"/>
        </p:scale>
        <p:origin x="-192" y="-368"/>
      </p:cViewPr>
      <p:guideLst>
        <p:guide orient="horz" pos="480"/>
        <p:guide pos="2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3352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pp-pA-LoI f2f, February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A1FEBE0-2200-7845-9EBD-CD4AF632A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069" y="6483346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pp-pA-LoI f2f, February 2014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gif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862013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Physics Goals for a 500 GeV-Run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0C1F-FFBC-47F4-9262-F38B7D5CDE6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05476"/>
            <a:ext cx="4280953" cy="300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5476"/>
            <a:ext cx="4280953" cy="300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600000">
            <a:off x="2526690" y="1993723"/>
            <a:ext cx="1926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cintillator with Al-wrap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-600000">
            <a:off x="697890" y="1279900"/>
            <a:ext cx="1926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cintillator with Al-wrap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-600000">
                <a:off x="1604409" y="1517841"/>
                <a:ext cx="1554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Pb converter (</a:t>
                </a:r>
                <a14:m>
                  <m:oMath xmlns:m="http://schemas.openxmlformats.org/officeDocument/2006/math" xmlns="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70C0"/>
                    </a:solidFill>
                  </a:rPr>
                  <a:t>)</a:t>
                </a:r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600000">
                <a:off x="1604409" y="1517841"/>
                <a:ext cx="1554721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766" t="-1053" r="-1149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-600000">
                <a:off x="2139224" y="1755782"/>
                <a:ext cx="14073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CC00"/>
                    </a:solidFill>
                  </a:rPr>
                  <a:t>G10 plate (</a:t>
                </a:r>
                <a14:m>
                  <m:oMath xmlns:m="http://schemas.openxmlformats.org/officeDocument/2006/math" xmlns="">
                    <m:r>
                      <a:rPr lang="en-US" sz="1400" b="0" i="1" smtClean="0">
                        <a:solidFill>
                          <a:srgbClr val="00CC00"/>
                        </a:solidFill>
                        <a:latin typeface="Cambria Math"/>
                      </a:rPr>
                      <m:t>1 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00CC00"/>
                        </a:solidFill>
                        <a:latin typeface="Cambria Math"/>
                      </a:rPr>
                      <m:t>cm</m:t>
                    </m:r>
                  </m:oMath>
                </a14:m>
                <a:r>
                  <a:rPr lang="en-US" sz="1400" dirty="0" smtClean="0">
                    <a:solidFill>
                      <a:srgbClr val="00CC00"/>
                    </a:solidFill>
                  </a:rPr>
                  <a:t>)</a:t>
                </a:r>
                <a:endParaRPr lang="en-US" sz="14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600000">
                <a:off x="2139224" y="1755782"/>
                <a:ext cx="1407373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844" t="-1099" r="-1266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066800" y="1752600"/>
            <a:ext cx="0" cy="10668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400" y="2466423"/>
            <a:ext cx="0" cy="103877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28800" y="1981200"/>
            <a:ext cx="0" cy="121920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2133600"/>
            <a:ext cx="0" cy="1143000"/>
          </a:xfrm>
          <a:prstGeom prst="straightConnector1">
            <a:avLst/>
          </a:prstGeom>
          <a:ln w="19050">
            <a:solidFill>
              <a:srgbClr val="00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4600" y="5486400"/>
            <a:ext cx="762000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81506" y="5331023"/>
            <a:ext cx="1233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MPPT readout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1380" y="1315760"/>
            <a:ext cx="336508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Four channels each of 4.0/5.8 cm slats</a:t>
            </a:r>
          </a:p>
          <a:p>
            <a:r>
              <a:rPr lang="en-US" sz="1600" dirty="0" smtClean="0"/>
              <a:t>Two MPPTs per channel</a:t>
            </a:r>
          </a:p>
          <a:p>
            <a:r>
              <a:rPr lang="en-US" sz="1600" dirty="0" smtClean="0"/>
              <a:t>Al wrap is 0.5 mm</a:t>
            </a:r>
            <a:br>
              <a:rPr lang="en-US" sz="1600" dirty="0" smtClean="0"/>
            </a:br>
            <a:r>
              <a:rPr lang="en-US" sz="1400" dirty="0" smtClean="0"/>
              <a:t>(mainly for surface definition at this point)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74242" y="6019800"/>
            <a:ext cx="539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primary photons/electrons/</a:t>
            </a:r>
            <a:r>
              <a:rPr lang="en-US" dirty="0" err="1" smtClean="0"/>
              <a:t>pions</a:t>
            </a:r>
            <a:r>
              <a:rPr lang="en-US" dirty="0" smtClean="0"/>
              <a:t>/protons (10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Stores single MPPT readout (number of photons)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08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PS Simulations Oleg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Response in PS3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0C1F-FFBC-47F4-9262-F38B7D5CDE6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2"/>
          <a:stretch/>
        </p:blipFill>
        <p:spPr>
          <a:xfrm>
            <a:off x="697230" y="1143000"/>
            <a:ext cx="8218170" cy="5448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4425" y="4158973"/>
                <a:ext cx="5028096" cy="2200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tIns="91440" bIns="9144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 smtClean="0"/>
                  <a:t>Random primary photon (</a:t>
                </a:r>
                <a14:m/>
                <a:r>
                  <a:rPr lang="en-US" sz="1600" dirty="0" smtClean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 smtClean="0"/>
                  <a:t>Some position smearing from scattering in the converter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 smtClean="0"/>
                  <a:t>Narrow slats have slightly higher signal heights (=number optical photons on MPPT) – due to geometry of light guide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/>
                  <a:t>x</a:t>
                </a:r>
                <a:r>
                  <a:rPr lang="en-US" sz="1600" dirty="0" smtClean="0"/>
                  <a:t>-dependence is from light attenuation (</a:t>
                </a:r>
                <a14:m/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5" y="4158973"/>
                <a:ext cx="5028096" cy="22006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77000" y="1371600"/>
            <a:ext cx="12044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arrow slats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114800"/>
            <a:ext cx="10066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wide slats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94706" y="2190106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channel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36090" y="1821891"/>
            <a:ext cx="803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ide slats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35290" y="2815691"/>
            <a:ext cx="949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narrow slats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7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0C1F-FFBC-47F4-9262-F38B7D5CDE6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383"/>
            <a:ext cx="9144000" cy="437321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50187" y="3777206"/>
            <a:ext cx="11679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tIns="45720" rIns="45720" bIns="45720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arge towers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3492639" y="3475383"/>
            <a:ext cx="1457548" cy="4557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10347" y="4158206"/>
            <a:ext cx="11862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45720" tIns="45720" rIns="45720" bIns="45720" rtlCol="0">
            <a:spAutoFit/>
          </a:bodyPr>
          <a:lstStyle/>
          <a:p>
            <a:r>
              <a:rPr lang="en-US" sz="1400" dirty="0" smtClean="0"/>
              <a:t>small towers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2819401" y="3779439"/>
            <a:ext cx="1990946" cy="5326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88" y="5754469"/>
            <a:ext cx="384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Distribution of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on </a:t>
            </a:r>
            <a:r>
              <a:rPr lang="en-US" dirty="0" smtClean="0"/>
              <a:t>the FMS surface</a:t>
            </a:r>
          </a:p>
          <a:p>
            <a:pPr algn="ctr"/>
            <a:r>
              <a:rPr lang="en-US" dirty="0" smtClean="0"/>
              <a:t>PYTHIA </a:t>
            </a:r>
            <a:r>
              <a:rPr lang="en-US" dirty="0" err="1" smtClean="0"/>
              <a:t>p+p</a:t>
            </a:r>
            <a:r>
              <a:rPr lang="en-US" dirty="0" smtClean="0"/>
              <a:t> @ 500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575446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Separation of two gammas from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 </a:t>
            </a:r>
            <a:r>
              <a:rPr lang="en-US" dirty="0" smtClean="0"/>
              <a:t>decay </a:t>
            </a:r>
            <a:r>
              <a:rPr lang="en-US" dirty="0" smtClean="0"/>
              <a:t>on the FMS surface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Symbol"/>
              </a:rPr>
              <a:t>p</a:t>
            </a:r>
            <a:r>
              <a:rPr lang="en-US" cap="none" baseline="30000" dirty="0" smtClean="0">
                <a:latin typeface="Symbol"/>
              </a:rPr>
              <a:t>0</a:t>
            </a:r>
            <a:r>
              <a:rPr lang="en-US" cap="none" dirty="0" smtClean="0">
                <a:latin typeface="Symbol"/>
              </a:rPr>
              <a:t> </a:t>
            </a:r>
            <a:r>
              <a:rPr lang="en-US" cap="none" dirty="0" smtClean="0">
                <a:latin typeface="Comic Sans MS"/>
                <a:cs typeface="Comic Sans MS"/>
                <a:sym typeface="Wingdings"/>
              </a:rPr>
              <a:t>--&gt;</a:t>
            </a:r>
            <a:r>
              <a:rPr lang="en-US" cap="none" dirty="0" smtClean="0">
                <a:latin typeface="Symbol"/>
                <a:sym typeface="Wingdings"/>
              </a:rPr>
              <a:t> </a:t>
            </a:r>
            <a:r>
              <a:rPr lang="en-US" cap="none" dirty="0" err="1" smtClean="0">
                <a:latin typeface="Symbol"/>
                <a:sym typeface="Wingdings"/>
              </a:rPr>
              <a:t>gg</a:t>
            </a:r>
            <a:r>
              <a:rPr lang="en-US" cap="none" dirty="0" smtClean="0">
                <a:latin typeface="Symbol"/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in FMS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0C1F-FFBC-47F4-9262-F38B7D5CDE6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0196" b="50000"/>
          <a:stretch/>
        </p:blipFill>
        <p:spPr>
          <a:xfrm>
            <a:off x="228600" y="1143000"/>
            <a:ext cx="5638800" cy="26671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15240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in </a:t>
            </a:r>
            <a:r>
              <a:rPr lang="en-US" sz="1600" dirty="0" smtClean="0">
                <a:solidFill>
                  <a:srgbClr val="0000FF"/>
                </a:solidFill>
              </a:rPr>
              <a:t>FMS acceptance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424" y="2069068"/>
            <a:ext cx="150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erged clusters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35" y="3807798"/>
            <a:ext cx="2203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</a:t>
            </a:r>
            <a:r>
              <a:rPr lang="en-US" sz="1400" dirty="0" smtClean="0">
                <a:solidFill>
                  <a:srgbClr val="FF0000"/>
                </a:solidFill>
              </a:rPr>
              <a:t>erging in outer region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(5.8 cm tower size)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2799" y="4188798"/>
            <a:ext cx="216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</a:t>
            </a:r>
            <a:r>
              <a:rPr lang="en-US" sz="1400" dirty="0" smtClean="0">
                <a:solidFill>
                  <a:srgbClr val="FF0000"/>
                </a:solidFill>
              </a:rPr>
              <a:t>erging in inner region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(4.0 cm tower size)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90948" y="3506688"/>
            <a:ext cx="218852" cy="4557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62374" y="3124200"/>
            <a:ext cx="109426" cy="1143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648200" y="3909655"/>
            <a:ext cx="4343400" cy="2872145"/>
            <a:chOff x="4648200" y="3909655"/>
            <a:chExt cx="4343400" cy="2872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20"/>
            <a:stretch/>
          </p:blipFill>
          <p:spPr>
            <a:xfrm>
              <a:off x="4648200" y="3909655"/>
              <a:ext cx="4343400" cy="284018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131411" y="6474023"/>
              <a:ext cx="1860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</a:t>
              </a:r>
              <a:r>
                <a:rPr lang="en-US" sz="1400" dirty="0" smtClean="0"/>
                <a:t>luster separation (cm)</a:t>
              </a:r>
              <a:endParaRPr lang="en-US" sz="1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019800" y="1862554"/>
                <a:ext cx="3048000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/>
                <a:r>
                  <a:rPr lang="en-US" dirty="0" smtClean="0"/>
                  <a:t>=2p</a:t>
                </a:r>
                <a:r>
                  <a:rPr lang="en-US" baseline="-25000" dirty="0" smtClean="0"/>
                  <a:t>z</a:t>
                </a:r>
                <a:r>
                  <a:rPr lang="en-US" dirty="0" smtClean="0"/>
                  <a:t>/√s</a:t>
                </a:r>
                <a:endParaRPr lang="en-US" dirty="0" smtClean="0"/>
              </a:p>
              <a:p>
                <a:r>
                  <a:rPr lang="en-US" sz="1600" dirty="0" smtClean="0"/>
                  <a:t>At 60 </a:t>
                </a:r>
                <a:r>
                  <a:rPr lang="en-US" sz="1600" dirty="0" err="1" smtClean="0"/>
                  <a:t>GeV</a:t>
                </a:r>
                <a:r>
                  <a:rPr lang="en-US" sz="1600" dirty="0" smtClean="0"/>
                  <a:t>/c the majority of </a:t>
                </a:r>
                <a:r>
                  <a:rPr lang="en-US" sz="1600" dirty="0" smtClean="0">
                    <a:latin typeface="Symbol" charset="2"/>
                    <a:cs typeface="Symbol" charset="2"/>
                  </a:rPr>
                  <a:t>p</a:t>
                </a:r>
                <a:r>
                  <a:rPr lang="en-US" sz="1600" baseline="30000" dirty="0" smtClean="0"/>
                  <a:t>0</a:t>
                </a:r>
                <a:r>
                  <a:rPr lang="en-US" sz="1600" dirty="0" smtClean="0">
                    <a:sym typeface="Wingdings"/>
                  </a:rPr>
                  <a:t> </a:t>
                </a:r>
                <a:r>
                  <a:rPr lang="en-US" sz="1600" dirty="0" err="1" smtClean="0">
                    <a:latin typeface="Symbol" charset="2"/>
                    <a:cs typeface="Symbol" charset="2"/>
                    <a:sym typeface="Wingdings"/>
                  </a:rPr>
                  <a:t>gg</a:t>
                </a:r>
                <a:r>
                  <a:rPr lang="en-US" sz="1600" dirty="0" smtClean="0">
                    <a:sym typeface="Wingdings"/>
                  </a:rPr>
                  <a:t> </a:t>
                </a:r>
                <a:r>
                  <a:rPr lang="en-US" sz="1600" dirty="0" smtClean="0"/>
                  <a:t>are </a:t>
                </a:r>
                <a:r>
                  <a:rPr lang="en-US" sz="1600" dirty="0" smtClean="0"/>
                  <a:t>merged in the FMS</a:t>
                </a:r>
                <a:endParaRPr lang="en-US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862554"/>
                <a:ext cx="3048000" cy="1184940"/>
              </a:xfrm>
              <a:prstGeom prst="rect">
                <a:avLst/>
              </a:prstGeom>
              <a:blipFill rotWithShape="1">
                <a:blip r:embed="rId4"/>
                <a:stretch>
                  <a:fillRect t="-1026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08383" y="5463827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Although the cluster start to merge at lower energies in the larger towers, the fraction of merged clusters is dominated by large </a:t>
            </a:r>
            <a:r>
              <a:rPr lang="en-US" sz="1400" dirty="0" err="1" smtClean="0">
                <a:solidFill>
                  <a:srgbClr val="7030A0"/>
                </a:solidFill>
              </a:rPr>
              <a:t>rapidities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38800" y="6090791"/>
            <a:ext cx="838200" cy="538609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4542183" y="5940881"/>
            <a:ext cx="1219200" cy="219164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Merged clusters  from </a:t>
            </a:r>
            <a:r>
              <a:rPr lang="en-US" cap="none" dirty="0" smtClean="0">
                <a:latin typeface="Symbol"/>
              </a:rPr>
              <a:t>p</a:t>
            </a:r>
            <a:r>
              <a:rPr lang="en-US" cap="none" baseline="30000" dirty="0" smtClean="0">
                <a:latin typeface="Symbol"/>
              </a:rPr>
              <a:t>0 </a:t>
            </a:r>
            <a:r>
              <a:rPr lang="en-US" dirty="0" smtClean="0"/>
              <a:t>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Photon Rejection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0C1F-FFBC-47F4-9262-F38B7D5CDE6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43000"/>
            <a:ext cx="7581900" cy="5448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38497" y="4274931"/>
                <a:ext cx="2983699" cy="33855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efficiency for single photon is </a:t>
                </a:r>
                <a14:m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97" y="4274931"/>
                <a:ext cx="2983699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10481" y="1447800"/>
            <a:ext cx="2330325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en-US" sz="1200" dirty="0" smtClean="0">
                <a:solidFill>
                  <a:srgbClr val="FF0000"/>
                </a:solidFill>
              </a:rPr>
              <a:t>ingle interaction in converter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4953001" y="1586300"/>
            <a:ext cx="1157480" cy="139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62881" y="1902023"/>
            <a:ext cx="2255485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two interactions in converter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105401" y="2040523"/>
            <a:ext cx="1157480" cy="70267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411844" y="2396579"/>
                <a:ext cx="2514600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/>
                <a:r>
                  <a:rPr lang="en-US" sz="1200" dirty="0" smtClean="0">
                    <a:solidFill>
                      <a:srgbClr val="0070C0"/>
                    </a:solidFill>
                  </a:rPr>
                  <a:t> response is sum of </a:t>
                </a:r>
                <a:r>
                  <a:rPr lang="en-US" sz="1200" u="sng" dirty="0" smtClean="0">
                    <a:solidFill>
                      <a:srgbClr val="0070C0"/>
                    </a:solidFill>
                  </a:rPr>
                  <a:t>efficiency weighted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smtClean="0">
                    <a:solidFill>
                      <a:srgbClr val="00B050"/>
                    </a:solidFill>
                  </a:rPr>
                  <a:t>merged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and 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single photon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distributions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44" y="2396579"/>
                <a:ext cx="2514600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14400" y="3700105"/>
            <a:ext cx="2514600" cy="489109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narrow slat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3701891"/>
            <a:ext cx="2514600" cy="489109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wide slat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4737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With minor upgrades, </a:t>
            </a:r>
            <a:r>
              <a:rPr lang="en-US" dirty="0" err="1" smtClean="0"/>
              <a:t>postshower</a:t>
            </a:r>
            <a:r>
              <a:rPr lang="en-US" dirty="0" smtClean="0"/>
              <a:t> behind FMS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(DY,W</a:t>
            </a:r>
            <a:r>
              <a:rPr lang="en-US" baseline="30000" dirty="0">
                <a:solidFill>
                  <a:srgbClr val="0000FF"/>
                </a:solidFill>
              </a:rPr>
              <a:t>±, </a:t>
            </a:r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baseline="30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and sign change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can all be measured in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one 500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transverse </a:t>
            </a:r>
            <a:r>
              <a:rPr lang="en-US" dirty="0" err="1" smtClean="0">
                <a:solidFill>
                  <a:srgbClr val="0000FF"/>
                </a:solidFill>
              </a:rPr>
              <a:t>polarised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pp</a:t>
            </a:r>
            <a:r>
              <a:rPr lang="en-US" dirty="0" smtClean="0">
                <a:solidFill>
                  <a:srgbClr val="0000FF"/>
                </a:solidFill>
              </a:rPr>
              <a:t> run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Needed delivered L</a:t>
            </a:r>
            <a:r>
              <a:rPr lang="en-US" baseline="-25000" dirty="0" smtClean="0">
                <a:solidFill>
                  <a:srgbClr val="0000FF"/>
                </a:solidFill>
              </a:rPr>
              <a:t>int </a:t>
            </a:r>
            <a:r>
              <a:rPr lang="en-US" dirty="0" smtClean="0">
                <a:solidFill>
                  <a:srgbClr val="0000FF"/>
                </a:solidFill>
              </a:rPr>
              <a:t>~ 600 – 800 pb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8" y="3943626"/>
            <a:ext cx="4051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89437" y="3079820"/>
            <a:ext cx="21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BACKUP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</a:t>
            </a:r>
            <a:r>
              <a:rPr lang="en-US" dirty="0"/>
              <a:t>mean by “Direct”….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3375" y="2107954"/>
            <a:ext cx="1287463" cy="571500"/>
            <a:chOff x="1790" y="1563"/>
            <a:chExt cx="1675" cy="744"/>
          </a:xfrm>
        </p:grpSpPr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911" y="1563"/>
              <a:ext cx="391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587761">
              <a:off x="1790" y="2053"/>
              <a:ext cx="553" cy="112"/>
              <a:chOff x="1608" y="2049"/>
              <a:chExt cx="2934" cy="42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2" name="Arc 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3" name="Arc 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55" name="Arc 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6" name="Arc 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9" name="Arc 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0" name="Arc 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2" name="Arc 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3" name="Arc 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66" name="Arc 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7" name="Arc 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9" name="Arc 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0" name="Arc 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14" name="Group 2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73" name="Arc 2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4" name="Arc 3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76" name="Arc 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7" name="Arc 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17" name="Group 3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0" name="Arc 3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1" name="Arc 3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3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83" name="Arc 3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4" name="Arc 4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20" name="Group 4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7" name="Arc 4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8" name="Arc 4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4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0" name="Arc 4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1" name="Arc 4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23" name="Group 4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94" name="Arc 5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5" name="Arc 5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5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7" name="Arc 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8" name="Arc 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26" name="Group 5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201" name="Arc 5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2" name="Arc 5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5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204" name="Arc 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5" name="Arc 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6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207" name="Arc 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8" name="Arc 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09" name="Line 65"/>
            <p:cNvSpPr>
              <a:spLocks noChangeShapeType="1"/>
            </p:cNvSpPr>
            <p:nvPr/>
          </p:nvSpPr>
          <p:spPr bwMode="auto">
            <a:xfrm>
              <a:off x="2302" y="1960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Line 66"/>
            <p:cNvSpPr>
              <a:spLocks noChangeShapeType="1"/>
            </p:cNvSpPr>
            <p:nvPr/>
          </p:nvSpPr>
          <p:spPr bwMode="auto">
            <a:xfrm>
              <a:off x="2908" y="1965"/>
              <a:ext cx="41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67"/>
            <p:cNvGrpSpPr>
              <a:grpSpLocks/>
            </p:cNvGrpSpPr>
            <p:nvPr/>
          </p:nvGrpSpPr>
          <p:grpSpPr bwMode="auto">
            <a:xfrm rot="-1599745">
              <a:off x="2875" y="1783"/>
              <a:ext cx="590" cy="63"/>
              <a:chOff x="432" y="1266"/>
              <a:chExt cx="3312" cy="252"/>
            </a:xfrm>
          </p:grpSpPr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31" name="Group 6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14" name="Arc 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5" name="Arc 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" name="Group 7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17" name="Arc 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8" name="Arc 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27" name="Group 7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30" name="Group 7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1" name="Arc 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2" name="Arc 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3" name="Group 7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24" name="Arc 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5" name="Arc 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34" name="Group 8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35" name="Group 8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8" name="Arc 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9" name="Arc 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8" name="Group 8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1" name="Arc 8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2" name="Arc 8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1" name="Group 8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42" name="Group 9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35" name="Arc 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6" name="Arc 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5" name="Group 9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8" name="Arc 9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9" name="Arc 9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8" name="Group 9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649" name="Group 9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2" name="Arc 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3" name="Arc 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2" name="Group 10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45" name="Arc 10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6" name="Arc 10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55" name="Group 10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656" name="Group 10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9" name="Arc 1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0" name="Arc 1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9" name="Group 10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2" name="Arc 10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3" name="Arc 10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2" name="Group 11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663" name="Group 11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56" name="Arc 1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7" name="Arc 1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66" name="Group 11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9" name="Arc 1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0" name="Arc 1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9" name="Group 11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670" name="Group 11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63" name="Arc 1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4" name="Arc 1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73" name="Group 12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66" name="Arc 1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7" name="Arc 1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676" name="Group 124"/>
          <p:cNvGrpSpPr>
            <a:grpSpLocks/>
          </p:cNvGrpSpPr>
          <p:nvPr/>
        </p:nvGrpSpPr>
        <p:grpSpPr bwMode="auto">
          <a:xfrm>
            <a:off x="520700" y="2936629"/>
            <a:ext cx="892175" cy="862012"/>
            <a:chOff x="1807" y="1656"/>
            <a:chExt cx="988" cy="955"/>
          </a:xfrm>
        </p:grpSpPr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>
              <a:off x="1807" y="1656"/>
              <a:ext cx="443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0" name="Line 126"/>
            <p:cNvSpPr>
              <a:spLocks noChangeShapeType="1"/>
            </p:cNvSpPr>
            <p:nvPr/>
          </p:nvSpPr>
          <p:spPr bwMode="auto">
            <a:xfrm>
              <a:off x="2250" y="1904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1" name="Line 127"/>
            <p:cNvSpPr>
              <a:spLocks noChangeShapeType="1"/>
            </p:cNvSpPr>
            <p:nvPr/>
          </p:nvSpPr>
          <p:spPr bwMode="auto">
            <a:xfrm flipH="1">
              <a:off x="1881" y="2381"/>
              <a:ext cx="369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77" name="Group 128"/>
            <p:cNvGrpSpPr>
              <a:grpSpLocks/>
            </p:cNvGrpSpPr>
            <p:nvPr/>
          </p:nvGrpSpPr>
          <p:grpSpPr bwMode="auto">
            <a:xfrm rot="-1763102">
              <a:off x="2221" y="1758"/>
              <a:ext cx="537" cy="41"/>
              <a:chOff x="432" y="1266"/>
              <a:chExt cx="3312" cy="252"/>
            </a:xfrm>
          </p:grpSpPr>
          <p:grpSp>
            <p:nvGrpSpPr>
              <p:cNvPr id="6680" name="Group 129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683" name="Group 1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75" name="Arc 1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6" name="Arc 1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84" name="Group 1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78" name="Arc 1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9" name="Arc 1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87" name="Group 136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90" name="Group 1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2" name="Arc 1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3" name="Arc 1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4" name="Group 14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85" name="Arc 1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6" name="Arc 1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5" name="Group 143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96" name="Group 1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9" name="Arc 1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0" name="Arc 1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7" name="Group 1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2" name="Arc 1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3" name="Arc 1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8" name="Group 150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99" name="Group 1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96" name="Arc 1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7" name="Arc 1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0" name="Group 1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9" name="Arc 1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0" name="Arc 1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1" name="Group 157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702" name="Group 1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03" name="Arc 1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4" name="Arc 1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3" name="Group 1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06" name="Arc 1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7" name="Arc 1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4" name="Group 164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705" name="Group 165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0" name="Arc 16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1" name="Arc 16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6" name="Group 168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13" name="Arc 16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4" name="Arc 17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7" name="Group 171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708" name="Group 17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7" name="Arc 1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8" name="Arc 1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9" name="Group 17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0" name="Arc 17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1" name="Arc 17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0" name="Group 178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711" name="Group 17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24" name="Arc 1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5" name="Arc 1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2" name="Group 18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7" name="Arc 18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8" name="Arc 18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713" name="Group 185"/>
            <p:cNvGrpSpPr>
              <a:grpSpLocks/>
            </p:cNvGrpSpPr>
            <p:nvPr/>
          </p:nvGrpSpPr>
          <p:grpSpPr bwMode="auto">
            <a:xfrm rot="1880969">
              <a:off x="2209" y="2476"/>
              <a:ext cx="586" cy="86"/>
              <a:chOff x="1608" y="2049"/>
              <a:chExt cx="2934" cy="429"/>
            </a:xfrm>
          </p:grpSpPr>
          <p:grpSp>
            <p:nvGrpSpPr>
              <p:cNvPr id="6714" name="Group 18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715" name="Group 18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2" name="Arc 1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3" name="Arc 1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6" name="Group 19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35" name="Arc 1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6" name="Arc 1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7" name="Group 19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718" name="Group 19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9" name="Arc 1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0" name="Arc 1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9" name="Group 19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2" name="Arc 1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3" name="Arc 1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2" name="Group 20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753" name="Group 20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46" name="Arc 2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7" name="Arc 2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56" name="Group 20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9" name="Arc 2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0" name="Arc 2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9" name="Group 20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760" name="Group 20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53" name="Arc 20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4" name="Arc 21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63" name="Group 21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56" name="Arc 2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7" name="Arc 2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66" name="Group 21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767" name="Group 21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0" name="Arc 21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1" name="Arc 21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0" name="Group 21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63" name="Arc 2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4" name="Arc 2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73" name="Group 22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774" name="Group 22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7" name="Arc 22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8" name="Arc 22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7" name="Group 22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0" name="Arc 22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1" name="Arc 22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0" name="Group 22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781" name="Group 22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74" name="Arc 23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5" name="Arc 23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84" name="Group 23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7" name="Arc 23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8" name="Arc 23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7" name="Group 23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788" name="Group 23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81" name="Arc 23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2" name="Arc 23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91" name="Group 23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84" name="Arc 24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5" name="Arc 24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94" name="Group 24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387" name="Arc 24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8" name="Arc 24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795" name="Group 245"/>
          <p:cNvGrpSpPr>
            <a:grpSpLocks/>
          </p:cNvGrpSpPr>
          <p:nvPr/>
        </p:nvGrpSpPr>
        <p:grpSpPr bwMode="auto">
          <a:xfrm>
            <a:off x="1874838" y="2539754"/>
            <a:ext cx="1368425" cy="1006475"/>
            <a:chOff x="1149" y="1422"/>
            <a:chExt cx="1189" cy="875"/>
          </a:xfrm>
        </p:grpSpPr>
        <p:sp>
          <p:nvSpPr>
            <p:cNvPr id="6390" name="Line 246"/>
            <p:cNvSpPr>
              <a:spLocks noChangeShapeType="1"/>
            </p:cNvSpPr>
            <p:nvPr/>
          </p:nvSpPr>
          <p:spPr bwMode="auto">
            <a:xfrm>
              <a:off x="1149" y="1422"/>
              <a:ext cx="451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1" name="Line 247"/>
            <p:cNvSpPr>
              <a:spLocks noChangeShapeType="1"/>
            </p:cNvSpPr>
            <p:nvPr/>
          </p:nvSpPr>
          <p:spPr bwMode="auto">
            <a:xfrm flipV="1">
              <a:off x="1600" y="1422"/>
              <a:ext cx="510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2" name="Line 248"/>
            <p:cNvSpPr>
              <a:spLocks noChangeShapeType="1"/>
            </p:cNvSpPr>
            <p:nvPr/>
          </p:nvSpPr>
          <p:spPr bwMode="auto">
            <a:xfrm flipH="1">
              <a:off x="1164" y="2022"/>
              <a:ext cx="4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3" name="Line 249"/>
            <p:cNvSpPr>
              <a:spLocks noChangeShapeType="1"/>
            </p:cNvSpPr>
            <p:nvPr/>
          </p:nvSpPr>
          <p:spPr bwMode="auto">
            <a:xfrm>
              <a:off x="1608" y="2022"/>
              <a:ext cx="502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98" name="Group 250"/>
            <p:cNvGrpSpPr>
              <a:grpSpLocks/>
            </p:cNvGrpSpPr>
            <p:nvPr/>
          </p:nvGrpSpPr>
          <p:grpSpPr bwMode="auto">
            <a:xfrm>
              <a:off x="1732" y="2059"/>
              <a:ext cx="606" cy="46"/>
              <a:chOff x="432" y="1266"/>
              <a:chExt cx="3312" cy="252"/>
            </a:xfrm>
          </p:grpSpPr>
          <p:grpSp>
            <p:nvGrpSpPr>
              <p:cNvPr id="6801" name="Group 251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802" name="Group 25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97" name="Arc 2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8" name="Arc 2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05" name="Group 25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0" name="Arc 25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1" name="Arc 25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09" name="Group 258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810" name="Group 25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04" name="Arc 2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5" name="Arc 2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1" name="Group 26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7" name="Arc 26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8" name="Arc 26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14" name="Group 265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817" name="Group 26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1" name="Arc 26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2" name="Arc 26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8" name="Group 26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14" name="Arc 2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5" name="Arc 2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1" name="Group 272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824" name="Group 27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8" name="Arc 27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9" name="Arc 27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25" name="Group 27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1" name="Arc 2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2" name="Arc 2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8" name="Group 279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831" name="Group 28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25" name="Arc 28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6" name="Arc 28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2" name="Group 28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8" name="Arc 2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9" name="Arc 2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35" name="Group 286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838" name="Group 28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2" name="Arc 2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3" name="Arc 2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9" name="Group 29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35" name="Arc 2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6" name="Arc 2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2" name="Group 293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845" name="Group 29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9" name="Arc 2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0" name="Arc 2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46" name="Group 29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2" name="Arc 2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3" name="Arc 2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9" name="Group 300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852" name="Group 30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46" name="Arc 3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7" name="Arc 3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53" name="Group 30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9" name="Arc 3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0" name="Arc 3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856" name="Group 307"/>
            <p:cNvGrpSpPr>
              <a:grpSpLocks/>
            </p:cNvGrpSpPr>
            <p:nvPr/>
          </p:nvGrpSpPr>
          <p:grpSpPr bwMode="auto">
            <a:xfrm rot="-5400000">
              <a:off x="1419" y="1776"/>
              <a:ext cx="408" cy="60"/>
              <a:chOff x="1608" y="2049"/>
              <a:chExt cx="2934" cy="429"/>
            </a:xfrm>
          </p:grpSpPr>
          <p:grpSp>
            <p:nvGrpSpPr>
              <p:cNvPr id="6859" name="Group 308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860" name="Group 30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54" name="Arc 3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" name="Arc 3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3" name="Group 31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57" name="Arc 3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" name="Arc 3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69" name="Group 315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870" name="Group 31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1" name="Arc 3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" name="Arc 3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1" name="Group 31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64" name="Arc 3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" name="Arc 3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74" name="Group 322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877" name="Group 32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8" name="Arc 3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" name="Arc 3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8" name="Group 32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1" name="Arc 3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" name="Arc 3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4" name="Group 329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145" name="Group 33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75" name="Arc 3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" name="Arc 3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47" name="Group 33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8" name="Arc 3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" name="Arc 3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9" name="Group 336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150" name="Group 33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2" name="Arc 3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" name="Arc 3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1" name="Group 34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85" name="Arc 3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6" name="Arc 3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4" name="Group 343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157" name="Group 34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9" name="Arc 3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" name="Arc 3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8" name="Group 34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2" name="Arc 3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" name="Arc 3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1" name="Group 350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164" name="Group 35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96" name="Arc 3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" name="Arc 3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65" name="Group 35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9" name="Arc 3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" name="Arc 3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8" name="Group 357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171" name="Group 35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503" name="Arc 3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" name="Arc 3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2" name="Group 36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506" name="Arc 3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" name="Arc 3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5" name="Group 364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509" name="Arc 36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0" name="Arc 36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512" name="Line 368"/>
          <p:cNvSpPr>
            <a:spLocks noChangeShapeType="1"/>
          </p:cNvSpPr>
          <p:nvPr/>
        </p:nvSpPr>
        <p:spPr bwMode="auto">
          <a:xfrm>
            <a:off x="3663950" y="2457204"/>
            <a:ext cx="520700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3" name="Line 369"/>
          <p:cNvSpPr>
            <a:spLocks noChangeShapeType="1"/>
          </p:cNvSpPr>
          <p:nvPr/>
        </p:nvSpPr>
        <p:spPr bwMode="auto">
          <a:xfrm flipV="1">
            <a:off x="4184650" y="2457204"/>
            <a:ext cx="587375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4" name="Line 370"/>
          <p:cNvSpPr>
            <a:spLocks noChangeShapeType="1"/>
          </p:cNvSpPr>
          <p:nvPr/>
        </p:nvSpPr>
        <p:spPr bwMode="auto">
          <a:xfrm flipH="1">
            <a:off x="3681413" y="3149354"/>
            <a:ext cx="503237" cy="15716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5" name="Line 371"/>
          <p:cNvSpPr>
            <a:spLocks noChangeShapeType="1"/>
          </p:cNvSpPr>
          <p:nvPr/>
        </p:nvSpPr>
        <p:spPr bwMode="auto">
          <a:xfrm>
            <a:off x="4192588" y="3149354"/>
            <a:ext cx="579437" cy="31591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81" name="Group 372"/>
          <p:cNvGrpSpPr>
            <a:grpSpLocks/>
          </p:cNvGrpSpPr>
          <p:nvPr/>
        </p:nvGrpSpPr>
        <p:grpSpPr bwMode="auto">
          <a:xfrm>
            <a:off x="4516438" y="3284291"/>
            <a:ext cx="698500" cy="52388"/>
            <a:chOff x="432" y="1266"/>
            <a:chExt cx="3312" cy="252"/>
          </a:xfrm>
        </p:grpSpPr>
        <p:grpSp>
          <p:nvGrpSpPr>
            <p:cNvPr id="6884" name="Group 37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885" name="Group 3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19" name="Arc 3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0" name="Arc 3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88" name="Group 3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2" name="Arc 3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3" name="Arc 3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1" name="Group 38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892" name="Group 3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26" name="Arc 3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7" name="Arc 3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95" name="Group 3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9" name="Arc 3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0" name="Arc 3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8" name="Group 38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899" name="Group 3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33" name="Arc 3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4" name="Arc 3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2" name="Group 3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36" name="Arc 3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7" name="Arc 3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05" name="Group 39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906" name="Group 3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0" name="Arc 3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1" name="Arc 3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9" name="Group 3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43" name="Arc 3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4" name="Arc 4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2" name="Group 40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913" name="Group 4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7" name="Arc 4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8" name="Arc 4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16" name="Group 4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0" name="Arc 4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1" name="Arc 4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9" name="Group 40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920" name="Group 4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54" name="Arc 4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" name="Arc 4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3" name="Group 4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7" name="Arc 4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" name="Arc 4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26" name="Group 41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927" name="Group 4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1" name="Arc 4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2" name="Arc 4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8" name="Group 4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64" name="Arc 4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5" name="Arc 4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31" name="Group 42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934" name="Group 42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8" name="Arc 42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9" name="Arc 42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35" name="Group 42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71" name="Arc 4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2" name="Arc 4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38" name="Group 429"/>
          <p:cNvGrpSpPr>
            <a:grpSpLocks/>
          </p:cNvGrpSpPr>
          <p:nvPr/>
        </p:nvGrpSpPr>
        <p:grpSpPr bwMode="auto">
          <a:xfrm rot="-5400000">
            <a:off x="3975100" y="2865191"/>
            <a:ext cx="469900" cy="69850"/>
            <a:chOff x="1608" y="2049"/>
            <a:chExt cx="2934" cy="429"/>
          </a:xfrm>
        </p:grpSpPr>
        <p:grpSp>
          <p:nvGrpSpPr>
            <p:cNvPr id="6941" name="Group 43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42" name="Group 43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76" name="Arc 43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7" name="Arc 43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8" name="Group 43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79" name="Arc 4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0" name="Arc 4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79" name="Group 43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182" name="Group 43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83" name="Arc 43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4" name="Arc 44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85" name="Group 44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86" name="Arc 4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7" name="Arc 4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86" name="Group 44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189" name="Group 44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0" name="Arc 44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1" name="Arc 44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2" name="Group 44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93" name="Arc 4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4" name="Arc 4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3" name="Group 45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196" name="Group 45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7" name="Arc 45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8" name="Arc 45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9" name="Group 45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0" name="Arc 4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1" name="Arc 4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00" name="Group 45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03" name="Group 45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04" name="Arc 46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5" name="Arc 46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6" name="Group 46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7" name="Arc 4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8" name="Arc 4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45" name="Group 46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48" name="Group 46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1" name="Arc 46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2" name="Arc 46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49" name="Group 46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14" name="Arc 4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5" name="Arc 4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2" name="Group 47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55" name="Group 47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8" name="Arc 47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9" name="Arc 47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56" name="Group 47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1" name="Arc 4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2" name="Arc 4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9" name="Group 47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62" name="Group 48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25" name="Arc 48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6" name="Arc 48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63" name="Group 48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8" name="Arc 48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9" name="Arc 48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66" name="Group 48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31" name="Arc 48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Arc 48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69" name="Group 489"/>
          <p:cNvGrpSpPr>
            <a:grpSpLocks/>
          </p:cNvGrpSpPr>
          <p:nvPr/>
        </p:nvGrpSpPr>
        <p:grpSpPr bwMode="auto">
          <a:xfrm rot="-1710276">
            <a:off x="3775075" y="3385891"/>
            <a:ext cx="641350" cy="93663"/>
            <a:chOff x="1608" y="2049"/>
            <a:chExt cx="2934" cy="429"/>
          </a:xfrm>
        </p:grpSpPr>
        <p:grpSp>
          <p:nvGrpSpPr>
            <p:cNvPr id="6970" name="Group 49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73" name="Group 49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36" name="Arc 4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37" name="Arc 4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1" name="Group 49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39" name="Arc 4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0" name="Arc 4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2" name="Group 49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213" name="Group 49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43" name="Arc 4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4" name="Arc 5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6" name="Group 50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46" name="Arc 5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7" name="Arc 5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9" name="Group 50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220" name="Group 50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0" name="Arc 5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1" name="Arc 5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23" name="Group 50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53" name="Arc 5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4" name="Arc 5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26" name="Group 51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227" name="Group 51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7" name="Arc 5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8" name="Arc 5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0" name="Group 51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0" name="Arc 5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" name="Arc 5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33" name="Group 51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34" name="Group 51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64" name="Arc 5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5" name="Arc 5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7" name="Group 52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7" name="Arc 5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8" name="Arc 5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76" name="Group 52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77" name="Group 52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1" name="Arc 5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2" name="Arc 5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80" name="Group 52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74" name="Arc 5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" name="Arc 5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83" name="Group 53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84" name="Group 53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8" name="Arc 5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9" name="Arc 5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94" name="Group 53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1" name="Arc 5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2" name="Arc 5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95" name="Group 53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99" name="Group 54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85" name="Arc 54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6" name="Arc 54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01" name="Group 54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8" name="Arc 54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9" name="Arc 54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02" name="Group 54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91" name="Arc 54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" name="Arc 54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693" name="Oval 549"/>
          <p:cNvSpPr>
            <a:spLocks noChangeArrowheads="1"/>
          </p:cNvSpPr>
          <p:nvPr/>
        </p:nvSpPr>
        <p:spPr bwMode="auto">
          <a:xfrm>
            <a:off x="3646488" y="3531941"/>
            <a:ext cx="166687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03" name="Group 851"/>
          <p:cNvGrpSpPr>
            <a:grpSpLocks/>
          </p:cNvGrpSpPr>
          <p:nvPr/>
        </p:nvGrpSpPr>
        <p:grpSpPr bwMode="auto">
          <a:xfrm>
            <a:off x="5659010" y="2385926"/>
            <a:ext cx="527050" cy="1143001"/>
            <a:chOff x="3578" y="1116"/>
            <a:chExt cx="332" cy="720"/>
          </a:xfrm>
        </p:grpSpPr>
        <p:grpSp>
          <p:nvGrpSpPr>
            <p:cNvPr id="7006" name="Group 607"/>
            <p:cNvGrpSpPr>
              <a:grpSpLocks/>
            </p:cNvGrpSpPr>
            <p:nvPr/>
          </p:nvGrpSpPr>
          <p:grpSpPr bwMode="auto">
            <a:xfrm rot="-2961522">
              <a:off x="3616" y="1368"/>
              <a:ext cx="546" cy="42"/>
              <a:chOff x="432" y="1266"/>
              <a:chExt cx="3312" cy="252"/>
            </a:xfrm>
          </p:grpSpPr>
          <p:grpSp>
            <p:nvGrpSpPr>
              <p:cNvPr id="6240" name="Group 60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241" name="Group 60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54" name="Arc 6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5" name="Arc 6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4" name="Group 61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57" name="Arc 6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8" name="Arc 6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47" name="Group 61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248" name="Group 61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1" name="Arc 6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2" name="Arc 6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1" name="Group 61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64" name="Arc 6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5" name="Arc 6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54" name="Group 62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255" name="Group 62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8" name="Arc 6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9" name="Arc 6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8" name="Group 62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1" name="Arc 6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2" name="Arc 6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1" name="Group 62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262" name="Group 6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75" name="Arc 6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6" name="Arc 6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65" name="Group 6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8" name="Arc 6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9" name="Arc 6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8" name="Group 63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19"/>
                <a:chOff x="912" y="1632"/>
                <a:chExt cx="414" cy="219"/>
              </a:xfrm>
            </p:grpSpPr>
            <p:grpSp>
              <p:nvGrpSpPr>
                <p:cNvPr id="7009" name="Group 6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2" name="Arc 6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3" name="Arc 6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0" name="Group 640"/>
                <p:cNvGrpSpPr>
                  <a:grpSpLocks/>
                </p:cNvGrpSpPr>
                <p:nvPr/>
              </p:nvGrpSpPr>
              <p:grpSpPr bwMode="auto">
                <a:xfrm flipV="1">
                  <a:off x="1114" y="1728"/>
                  <a:ext cx="212" cy="123"/>
                  <a:chOff x="907" y="1620"/>
                  <a:chExt cx="212" cy="123"/>
                </a:xfrm>
              </p:grpSpPr>
              <p:sp>
                <p:nvSpPr>
                  <p:cNvPr id="6785" name="Arc 6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6" name="Arc 642"/>
                  <p:cNvSpPr>
                    <a:spLocks/>
                  </p:cNvSpPr>
                  <p:nvPr/>
                </p:nvSpPr>
                <p:spPr bwMode="auto">
                  <a:xfrm flipH="1">
                    <a:off x="907" y="1620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13" name="Group 64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7016" name="Group 6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9" name="Arc 6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0" name="Arc 6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7" name="Group 6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2" name="Arc 6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3" name="Arc 6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0" name="Group 65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7023" name="Group 6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96" name="Arc 6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7" name="Arc 6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24" name="Group 6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9" name="Arc 6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0" name="Arc 6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7" name="Group 65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7030" name="Group 6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803" name="Arc 6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4" name="Arc 6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31" name="Group 6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806" name="Arc 6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7" name="Arc 6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808" name="AutoShape 664"/>
            <p:cNvSpPr>
              <a:spLocks noChangeArrowheads="1"/>
            </p:cNvSpPr>
            <p:nvPr/>
          </p:nvSpPr>
          <p:spPr bwMode="auto">
            <a:xfrm>
              <a:off x="3578" y="1545"/>
              <a:ext cx="291" cy="291"/>
            </a:xfrm>
            <a:prstGeom prst="star24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7" name="Line 723"/>
          <p:cNvSpPr>
            <a:spLocks noChangeShapeType="1"/>
          </p:cNvSpPr>
          <p:nvPr/>
        </p:nvSpPr>
        <p:spPr bwMode="auto">
          <a:xfrm>
            <a:off x="7223673" y="5609569"/>
            <a:ext cx="542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" name="Text Box 724"/>
          <p:cNvSpPr txBox="1">
            <a:spLocks noChangeArrowheads="1"/>
          </p:cNvSpPr>
          <p:nvPr/>
        </p:nvSpPr>
        <p:spPr bwMode="auto">
          <a:xfrm>
            <a:off x="7207798" y="5601631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Symbol" pitchFamily="-109" charset="2"/>
              </a:rPr>
              <a:t>p</a:t>
            </a:r>
            <a:r>
              <a:rPr lang="en-US" sz="1800" baseline="30000">
                <a:solidFill>
                  <a:srgbClr val="0000FF"/>
                </a:solidFill>
              </a:rPr>
              <a:t>0</a:t>
            </a:r>
            <a:endParaRPr lang="en-US" sz="1800">
              <a:solidFill>
                <a:srgbClr val="0000FF"/>
              </a:solidFill>
            </a:endParaRPr>
          </a:p>
        </p:txBody>
      </p:sp>
      <p:grpSp>
        <p:nvGrpSpPr>
          <p:cNvPr id="7058" name="Group 725"/>
          <p:cNvGrpSpPr>
            <a:grpSpLocks/>
          </p:cNvGrpSpPr>
          <p:nvPr/>
        </p:nvGrpSpPr>
        <p:grpSpPr bwMode="auto">
          <a:xfrm rot="-1079883">
            <a:off x="7722148" y="5471456"/>
            <a:ext cx="812800" cy="61913"/>
            <a:chOff x="432" y="1266"/>
            <a:chExt cx="3312" cy="252"/>
          </a:xfrm>
        </p:grpSpPr>
        <p:grpSp>
          <p:nvGrpSpPr>
            <p:cNvPr id="7063" name="Group 72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7064" name="Group 72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2" name="Arc 72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3" name="Arc 72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5" name="Group 73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75" name="Arc 73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6" name="Arc 73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6" name="Group 73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7067" name="Group 73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9" name="Arc 7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0" name="Arc 7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8" name="Group 73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2" name="Arc 73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3" name="Arc 73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9" name="Group 74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7070" name="Group 74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86" name="Arc 7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7" name="Arc 7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71" name="Group 74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9" name="Arc 74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0" name="Arc 74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05" name="Group 74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08" name="Group 74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93" name="Arc 7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4" name="Arc 7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09" name="Group 75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96" name="Arc 75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7" name="Arc 75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2" name="Group 75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15" name="Group 75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0" name="Arc 7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1" name="Arc 7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6" name="Group 75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03" name="Arc 75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4" name="Arc 76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9" name="Group 76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22" name="Group 76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7" name="Arc 7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8" name="Arc 7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23" name="Group 76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0" name="Arc 76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1" name="Arc 76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26" name="Group 76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29" name="Group 76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14" name="Arc 7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5" name="Arc 7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0" name="Group 77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7" name="Arc 77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8" name="Arc 77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31" name="Group 77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34" name="Group 77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1" name="Arc 7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2" name="Arc 7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7" name="Group 77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24" name="Arc 78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5" name="Arc 78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38" name="Group 782"/>
          <p:cNvGrpSpPr>
            <a:grpSpLocks/>
          </p:cNvGrpSpPr>
          <p:nvPr/>
        </p:nvGrpSpPr>
        <p:grpSpPr bwMode="auto">
          <a:xfrm rot="1285233">
            <a:off x="7717386" y="5774669"/>
            <a:ext cx="812800" cy="61912"/>
            <a:chOff x="432" y="1266"/>
            <a:chExt cx="3312" cy="252"/>
          </a:xfrm>
        </p:grpSpPr>
        <p:grpSp>
          <p:nvGrpSpPr>
            <p:cNvPr id="6341" name="Group 78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344" name="Group 78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9" name="Arc 7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0" name="Arc 7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45" name="Group 78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2" name="Arc 78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3" name="Arc 78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48" name="Group 79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351" name="Group 79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36" name="Arc 7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7" name="Arc 7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2" name="Group 79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9" name="Arc 7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0" name="Arc 7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5" name="Group 79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358" name="Group 79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43" name="Arc 7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4" name="Arc 8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9" name="Group 80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46" name="Arc 8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7" name="Arc 8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2" name="Group 80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65" name="Group 80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0" name="Arc 8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1" name="Arc 8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66" name="Group 80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53" name="Arc 8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4" name="Arc 8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9" name="Group 81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72" name="Group 81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7" name="Arc 8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8" name="Arc 8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73" name="Group 81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0" name="Arc 8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1" name="Arc 8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76" name="Group 81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79" name="Group 81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64" name="Arc 8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" name="Arc 8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0" name="Group 82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7" name="Arc 8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8" name="Arc 8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83" name="Group 82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86" name="Group 82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1" name="Arc 8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2" name="Arc 8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9" name="Group 82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74" name="Arc 8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5" name="Arc 8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94" name="Group 83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95" name="Group 83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8" name="Arc 8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9" name="Arc 8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96" name="Group 83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81" name="Arc 8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2" name="Arc 8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85" name="Text Box 841"/>
          <p:cNvSpPr txBox="1">
            <a:spLocks noChangeArrowheads="1"/>
          </p:cNvSpPr>
          <p:nvPr/>
        </p:nvSpPr>
        <p:spPr bwMode="auto">
          <a:xfrm>
            <a:off x="288925" y="3916116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Prompt</a:t>
            </a:r>
          </a:p>
        </p:txBody>
      </p:sp>
      <p:sp>
        <p:nvSpPr>
          <p:cNvPr id="6986" name="Text Box 842"/>
          <p:cNvSpPr txBox="1">
            <a:spLocks noChangeArrowheads="1"/>
          </p:cNvSpPr>
          <p:nvPr/>
        </p:nvSpPr>
        <p:spPr bwMode="auto">
          <a:xfrm>
            <a:off x="1581149" y="3679579"/>
            <a:ext cx="2208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“Fragmentation”</a:t>
            </a:r>
          </a:p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much better called internal </a:t>
            </a:r>
            <a:r>
              <a:rPr lang="en-US" sz="2000" b="1" dirty="0" err="1" smtClean="0">
                <a:latin typeface="Comic Sans MS"/>
                <a:cs typeface="Comic Sans MS"/>
              </a:rPr>
              <a:t>bremsstrahlung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6987" name="Text Box 843"/>
          <p:cNvSpPr txBox="1">
            <a:spLocks noChangeArrowheads="1"/>
          </p:cNvSpPr>
          <p:nvPr/>
        </p:nvSpPr>
        <p:spPr bwMode="auto">
          <a:xfrm>
            <a:off x="3371850" y="3763716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8040"/>
                </a:solidFill>
                <a:latin typeface="Comic Sans MS"/>
                <a:cs typeface="Comic Sans MS"/>
              </a:rPr>
              <a:t>Induced</a:t>
            </a:r>
          </a:p>
        </p:txBody>
      </p:sp>
      <p:sp>
        <p:nvSpPr>
          <p:cNvPr id="6989" name="Text Box 845"/>
          <p:cNvSpPr txBox="1">
            <a:spLocks noChangeArrowheads="1"/>
          </p:cNvSpPr>
          <p:nvPr/>
        </p:nvSpPr>
        <p:spPr bwMode="auto">
          <a:xfrm>
            <a:off x="7064923" y="6062006"/>
            <a:ext cx="171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EM &amp; Weak Decay</a:t>
            </a:r>
          </a:p>
        </p:txBody>
      </p:sp>
      <p:sp>
        <p:nvSpPr>
          <p:cNvPr id="857" name="TextBox 856"/>
          <p:cNvSpPr txBox="1"/>
          <p:nvPr/>
        </p:nvSpPr>
        <p:spPr>
          <a:xfrm>
            <a:off x="316468" y="865581"/>
            <a:ext cx="220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proton – proton:</a:t>
            </a:r>
            <a:endParaRPr lang="en-US" sz="2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859" name="Group 858"/>
          <p:cNvGrpSpPr/>
          <p:nvPr/>
        </p:nvGrpSpPr>
        <p:grpSpPr>
          <a:xfrm>
            <a:off x="7102415" y="2700093"/>
            <a:ext cx="1680183" cy="1579260"/>
            <a:chOff x="2607749" y="1536819"/>
            <a:chExt cx="1680183" cy="1579260"/>
          </a:xfrm>
        </p:grpSpPr>
        <p:pic>
          <p:nvPicPr>
            <p:cNvPr id="860" name="Picture 3" descr="sidis-diagram"/>
            <p:cNvPicPr>
              <a:picLocks noChangeAspect="1" noChangeArrowheads="1"/>
            </p:cNvPicPr>
            <p:nvPr/>
          </p:nvPicPr>
          <p:blipFill>
            <a:blip r:embed="rId2"/>
            <a:srcRect l="49906" t="25951" b="3992"/>
            <a:stretch>
              <a:fillRect/>
            </a:stretch>
          </p:blipFill>
          <p:spPr bwMode="auto">
            <a:xfrm>
              <a:off x="2607749" y="1536819"/>
              <a:ext cx="1580942" cy="15792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861" name="TextBox 860"/>
            <p:cNvSpPr txBox="1"/>
            <p:nvPr/>
          </p:nvSpPr>
          <p:spPr>
            <a:xfrm>
              <a:off x="3987850" y="1909177"/>
              <a:ext cx="30008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g</a:t>
              </a:r>
              <a:endParaRPr lang="en-US" sz="1600" b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862" name="Text Box 842"/>
          <p:cNvSpPr txBox="1">
            <a:spLocks noChangeArrowheads="1"/>
          </p:cNvSpPr>
          <p:nvPr/>
        </p:nvSpPr>
        <p:spPr bwMode="auto">
          <a:xfrm>
            <a:off x="6918632" y="4312991"/>
            <a:ext cx="2065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Fragmentation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863" name="TextBox 862"/>
          <p:cNvSpPr txBox="1"/>
          <p:nvPr/>
        </p:nvSpPr>
        <p:spPr>
          <a:xfrm>
            <a:off x="316816" y="1224113"/>
            <a:ext cx="24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Au – Au  or  </a:t>
            </a:r>
            <a:r>
              <a:rPr lang="en-US" sz="2000" b="1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d</a:t>
            </a:r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-Au</a:t>
            </a:r>
            <a:endParaRPr lang="en-US" sz="20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grpSp>
        <p:nvGrpSpPr>
          <p:cNvPr id="864" name="Group 665"/>
          <p:cNvGrpSpPr>
            <a:grpSpLocks/>
          </p:cNvGrpSpPr>
          <p:nvPr/>
        </p:nvGrpSpPr>
        <p:grpSpPr bwMode="auto">
          <a:xfrm rot="-2961522">
            <a:off x="5693939" y="4581633"/>
            <a:ext cx="866775" cy="66675"/>
            <a:chOff x="432" y="1266"/>
            <a:chExt cx="3312" cy="252"/>
          </a:xfrm>
        </p:grpSpPr>
        <p:grpSp>
          <p:nvGrpSpPr>
            <p:cNvPr id="865" name="Group 66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915" name="Group 66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9" name="Arc 66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Arc 66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6" name="Group 67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7" name="Arc 67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Arc 67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6" name="Group 67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909" name="Group 6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3" name="Arc 6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Arc 6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0" name="Group 6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1" name="Arc 6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" name="Arc 6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7" name="Group 68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903" name="Group 6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7" name="Arc 6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Arc 6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4" name="Group 6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05" name="Arc 6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Arc 6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8" name="Group 68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897" name="Group 6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1" name="Arc 6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2" name="Arc 6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8" name="Group 6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9" name="Arc 6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0" name="Arc 6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9" name="Group 69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891" name="Group 6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95" name="Arc 6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6" name="Arc 6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6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3" name="Arc 6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Arc 7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0" name="Group 70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885" name="Group 7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9" name="Arc 7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" name="Arc 7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6" name="Group 7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7" name="Arc 7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8" name="Arc 7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1" name="Group 70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879" name="Group 7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3" name="Arc 7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4" name="Arc 7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" name="Group 7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1" name="Arc 7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2" name="Arc 7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2" name="Group 71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873" name="Group 7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77" name="Arc 7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Arc 7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4" name="Group 7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75" name="Arc 7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6" name="Arc 7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1" name="AutoShape 722"/>
          <p:cNvSpPr>
            <a:spLocks noChangeArrowheads="1"/>
          </p:cNvSpPr>
          <p:nvPr/>
        </p:nvSpPr>
        <p:spPr bwMode="auto">
          <a:xfrm>
            <a:off x="5632026" y="4859446"/>
            <a:ext cx="461963" cy="461962"/>
          </a:xfrm>
          <a:prstGeom prst="star24">
            <a:avLst>
              <a:gd name="adj" fmla="val 37500"/>
            </a:avLst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" name="Text Box 844"/>
          <p:cNvSpPr txBox="1">
            <a:spLocks noChangeArrowheads="1"/>
          </p:cNvSpPr>
          <p:nvPr/>
        </p:nvSpPr>
        <p:spPr bwMode="auto">
          <a:xfrm>
            <a:off x="4943238" y="5300006"/>
            <a:ext cx="19637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Thermal Radiation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QGP</a:t>
            </a:r>
            <a:r>
              <a:rPr lang="en-US" sz="2000" dirty="0">
                <a:latin typeface="Comic Sans MS"/>
                <a:cs typeface="Comic Sans MS"/>
              </a:rPr>
              <a:t> / </a:t>
            </a:r>
            <a:r>
              <a:rPr lang="en-US" sz="2000" dirty="0" err="1">
                <a:solidFill>
                  <a:srgbClr val="FF8000"/>
                </a:solidFill>
                <a:latin typeface="Comic Sans MS"/>
                <a:cs typeface="Comic Sans MS"/>
              </a:rPr>
              <a:t>Hadron</a:t>
            </a:r>
            <a:r>
              <a:rPr lang="en-US" sz="2000" dirty="0">
                <a:solidFill>
                  <a:srgbClr val="FF8000"/>
                </a:solidFill>
                <a:latin typeface="Comic Sans MS"/>
                <a:cs typeface="Comic Sans MS"/>
              </a:rPr>
              <a:t> Gas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923" name="TextBox 922"/>
          <p:cNvSpPr txBox="1"/>
          <p:nvPr/>
        </p:nvSpPr>
        <p:spPr>
          <a:xfrm>
            <a:off x="5061681" y="3637099"/>
            <a:ext cx="1722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De-excitation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for excited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states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794" name="TextBox 793"/>
          <p:cNvSpPr txBox="1"/>
          <p:nvPr/>
        </p:nvSpPr>
        <p:spPr>
          <a:xfrm>
            <a:off x="825899" y="1699697"/>
            <a:ext cx="50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(1)</a:t>
            </a:r>
            <a:endParaRPr lang="en-US" sz="2400" dirty="0"/>
          </a:p>
        </p:txBody>
      </p:sp>
      <p:sp>
        <p:nvSpPr>
          <p:cNvPr id="795" name="TextBox 794"/>
          <p:cNvSpPr txBox="1"/>
          <p:nvPr/>
        </p:nvSpPr>
        <p:spPr>
          <a:xfrm>
            <a:off x="2203282" y="1680709"/>
            <a:ext cx="5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(2)</a:t>
            </a:r>
            <a:endParaRPr lang="en-US" sz="2400" dirty="0"/>
          </a:p>
        </p:txBody>
      </p:sp>
      <p:sp>
        <p:nvSpPr>
          <p:cNvPr id="796" name="TextBox 795"/>
          <p:cNvSpPr txBox="1"/>
          <p:nvPr/>
        </p:nvSpPr>
        <p:spPr>
          <a:xfrm>
            <a:off x="3975709" y="1627260"/>
            <a:ext cx="5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(3)</a:t>
            </a:r>
            <a:endParaRPr lang="en-US" sz="2400" dirty="0"/>
          </a:p>
        </p:txBody>
      </p:sp>
      <p:sp>
        <p:nvSpPr>
          <p:cNvPr id="797" name="TextBox 796"/>
          <p:cNvSpPr txBox="1"/>
          <p:nvPr/>
        </p:nvSpPr>
        <p:spPr>
          <a:xfrm>
            <a:off x="5627331" y="1686997"/>
            <a:ext cx="52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(4)</a:t>
            </a:r>
            <a:endParaRPr lang="en-US" sz="2400" dirty="0"/>
          </a:p>
        </p:txBody>
      </p:sp>
      <p:sp>
        <p:nvSpPr>
          <p:cNvPr id="798" name="TextBox 797"/>
          <p:cNvSpPr txBox="1"/>
          <p:nvPr/>
        </p:nvSpPr>
        <p:spPr>
          <a:xfrm>
            <a:off x="7683388" y="1648521"/>
            <a:ext cx="5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(5)</a:t>
            </a:r>
            <a:endParaRPr lang="en-US" sz="2400" dirty="0"/>
          </a:p>
        </p:txBody>
      </p:sp>
      <p:sp>
        <p:nvSpPr>
          <p:cNvPr id="799" name="TextBox 798"/>
          <p:cNvSpPr txBox="1"/>
          <p:nvPr/>
        </p:nvSpPr>
        <p:spPr>
          <a:xfrm>
            <a:off x="7596980" y="4901430"/>
            <a:ext cx="53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(6)</a:t>
            </a:r>
            <a:endParaRPr lang="en-US" sz="2400" dirty="0"/>
          </a:p>
        </p:txBody>
      </p:sp>
      <p:sp>
        <p:nvSpPr>
          <p:cNvPr id="6988" name="Date Placeholder 69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990" name="Footer Placeholder 69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6991" name="Slide Number Placeholder 69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</a:t>
            </a:r>
            <a:r>
              <a:rPr lang="en-US" dirty="0" err="1" smtClean="0"/>
              <a:t>Pythia</a:t>
            </a:r>
            <a:r>
              <a:rPr lang="en-US" dirty="0" smtClean="0"/>
              <a:t> 6.4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February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5410200"/>
          </a:xfrm>
        </p:spPr>
        <p:txBody>
          <a:bodyPr/>
          <a:lstStyle/>
          <a:p>
            <a:r>
              <a:rPr lang="en-US" dirty="0" smtClean="0"/>
              <a:t>Processes included which would fall under prompt (1)</a:t>
            </a:r>
          </a:p>
          <a:p>
            <a:pPr lvl="1"/>
            <a:r>
              <a:rPr lang="en-US" dirty="0" smtClean="0"/>
              <a:t>14: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lvl="1"/>
            <a:r>
              <a:rPr lang="en-US" dirty="0" smtClean="0"/>
              <a:t>18: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 (19: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    20: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err="1" smtClean="0">
                <a:sym typeface="Wingdings"/>
              </a:rPr>
              <a:t>W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</a:t>
            </a:r>
            <a:endParaRPr lang="en-US" baseline="30000" dirty="0" smtClean="0"/>
          </a:p>
          <a:p>
            <a:pPr lvl="1"/>
            <a:r>
              <a:rPr lang="en-US" dirty="0" smtClean="0"/>
              <a:t>29: </a:t>
            </a:r>
            <a:r>
              <a:rPr lang="en-US" dirty="0" err="1" smtClean="0"/>
              <a:t>qg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114: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115: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 (106: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J/Psi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</a:t>
            </a:r>
            <a:r>
              <a:rPr lang="en-US" dirty="0" smtClean="0"/>
              <a:t>      116: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  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initial and final internal </a:t>
            </a:r>
            <a:r>
              <a:rPr lang="en-US" dirty="0" err="1" smtClean="0"/>
              <a:t>bremsstrahlung</a:t>
            </a:r>
            <a:r>
              <a:rPr lang="en-US" dirty="0" smtClean="0"/>
              <a:t> (</a:t>
            </a:r>
            <a:r>
              <a:rPr lang="en-US" dirty="0" err="1" smtClean="0"/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(3)</a:t>
            </a:r>
          </a:p>
          <a:p>
            <a:pPr lvl="2"/>
            <a:r>
              <a:rPr lang="en-US" dirty="0" err="1" smtClean="0"/>
              <a:t>Pythia</a:t>
            </a:r>
            <a:r>
              <a:rPr lang="en-US" dirty="0" smtClean="0"/>
              <a:t> manual section 2.2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Process 3 and 4 are for sure not in </a:t>
            </a:r>
            <a:r>
              <a:rPr lang="en-US" dirty="0" err="1" smtClean="0"/>
              <a:t>pythia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I’m still checking 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decay of resonances like the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is of course in </a:t>
            </a:r>
            <a:r>
              <a:rPr lang="en-US" dirty="0" err="1" smtClean="0"/>
              <a:t>pythia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longitudinal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31422"/>
              </p:ext>
            </p:extLst>
          </p:nvPr>
        </p:nvGraphicFramePr>
        <p:xfrm>
          <a:off x="271672" y="972070"/>
          <a:ext cx="8610600" cy="4663440"/>
        </p:xfrm>
        <a:graphic>
          <a:graphicData uri="http://schemas.openxmlformats.org/drawingml/2006/table">
            <a:tbl>
              <a:tblPr/>
              <a:tblGrid>
                <a:gridCol w="1925428"/>
                <a:gridCol w="1503572"/>
                <a:gridCol w="2111695"/>
                <a:gridCol w="1545905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2002 (Run 2)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3.4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3.1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7.5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6.8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0.08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14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22F31"/>
                          </a:solidFill>
                          <a:latin typeface="Comic Sans MS"/>
                          <a:cs typeface="Comic Sans MS"/>
                        </a:rPr>
                        <a:t>25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322F3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27.5 / 9.5pb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12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 / 15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82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50/54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February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Run-15: </a:t>
            </a:r>
            <a:r>
              <a:rPr lang="en-US" dirty="0" err="1" smtClean="0"/>
              <a:t>GoAls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4882"/>
            <a:ext cx="9144000" cy="6129118"/>
          </a:xfrm>
        </p:spPr>
        <p:txBody>
          <a:bodyPr/>
          <a:lstStyle/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longitudinal polarized </a:t>
            </a:r>
            <a:r>
              <a:rPr lang="en-US" dirty="0" err="1" smtClean="0"/>
              <a:t>pp</a:t>
            </a:r>
            <a:endParaRPr lang="en-US" dirty="0" smtClean="0"/>
          </a:p>
          <a:p>
            <a:pPr lvl="1"/>
            <a:r>
              <a:rPr lang="en-US" dirty="0" smtClean="0"/>
              <a:t>increase statistics on A</a:t>
            </a:r>
            <a:r>
              <a:rPr lang="en-US" baseline="-25000" dirty="0" smtClean="0"/>
              <a:t>LL </a:t>
            </a:r>
            <a:r>
              <a:rPr lang="en-US" dirty="0" smtClean="0"/>
              <a:t>jets and di-jets at mid rapidity</a:t>
            </a:r>
          </a:p>
          <a:p>
            <a:pPr lvl="1"/>
            <a:r>
              <a:rPr lang="en-US" dirty="0" smtClean="0"/>
              <a:t>explore A</a:t>
            </a:r>
            <a:r>
              <a:rPr lang="en-US" baseline="-25000" dirty="0" smtClean="0"/>
              <a:t>LL </a:t>
            </a:r>
            <a:r>
              <a:rPr lang="en-US" dirty="0" smtClean="0"/>
              <a:t>in FMS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transverse </a:t>
            </a:r>
            <a:r>
              <a:rPr lang="en-US" dirty="0" err="1" smtClean="0"/>
              <a:t>polarised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endParaRPr lang="en-US" dirty="0" smtClean="0"/>
          </a:p>
          <a:p>
            <a:pPr lvl="1"/>
            <a:r>
              <a:rPr lang="en-US" dirty="0" smtClean="0"/>
              <a:t>understand the underlying physics of forward A</a:t>
            </a:r>
            <a:r>
              <a:rPr lang="en-US" baseline="-25000" dirty="0" smtClean="0"/>
              <a:t>N</a:t>
            </a:r>
            <a:endParaRPr lang="en-US" dirty="0" smtClean="0"/>
          </a:p>
          <a:p>
            <a:pPr lvl="2"/>
            <a:r>
              <a:rPr lang="en-US" dirty="0" smtClean="0"/>
              <a:t>direct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; A</a:t>
            </a:r>
            <a:r>
              <a:rPr lang="en-US" baseline="-25000" dirty="0" smtClean="0"/>
              <a:t>N</a:t>
            </a:r>
            <a:r>
              <a:rPr lang="en-US" dirty="0" smtClean="0"/>
              <a:t> for diffractive and rapidity gap events</a:t>
            </a:r>
          </a:p>
          <a:p>
            <a:pPr lvl="2"/>
            <a:r>
              <a:rPr lang="en-US" dirty="0" smtClean="0"/>
              <a:t>improve statistics on A</a:t>
            </a:r>
            <a:r>
              <a:rPr lang="en-US" baseline="-25000" dirty="0" smtClean="0"/>
              <a:t>N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</a:t>
            </a:r>
            <a:r>
              <a:rPr lang="en-US" dirty="0" smtClean="0">
                <a:latin typeface="Symbol" charset="2"/>
                <a:cs typeface="Symbol" charset="2"/>
              </a:rPr>
              <a:t>h)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 reach high 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p</a:t>
            </a:r>
            <a:r>
              <a:rPr lang="en-US" baseline="-25000" dirty="0" err="1" smtClean="0">
                <a:latin typeface="Comic Sans MS"/>
                <a:cs typeface="Comic Sans MS"/>
                <a:sym typeface="Wingdings"/>
              </a:rPr>
              <a:t>t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with good statistics</a:t>
            </a:r>
          </a:p>
          <a:p>
            <a:pPr lvl="2"/>
            <a:r>
              <a:rPr lang="en-US" dirty="0" smtClean="0">
                <a:latin typeface="Comic Sans MS"/>
                <a:cs typeface="Comic Sans MS"/>
                <a:sym typeface="Wingdings"/>
              </a:rPr>
              <a:t>improve statistics on all mid-rapidity 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Sivers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, IFF and </a:t>
            </a:r>
            <a:r>
              <a:rPr lang="en-US" dirty="0">
                <a:latin typeface="Comic Sans MS"/>
                <a:cs typeface="Comic Sans MS"/>
                <a:sym typeface="Wingdings"/>
              </a:rPr>
              <a:t>C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ollins observables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central </a:t>
            </a:r>
            <a:r>
              <a:rPr lang="en-US" dirty="0">
                <a:latin typeface="Comic Sans MS"/>
                <a:cs typeface="Comic Sans MS"/>
              </a:rPr>
              <a:t>and forward diffractive </a:t>
            </a:r>
            <a:r>
              <a:rPr lang="en-US" dirty="0" smtClean="0">
                <a:latin typeface="Comic Sans MS"/>
                <a:cs typeface="Comic Sans MS"/>
              </a:rPr>
              <a:t>production </a:t>
            </a:r>
            <a:r>
              <a:rPr lang="en-US" dirty="0">
                <a:latin typeface="Comic Sans MS"/>
                <a:cs typeface="Comic Sans MS"/>
              </a:rPr>
              <a:t>in p</a:t>
            </a:r>
            <a:r>
              <a:rPr lang="en-US" baseline="30000" dirty="0">
                <a:latin typeface="Comic Sans MS"/>
                <a:cs typeface="Comic Sans MS"/>
              </a:rPr>
              <a:t>(↑)</a:t>
            </a:r>
            <a:r>
              <a:rPr lang="en-US" dirty="0">
                <a:latin typeface="Comic Sans MS"/>
                <a:cs typeface="Comic Sans MS"/>
              </a:rPr>
              <a:t>p, p</a:t>
            </a:r>
            <a:r>
              <a:rPr lang="en-US" baseline="30000" dirty="0">
                <a:latin typeface="Comic Sans MS"/>
                <a:cs typeface="Comic Sans MS"/>
              </a:rPr>
              <a:t>(↑)</a:t>
            </a:r>
            <a:r>
              <a:rPr lang="en-US" dirty="0">
                <a:latin typeface="Comic Sans MS"/>
                <a:cs typeface="Comic Sans MS"/>
              </a:rPr>
              <a:t>A</a:t>
            </a:r>
          </a:p>
          <a:p>
            <a:pPr lvl="2"/>
            <a:r>
              <a:rPr lang="en-US" dirty="0" smtClean="0">
                <a:latin typeface="Comic Sans MS"/>
                <a:cs typeface="Comic Sans MS"/>
                <a:sym typeface="Wingdings"/>
              </a:rPr>
              <a:t>elastic </a:t>
            </a:r>
            <a:r>
              <a:rPr lang="en-US" dirty="0">
                <a:latin typeface="Comic Sans MS"/>
                <a:cs typeface="Comic Sans MS"/>
              </a:rPr>
              <a:t>scattering in p</a:t>
            </a:r>
            <a:r>
              <a:rPr lang="en-US" baseline="30000" dirty="0">
                <a:latin typeface="Comic Sans MS"/>
                <a:cs typeface="Comic Sans MS"/>
              </a:rPr>
              <a:t>(↑)</a:t>
            </a:r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baseline="30000" dirty="0">
                <a:latin typeface="Comic Sans MS"/>
                <a:cs typeface="Comic Sans MS"/>
              </a:rPr>
              <a:t>(↑</a:t>
            </a:r>
            <a:r>
              <a:rPr lang="en-US" baseline="30000" dirty="0" smtClean="0">
                <a:latin typeface="Comic Sans MS"/>
                <a:cs typeface="Comic Sans MS"/>
              </a:rPr>
              <a:t>)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/>
              <a:t>200 </a:t>
            </a:r>
            <a:r>
              <a:rPr lang="en-US" dirty="0" err="1"/>
              <a:t>GeV</a:t>
            </a:r>
            <a:r>
              <a:rPr lang="en-US" dirty="0"/>
              <a:t> transverse </a:t>
            </a:r>
            <a:r>
              <a:rPr lang="en-US" dirty="0" err="1"/>
              <a:t>polarised</a:t>
            </a:r>
            <a:r>
              <a:rPr lang="en-US" dirty="0"/>
              <a:t>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1"/>
            <a:r>
              <a:rPr lang="en-US" dirty="0"/>
              <a:t>study saturation </a:t>
            </a:r>
            <a:r>
              <a:rPr lang="en-US" dirty="0" smtClean="0"/>
              <a:t>effects</a:t>
            </a:r>
            <a:endParaRPr lang="en-US" dirty="0"/>
          </a:p>
          <a:p>
            <a:pPr lvl="1"/>
            <a:r>
              <a:rPr lang="en-US" dirty="0" smtClean="0"/>
              <a:t>first measurement of </a:t>
            </a:r>
            <a:r>
              <a:rPr lang="en-US" dirty="0" err="1"/>
              <a:t>g</a:t>
            </a:r>
            <a:r>
              <a:rPr lang="en-US" baseline="30000" dirty="0" err="1"/>
              <a:t>A</a:t>
            </a:r>
            <a:r>
              <a:rPr lang="en-US" dirty="0"/>
              <a:t>(x,Q</a:t>
            </a:r>
            <a:r>
              <a:rPr lang="en-US" baseline="30000" dirty="0"/>
              <a:t>2</a:t>
            </a:r>
            <a:r>
              <a:rPr lang="en-US" dirty="0"/>
              <a:t>) and </a:t>
            </a:r>
            <a:r>
              <a:rPr lang="en-US" dirty="0" err="1"/>
              <a:t>g</a:t>
            </a:r>
            <a:r>
              <a:rPr lang="en-US" baseline="30000" dirty="0" err="1"/>
              <a:t>A</a:t>
            </a:r>
            <a:r>
              <a:rPr lang="en-US" dirty="0"/>
              <a:t>(x,Q</a:t>
            </a:r>
            <a:r>
              <a:rPr lang="en-US" baseline="30000" dirty="0"/>
              <a:t>2</a:t>
            </a:r>
            <a:r>
              <a:rPr lang="en-US" dirty="0"/>
              <a:t>,b) </a:t>
            </a:r>
            <a:endParaRPr lang="en-US" baseline="-25000" dirty="0"/>
          </a:p>
          <a:p>
            <a:pPr lvl="1"/>
            <a:r>
              <a:rPr lang="en-US" dirty="0" smtClean="0"/>
              <a:t>unravel </a:t>
            </a:r>
            <a:r>
              <a:rPr lang="en-US" dirty="0"/>
              <a:t>the underlying </a:t>
            </a:r>
            <a:r>
              <a:rPr lang="en-US" dirty="0" err="1"/>
              <a:t>subprocess</a:t>
            </a:r>
            <a:r>
              <a:rPr lang="en-US" dirty="0"/>
              <a:t> </a:t>
            </a:r>
            <a:r>
              <a:rPr lang="en-US" dirty="0" smtClean="0"/>
              <a:t>by measuring A</a:t>
            </a:r>
            <a:r>
              <a:rPr lang="en-US" baseline="-25000" dirty="0" smtClean="0"/>
              <a:t>N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>
                <a:latin typeface="Symbol" charset="2"/>
                <a:cs typeface="Symbol" charset="2"/>
              </a:rPr>
              <a:t>,g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  <a:p>
            <a:pPr lvl="1"/>
            <a:r>
              <a:rPr lang="en-US" dirty="0" smtClean="0"/>
              <a:t>study GPDs </a:t>
            </a:r>
            <a:r>
              <a:rPr lang="en-US" dirty="0" smtClean="0">
                <a:sym typeface="Wingdings"/>
              </a:rPr>
              <a:t>trough exclusive J/</a:t>
            </a:r>
            <a:r>
              <a:rPr lang="en-US" dirty="0" err="1" smtClean="0">
                <a:sym typeface="Wingdings"/>
              </a:rPr>
              <a:t>Ψ</a:t>
            </a:r>
            <a:r>
              <a:rPr lang="en-US" dirty="0" smtClean="0"/>
              <a:t> </a:t>
            </a:r>
          </a:p>
          <a:p>
            <a:pPr marL="457200" lvl="1" indent="0" algn="ctr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FF"/>
                </a:solidFill>
              </a:rPr>
              <a:t>AND 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FF"/>
                </a:solidFill>
              </a:rPr>
              <a:t>much more </a:t>
            </a:r>
            <a:endParaRPr lang="en-US" dirty="0">
              <a:solidFill>
                <a:srgbClr val="FF00FF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transverse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3941"/>
              </p:ext>
            </p:extLst>
          </p:nvPr>
        </p:nvGraphicFramePr>
        <p:xfrm>
          <a:off x="397937" y="1049873"/>
          <a:ext cx="8610600" cy="3870960"/>
        </p:xfrm>
        <a:graphic>
          <a:graphicData uri="http://schemas.openxmlformats.org/drawingml/2006/table">
            <a:tbl>
              <a:tblPr/>
              <a:tblGrid>
                <a:gridCol w="1938867"/>
                <a:gridCol w="1490133"/>
                <a:gridCol w="1981200"/>
                <a:gridCol w="1676400"/>
                <a:gridCol w="15240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0.15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0.25 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0.16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2.7 pb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8.5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2008 (Run8)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5.2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7.8 pb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25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9.2/4.3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22 pb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61/58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February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9" name="TextBox 1"/>
          <p:cNvSpPr txBox="1">
            <a:spLocks noChangeArrowheads="1"/>
          </p:cNvSpPr>
          <p:nvPr/>
        </p:nvSpPr>
        <p:spPr bwMode="auto">
          <a:xfrm>
            <a:off x="2115220" y="0"/>
            <a:ext cx="4974952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polarized pp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97043"/>
              </p:ext>
            </p:extLst>
          </p:nvPr>
        </p:nvGraphicFramePr>
        <p:xfrm>
          <a:off x="71437" y="375047"/>
          <a:ext cx="8840391" cy="6465095"/>
        </p:xfrm>
        <a:graphic>
          <a:graphicData uri="http://schemas.openxmlformats.org/drawingml/2006/table">
            <a:tbl>
              <a:tblPr/>
              <a:tblGrid>
                <a:gridCol w="1813705"/>
                <a:gridCol w="1704050"/>
                <a:gridCol w="1641030"/>
                <a:gridCol w="1791017"/>
                <a:gridCol w="1890589"/>
              </a:tblGrid>
              <a:tr h="315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1271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Test unique QCD predictions for relations between single-transverse spin phenomena in p-p scattering and those observed in deep-inelastic lepton scattering.</a:t>
                      </a:r>
                      <a:r>
                        <a:rPr lang="en-US" sz="800" dirty="0" smtClean="0">
                          <a:effectLst/>
                          <a:latin typeface="Comic Sans MS"/>
                          <a:cs typeface="Comic Sans MS"/>
                        </a:rPr>
                        <a:t> 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W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+/-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,Z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TMD factorization proofs hold. Are the assumptions of ISI and FSI color interactions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pQCD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are attractive and repulsive, respectively correct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needs instrumentation to suppress QCD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backgr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. by 10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3&lt;y&lt;4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&gt;=2020 might be to late in view of COMPASS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W,Z: can be done earlier, i.e. 2016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4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and flavor separation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 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charged identified(?) hadrons, jets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diffractive events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and pHe-3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causing 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(500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jets ?)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He-3: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2 more snakes; He-3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polarimetry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; 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the origin of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a legacy of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can only be solved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what are the minimal observables needed to separate different 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subprocesses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IFF and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observables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i.e. hadron in jet modulations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DY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TMD evolution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cleanest probe, sea quarks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our kinematic reach at high x compare with Jlab12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unique to RHIC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flavour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separated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helicity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PDFs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polarization dependent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jets, di-jets, h/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-jets at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hyperons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g(x) at small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s(x) and does polarization effect fragmentation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long.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Forward instrumentation which allows to measure jets and hyperons.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Instrumentation to measure the relative luminosity to very high precision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eRHIC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will do this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cleaner and with a wider kinematic coverage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Searches for a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gluonic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bound state in central exclusive diffraction</a:t>
                      </a:r>
                      <a:r>
                        <a:rPr lang="en-US" sz="1100" b="0" dirty="0" smtClean="0">
                          <a:effectLst/>
                          <a:latin typeface="Comic Sans MS"/>
                          <a:cs typeface="Comic Sans MS"/>
                        </a:rPr>
                        <a:t> in </a:t>
                      </a:r>
                      <a:r>
                        <a:rPr lang="en-US" sz="1100" b="0" dirty="0" err="1" smtClean="0">
                          <a:effectLst/>
                          <a:latin typeface="Comic Sans MS"/>
                          <a:cs typeface="Comic Sans MS"/>
                        </a:rPr>
                        <a:t>pp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PWA of the invariant mass spectrum 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p’M</a:t>
                      </a:r>
                      <a:r>
                        <a:rPr lang="en-US" sz="110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central exclusive production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can exotics, i.e. glue balls, be seen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this program compare to Belle-II &amp; PANDA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7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5" name="TextBox 1"/>
          <p:cNvSpPr txBox="1">
            <a:spLocks noChangeArrowheads="1"/>
          </p:cNvSpPr>
          <p:nvPr/>
        </p:nvSpPr>
        <p:spPr bwMode="auto">
          <a:xfrm>
            <a:off x="2482454" y="0"/>
            <a:ext cx="4212580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p↑A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04275"/>
              </p:ext>
            </p:extLst>
          </p:nvPr>
        </p:nvGraphicFramePr>
        <p:xfrm>
          <a:off x="71438" y="375047"/>
          <a:ext cx="9027914" cy="6520903"/>
        </p:xfrm>
        <a:graphic>
          <a:graphicData uri="http://schemas.openxmlformats.org/drawingml/2006/table">
            <a:tbl>
              <a:tblPr/>
              <a:tblGrid>
                <a:gridCol w="1852178"/>
                <a:gridCol w="1740196"/>
                <a:gridCol w="1675840"/>
                <a:gridCol w="1829008"/>
                <a:gridCol w="1930692"/>
              </a:tblGrid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96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DM8 (2012)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determine low-x gluon densities via p(d) 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direct photon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potentially correlations, i.e. photon-jet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g(x) for AA-collisions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A-scan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inclusive DIS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reach; NA61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28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impact parameter dependent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c.s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of t for VM production in UPC 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or AA)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 for AA-collisions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high luminosity,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clean UPC trigger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exclusive VM production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76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saturation physics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di-hadron correlations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-jet, h-jet &amp; NLO DY,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diffraction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broadening for 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&amp; DY -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&gt;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the initial state for AA collisions saturated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measurement of the different gluon distributions CNM vs. WW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capability to measure many observables precisely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large rapidity coverage to very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 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complementary to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tests universality between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CNM effects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many different final states K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p, K, D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..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of rapidity and collision geometry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fragmentation modified in CNM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heavy quarks vs. light quarks in CNM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 scan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to tag charm in forward direction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Wingdings"/>
                        </a:rPr>
                        <a:t>m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-vertex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separation of initial and final state effects only possible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long range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correlations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“ridge”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two-particle correlation  at large pseudo-rapidity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+mn-ea"/>
                          <a:cs typeface="Symbol" charset="2"/>
                        </a:rPr>
                        <a:t>Dh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these correlations also exist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as in AA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tracking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calorimetry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to very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interesting to see the √s dependence of this effect compared to LHC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different from zero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through UPC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↑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is responsible 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first glimpse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unique to RHIC till EIC turns on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ヒラギノ角ゴ ProN W3" charset="0"/>
                        <a:cs typeface="Symbol" charset="2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sensitivity to 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</a:t>
                      </a:r>
                      <a:endParaRPr kumimoji="0" lang="en-US" sz="11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good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reconstruction at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resolving a legacy in transversely 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in 2013 BUR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790281"/>
              </p:ext>
            </p:extLst>
          </p:nvPr>
        </p:nvGraphicFramePr>
        <p:xfrm>
          <a:off x="924330" y="762000"/>
          <a:ext cx="7560233" cy="579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8" name="Document" r:id="rId3" imgW="5829300" imgH="4470400" progId="Word.Document.12">
                  <p:embed/>
                </p:oleObj>
              </mc:Choice>
              <mc:Fallback>
                <p:oleObj name="Document" r:id="rId3" imgW="5829300" imgH="447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330" y="762000"/>
                        <a:ext cx="7560233" cy="579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1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achieved in RUN 15 </a:t>
            </a:r>
            <a:r>
              <a:rPr lang="en-US" dirty="0" err="1" smtClean="0"/>
              <a:t>p</a:t>
            </a:r>
            <a:r>
              <a:rPr lang="en-US" baseline="30000" dirty="0" err="1" smtClean="0"/>
              <a:t>↑</a:t>
            </a:r>
            <a:r>
              <a:rPr lang="en-US" dirty="0" err="1" smtClean="0"/>
              <a:t>p</a:t>
            </a:r>
            <a:r>
              <a:rPr lang="en-US" baseline="30000" dirty="0" smtClean="0"/>
              <a:t>↑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4488" y="724752"/>
            <a:ext cx="313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SIVERS/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Twist-3</a:t>
            </a:r>
            <a:endParaRPr lang="en-US" sz="2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240" y="688769"/>
            <a:ext cx="326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Collins Mechanism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5532" y="1237389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38551" y="973249"/>
            <a:ext cx="22860" cy="219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9003" y="1375839"/>
            <a:ext cx="428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Interference fragmentation function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r="9573" b="2385"/>
          <a:stretch>
            <a:fillRect/>
          </a:stretch>
        </p:blipFill>
        <p:spPr bwMode="auto">
          <a:xfrm>
            <a:off x="4572004" y="1878330"/>
            <a:ext cx="4570723" cy="347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0670" y="1388096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for </a:t>
            </a:r>
            <a:r>
              <a:rPr lang="en-US" b="1" dirty="0" smtClean="0">
                <a:latin typeface="Comic Sans MS"/>
                <a:cs typeface="Comic Sans MS"/>
              </a:rPr>
              <a:t>direct photons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140746" y="5123013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833" y="5058834"/>
            <a:ext cx="230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assumes</a:t>
            </a:r>
            <a:r>
              <a:rPr lang="en-US" dirty="0"/>
              <a:t> </a:t>
            </a:r>
            <a:r>
              <a:rPr lang="en-US" dirty="0" err="1" smtClean="0"/>
              <a:t>preshower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front of FMS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3652" y="0"/>
            <a:ext cx="9817652" cy="609600"/>
          </a:xfrm>
        </p:spPr>
        <p:txBody>
          <a:bodyPr/>
          <a:lstStyle/>
          <a:p>
            <a:r>
              <a:rPr lang="en-US" sz="2400" dirty="0" smtClean="0"/>
              <a:t>Physics </a:t>
            </a:r>
            <a:r>
              <a:rPr lang="en-US" sz="2400" dirty="0" smtClean="0"/>
              <a:t>Goals for a 500 </a:t>
            </a:r>
            <a:r>
              <a:rPr lang="en-US" sz="2400" dirty="0" err="1" smtClean="0"/>
              <a:t>GeV</a:t>
            </a:r>
            <a:r>
              <a:rPr lang="en-US" sz="2400" dirty="0" smtClean="0"/>
              <a:t> Run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844233"/>
            <a:ext cx="7196137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February 2014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24387"/>
              </p:ext>
            </p:extLst>
          </p:nvPr>
        </p:nvGraphicFramePr>
        <p:xfrm>
          <a:off x="1303334" y="2029248"/>
          <a:ext cx="652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6527800" imgH="2565400" progId="Word.Document.12">
                  <p:embed/>
                </p:oleObj>
              </mc:Choice>
              <mc:Fallback>
                <p:oleObj name="Document" r:id="rId4" imgW="6527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3334" y="2029248"/>
                        <a:ext cx="65278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8181" y="5808882"/>
            <a:ext cx="521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</a:rPr>
              <a:t>Resolve HP13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 transverse polarized </a:t>
            </a:r>
            <a:r>
              <a:rPr lang="en-US" dirty="0" err="1" smtClean="0">
                <a:solidFill>
                  <a:srgbClr val="FF00FF"/>
                </a:solidFill>
                <a:sym typeface="Wingdings"/>
              </a:rPr>
              <a:t>pp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 Run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/>
              </a:rPr>
              <a:t>as early as Run-16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Theory: TMD</a:t>
            </a:r>
            <a:r>
              <a:rPr lang="en-US" cap="none" dirty="0" smtClean="0"/>
              <a:t>s</a:t>
            </a:r>
            <a:r>
              <a:rPr lang="en-US" dirty="0" smtClean="0"/>
              <a:t> vs. Twist-3</a:t>
            </a:r>
            <a:endParaRPr lang="en-US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2861365" y="1087572"/>
            <a:ext cx="4038300" cy="2473325"/>
            <a:chOff x="1438711" y="4059469"/>
            <a:chExt cx="4038421" cy="2473008"/>
          </a:xfrm>
        </p:grpSpPr>
        <p:sp>
          <p:nvSpPr>
            <p:cNvPr id="23582" name="TextBox 16"/>
            <p:cNvSpPr txBox="1">
              <a:spLocks noChangeArrowheads="1"/>
            </p:cNvSpPr>
            <p:nvPr/>
          </p:nvSpPr>
          <p:spPr bwMode="auto">
            <a:xfrm>
              <a:off x="3806631" y="6147349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</a:p>
          </p:txBody>
        </p:sp>
        <p:sp>
          <p:nvSpPr>
            <p:cNvPr id="23583" name="TextBox 17"/>
            <p:cNvSpPr txBox="1">
              <a:spLocks noChangeArrowheads="1"/>
            </p:cNvSpPr>
            <p:nvPr/>
          </p:nvSpPr>
          <p:spPr bwMode="auto">
            <a:xfrm>
              <a:off x="1438711" y="614405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  <a:sym typeface="Mathematica1" charset="0"/>
                </a:rPr>
                <a:t>L</a:t>
              </a:r>
              <a:r>
                <a:rPr lang="en-US" b="1" baseline="-2500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Mathematica1" charset="0"/>
                </a:rPr>
                <a:t>QCD</a:t>
              </a:r>
              <a:endParaRPr lang="en-US" b="1" baseline="-250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4" name="TextBox 52"/>
            <p:cNvSpPr txBox="1">
              <a:spLocks noChangeArrowheads="1"/>
            </p:cNvSpPr>
            <p:nvPr/>
          </p:nvSpPr>
          <p:spPr bwMode="auto">
            <a:xfrm>
              <a:off x="2595403" y="6149881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5" name="TextBox 20"/>
            <p:cNvSpPr txBox="1">
              <a:spLocks noChangeArrowheads="1"/>
            </p:cNvSpPr>
            <p:nvPr/>
          </p:nvSpPr>
          <p:spPr bwMode="auto">
            <a:xfrm>
              <a:off x="3289106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sp>
          <p:nvSpPr>
            <p:cNvPr id="23586" name="TextBox 21"/>
            <p:cNvSpPr txBox="1">
              <a:spLocks noChangeArrowheads="1"/>
            </p:cNvSpPr>
            <p:nvPr/>
          </p:nvSpPr>
          <p:spPr bwMode="auto">
            <a:xfrm>
              <a:off x="2238220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grpSp>
          <p:nvGrpSpPr>
            <p:cNvPr id="4" name="Group 55"/>
            <p:cNvGrpSpPr>
              <a:grpSpLocks noChangeAspect="1"/>
            </p:cNvGrpSpPr>
            <p:nvPr/>
          </p:nvGrpSpPr>
          <p:grpSpPr bwMode="auto">
            <a:xfrm>
              <a:off x="1640646" y="4059469"/>
              <a:ext cx="3064192" cy="2240280"/>
              <a:chOff x="2055813" y="1905000"/>
              <a:chExt cx="5106987" cy="37338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3429000" y="2133600"/>
                <a:ext cx="3200400" cy="3200400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Arial" pitchFamily="28" charset="0"/>
                  <a:cs typeface="Arial" pitchFamily="28" charset="0"/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2057400" y="2133600"/>
                <a:ext cx="3124200" cy="32004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752600" cy="335280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/>
                  </a:gs>
                  <a:gs pos="100000">
                    <a:srgbClr val="CCFFC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C4C4F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598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057400" y="5334000"/>
                <a:ext cx="5105400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599" name="Straight Arrow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1313" y="3619500"/>
                <a:ext cx="3430588" cy="158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3600" name="Freeform 61"/>
              <p:cNvSpPr>
                <a:spLocks noChangeArrowheads="1"/>
              </p:cNvSpPr>
              <p:nvPr/>
            </p:nvSpPr>
            <p:spPr bwMode="auto">
              <a:xfrm>
                <a:off x="2387600" y="2355850"/>
                <a:ext cx="4135438" cy="2598738"/>
              </a:xfrm>
              <a:custGeom>
                <a:avLst/>
                <a:gdLst>
                  <a:gd name="T0" fmla="*/ 0 w 4135272"/>
                  <a:gd name="T1" fmla="*/ 2557777 h 2597623"/>
                  <a:gd name="T2" fmla="*/ 955381 w 4135272"/>
                  <a:gd name="T3" fmla="*/ 113780 h 2597623"/>
                  <a:gd name="T4" fmla="*/ 2306565 w 4135272"/>
                  <a:gd name="T5" fmla="*/ 1875097 h 2597623"/>
                  <a:gd name="T6" fmla="*/ 4135438 w 4135272"/>
                  <a:gd name="T7" fmla="*/ 2598738 h 2597623"/>
                  <a:gd name="T8" fmla="*/ 4135438 w 4135272"/>
                  <a:gd name="T9" fmla="*/ 2598738 h 2597623"/>
                  <a:gd name="T10" fmla="*/ 4135438 w 4135272"/>
                  <a:gd name="T11" fmla="*/ 2598738 h 25976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5272"/>
                  <a:gd name="T19" fmla="*/ 0 h 2597623"/>
                  <a:gd name="T20" fmla="*/ 4135272 w 4135272"/>
                  <a:gd name="T21" fmla="*/ 2597623 h 25976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5272" h="2597623">
                    <a:moveTo>
                      <a:pt x="0" y="2556680"/>
                    </a:moveTo>
                    <a:cubicBezTo>
                      <a:pt x="285465" y="1392071"/>
                      <a:pt x="570931" y="227462"/>
                      <a:pt x="955343" y="113731"/>
                    </a:cubicBezTo>
                    <a:cubicBezTo>
                      <a:pt x="1339755" y="0"/>
                      <a:pt x="1776484" y="1460310"/>
                      <a:pt x="2306472" y="1874292"/>
                    </a:cubicBezTo>
                    <a:cubicBezTo>
                      <a:pt x="2836460" y="2288274"/>
                      <a:pt x="4135272" y="2597623"/>
                      <a:pt x="4135272" y="2597623"/>
                    </a:cubicBezTo>
                  </a:path>
                </a:pathLst>
              </a:custGeom>
              <a:solidFill>
                <a:srgbClr val="E6E6E6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latin typeface="Calibri" charset="0"/>
                </a:endParaRPr>
              </a:p>
            </p:txBody>
          </p:sp>
          <p:cxnSp>
            <p:nvCxnSpPr>
              <p:cNvPr id="23601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1601787" y="3808413"/>
                <a:ext cx="3656013" cy="15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602" name="Straight Connector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314700" y="3771900"/>
                <a:ext cx="3733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23588" name="TextBox 64"/>
            <p:cNvSpPr txBox="1">
              <a:spLocks noChangeArrowheads="1"/>
            </p:cNvSpPr>
            <p:nvPr/>
          </p:nvSpPr>
          <p:spPr bwMode="auto">
            <a:xfrm>
              <a:off x="4634884" y="5939823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94999" y="1494233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twist-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Q,Q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&gt;&gt;</a:t>
            </a:r>
            <a:r>
              <a:rPr lang="en-US" sz="1400" b="1" dirty="0" smtClean="0">
                <a:latin typeface="Symbol" charset="2"/>
                <a:ea typeface="+mn-ea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~Q</a:t>
            </a:r>
            <a:endParaRPr lang="en-US" sz="1400" b="1" dirty="0">
              <a:latin typeface="Comic Sans MS"/>
              <a:ea typeface="+mn-ea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0483" y="135831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&gt;=</a:t>
            </a:r>
            <a:r>
              <a:rPr lang="en-US" sz="1400" b="1" dirty="0" smtClean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</a:t>
            </a:r>
            <a:r>
              <a:rPr lang="en-US" sz="1400" b="1" dirty="0" err="1" smtClean="0"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9320" y="585715"/>
            <a:ext cx="1697901" cy="523220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Intermediate 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&gt;&gt;</a:t>
            </a:r>
            <a:r>
              <a:rPr lang="en-US" sz="1400" b="1" dirty="0" smtClean="0">
                <a:solidFill>
                  <a:srgbClr val="80FF00"/>
                </a:solidFill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QCD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643" y="1494233"/>
            <a:ext cx="1246865" cy="1572597"/>
            <a:chOff x="377643" y="1494233"/>
            <a:chExt cx="1246865" cy="1572597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177495" y="1714908"/>
            <a:ext cx="1358239" cy="1306542"/>
            <a:chOff x="7177495" y="1579436"/>
            <a:chExt cx="1358239" cy="1306542"/>
          </a:xfrm>
        </p:grpSpPr>
        <p:pic>
          <p:nvPicPr>
            <p:cNvPr id="29" name="Bild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30" name="Textfeld 41"/>
            <p:cNvSpPr txBox="1"/>
            <p:nvPr/>
          </p:nvSpPr>
          <p:spPr>
            <a:xfrm>
              <a:off x="7177495" y="2485868"/>
              <a:ext cx="1358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Efremov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Teryaev</a:t>
              </a:r>
              <a:r>
                <a:rPr lang="en-US" sz="1000" b="1" dirty="0" smtClean="0"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Qiu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Sterman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6744" y="3509582"/>
            <a:ext cx="2547304" cy="1384995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Need 2 scales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and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Remember </a:t>
            </a:r>
            <a:r>
              <a:rPr lang="en-US" sz="1400" b="1" dirty="0" err="1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pp</a:t>
            </a: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most observables one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Exception: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DY, W/Z-production</a:t>
            </a:r>
            <a:endParaRPr lang="en-US" sz="1400" b="1" dirty="0" smtClean="0">
              <a:latin typeface="Comic Sans MS"/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6918" y="3496335"/>
            <a:ext cx="2674856" cy="1815882"/>
          </a:xfrm>
          <a:prstGeom prst="rect">
            <a:avLst/>
          </a:prstGeom>
          <a:noFill/>
          <a:ln w="12700">
            <a:solidFill>
              <a:srgbClr val="66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Need only 1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or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66FFCC"/>
                </a:solidFill>
                <a:latin typeface="Comic Sans MS"/>
                <a:ea typeface="+mn-ea"/>
                <a:cs typeface="Comic Sans MS"/>
              </a:rPr>
              <a:t>But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of reasonable size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applicable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most </a:t>
            </a:r>
            <a:r>
              <a:rPr lang="en-US" sz="1400" dirty="0" err="1" smtClean="0">
                <a:latin typeface="Comic Sans MS"/>
                <a:ea typeface="+mn-ea"/>
                <a:cs typeface="Comic Sans MS"/>
              </a:rPr>
              <a:t>pp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 observables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A</a:t>
            </a:r>
            <a:r>
              <a:rPr lang="en-US" sz="1400" baseline="-25000" dirty="0" smtClean="0">
                <a:latin typeface="Comic Sans MS"/>
                <a:ea typeface="+mn-ea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(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p</a:t>
            </a:r>
            <a:r>
              <a:rPr lang="en-US" sz="1400" baseline="30000" dirty="0" smtClean="0">
                <a:latin typeface="Comic Sans MS"/>
                <a:ea typeface="+mn-ea"/>
                <a:cs typeface="Comic Sans MS"/>
              </a:rPr>
              <a:t>0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g</a:t>
            </a:r>
            <a:r>
              <a:rPr lang="en-US" sz="1400" dirty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jet)</a:t>
            </a:r>
            <a:endParaRPr lang="en-US" sz="1400" b="1" dirty="0" smtClean="0"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The famous sign change of the </a:t>
            </a:r>
            <a:r>
              <a:rPr lang="en-US" sz="2600" dirty="0" err="1" smtClean="0"/>
              <a:t>Sivers</a:t>
            </a:r>
            <a:r>
              <a:rPr lang="en-US" sz="2600" dirty="0" smtClean="0"/>
              <a:t> </a:t>
            </a:r>
            <a:r>
              <a:rPr lang="en-US" sz="2600" dirty="0" err="1" smtClean="0"/>
              <a:t>fct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5509" y="1458173"/>
            <a:ext cx="1829347" cy="92333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DIS: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-scattering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073537" y="1519728"/>
            <a:ext cx="1794782" cy="83099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</a:p>
          <a:p>
            <a:pPr algn="ctr" eaLnBrk="0" hangingPunct="0"/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qqbar-anhilation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repulsive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15414" y="1687049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128" y="2392852"/>
            <a:ext cx="522351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749512" y="3832406"/>
            <a:ext cx="5273875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DY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Comic Sans MS"/>
                <a:cs typeface="Comic Sans MS"/>
              </a:rPr>
              <a:t>Sivers</a:t>
            </a:r>
            <a:r>
              <a:rPr lang="en-US" baseline="-25000" dirty="0" smtClean="0">
                <a:latin typeface="Comic Sans MS"/>
                <a:cs typeface="Comic Sans MS"/>
              </a:rPr>
              <a:t>Z0 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21" y="762000"/>
            <a:ext cx="832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test for our understanding of TMD’s and TMD factorization</a:t>
            </a:r>
          </a:p>
          <a:p>
            <a:pPr algn="ctr"/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</a:rPr>
              <a:t>Twist-3 formalism predicts the same</a:t>
            </a:r>
            <a:endParaRPr lang="en-US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350612" y="5255530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698" y="5311919"/>
            <a:ext cx="626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ll can be measured in </a:t>
            </a:r>
            <a:r>
              <a:rPr lang="en-US" sz="2400" dirty="0" smtClean="0">
                <a:solidFill>
                  <a:srgbClr val="FF00FF"/>
                </a:solidFill>
              </a:rPr>
              <a:t>one</a:t>
            </a:r>
            <a:r>
              <a:rPr lang="en-US" sz="2400" dirty="0" smtClean="0">
                <a:solidFill>
                  <a:srgbClr val="0000FF"/>
                </a:solidFill>
              </a:rPr>
              <a:t> 500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r>
              <a:rPr lang="en-US" sz="2400" dirty="0" smtClean="0">
                <a:solidFill>
                  <a:srgbClr val="0000FF"/>
                </a:solidFill>
              </a:rPr>
              <a:t> Run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84" y="4494702"/>
            <a:ext cx="70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</a:t>
            </a:r>
            <a:r>
              <a:rPr lang="en-US" baseline="-25000" dirty="0" smtClean="0">
                <a:solidFill>
                  <a:srgbClr val="FF00FF"/>
                </a:solidFill>
              </a:rPr>
              <a:t>N</a:t>
            </a:r>
            <a:r>
              <a:rPr lang="en-US" dirty="0" smtClean="0">
                <a:solidFill>
                  <a:srgbClr val="FF00FF"/>
                </a:solidFill>
              </a:rPr>
              <a:t>(direct photon) measures the sign change through Twist-3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Theory predictions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714" y="762000"/>
            <a:ext cx="3229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Z. Kang et al. arXiv</a:t>
            </a:r>
            <a:r>
              <a:rPr lang="en-US" sz="1600" b="0" dirty="0"/>
              <a:t>:1401.5078v1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9" y="1157356"/>
            <a:ext cx="29718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5957" y="2606258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4 &lt; Q &lt; 9 </a:t>
            </a:r>
            <a:r>
              <a:rPr lang="en-US" sz="1200" dirty="0" err="1" smtClean="0"/>
              <a:t>GeV</a:t>
            </a:r>
            <a:endParaRPr lang="en-US" sz="1200" dirty="0" smtClean="0"/>
          </a:p>
          <a:p>
            <a:pPr algn="ctr"/>
            <a:r>
              <a:rPr lang="en-US" sz="1200" dirty="0" smtClean="0"/>
              <a:t>0 &lt;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1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138030"/>
            <a:ext cx="6083300" cy="261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2354" y="1422397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0 &lt;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/>
              <a:t>3</a:t>
            </a:r>
            <a:r>
              <a:rPr lang="en-US" sz="1200" dirty="0" smtClean="0"/>
              <a:t>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8" y="3657046"/>
            <a:ext cx="5778500" cy="276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4698" y="3620049"/>
            <a:ext cx="128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 2.4 GeV</a:t>
            </a:r>
            <a:r>
              <a:rPr lang="en-US" sz="1200" baseline="30000" dirty="0" smtClean="0"/>
              <a:t>2</a:t>
            </a: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5916525" y="3952413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6494" y="3898372"/>
            <a:ext cx="2912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sea quarks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completely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unconstrained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impacts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(DY,W</a:t>
            </a:r>
            <a:r>
              <a:rPr lang="en-US" baseline="30000" dirty="0" smtClean="0">
                <a:solidFill>
                  <a:srgbClr val="0000FF"/>
                </a:solidFill>
              </a:rPr>
              <a:t>±,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new calculations for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(Z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 coming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W</a:t>
            </a:r>
            <a:r>
              <a:rPr lang="en-US" baseline="30000" dirty="0" smtClean="0"/>
              <a:t>±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34" y="762000"/>
            <a:ext cx="7713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of principle from Run-11 data: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drupal.star.bnl.gov</a:t>
            </a:r>
            <a:r>
              <a:rPr lang="en-US" sz="1400" dirty="0"/>
              <a:t>/STAR/blog/</a:t>
            </a:r>
            <a:r>
              <a:rPr lang="en-US" sz="1400" dirty="0" err="1"/>
              <a:t>rfatemi</a:t>
            </a:r>
            <a:r>
              <a:rPr lang="en-US" sz="1400" dirty="0"/>
              <a:t>/2014/</a:t>
            </a:r>
            <a:r>
              <a:rPr lang="en-US" sz="1400" dirty="0" err="1"/>
              <a:t>feb</a:t>
            </a:r>
            <a:r>
              <a:rPr lang="en-US" sz="1400" dirty="0"/>
              <a:t>/06/</a:t>
            </a:r>
            <a:r>
              <a:rPr lang="en-US" sz="1400" dirty="0" err="1"/>
              <a:t>sal</a:t>
            </a:r>
            <a:r>
              <a:rPr lang="en-US" sz="1400" dirty="0"/>
              <a:t>-and-</a:t>
            </a:r>
            <a:r>
              <a:rPr lang="en-US" sz="1400" dirty="0" err="1"/>
              <a:t>dima</a:t>
            </a:r>
            <a:r>
              <a:rPr lang="en-US" sz="1400" dirty="0"/>
              <a:t>-w-update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6" y="1436204"/>
            <a:ext cx="4533900" cy="311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59948"/>
            <a:ext cx="4279900" cy="3098800"/>
          </a:xfrm>
          <a:prstGeom prst="rect">
            <a:avLst/>
          </a:prstGeom>
        </p:spPr>
      </p:pic>
      <p:sp>
        <p:nvSpPr>
          <p:cNvPr id="9" name="AutoShape 49"/>
          <p:cNvSpPr>
            <a:spLocks noChangeArrowheads="1"/>
          </p:cNvSpPr>
          <p:nvPr/>
        </p:nvSpPr>
        <p:spPr bwMode="auto">
          <a:xfrm>
            <a:off x="1421833" y="4791710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4338" y="4759739"/>
            <a:ext cx="4404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Need no upgrade only more statistics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~ 650 pb</a:t>
            </a:r>
            <a:r>
              <a:rPr lang="en-US" baseline="30000" dirty="0" smtClean="0">
                <a:solidFill>
                  <a:srgbClr val="0000FF"/>
                </a:solidFill>
              </a:rPr>
              <a:t>-1 </a:t>
            </a:r>
            <a:r>
              <a:rPr lang="en-US" dirty="0" smtClean="0">
                <a:solidFill>
                  <a:srgbClr val="0000FF"/>
                </a:solidFill>
              </a:rPr>
              <a:t>delivered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Run-13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DY</a:t>
            </a:r>
            <a:endParaRPr lang="en-US" baseline="30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530097"/>
            <a:ext cx="9144000" cy="2727729"/>
          </a:xfrm>
        </p:spPr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needs ~10</a:t>
            </a:r>
            <a:r>
              <a:rPr lang="en-US" baseline="30000" dirty="0" smtClean="0"/>
              <a:t>7</a:t>
            </a:r>
            <a:r>
              <a:rPr lang="en-US" dirty="0" smtClean="0"/>
              <a:t>-10</a:t>
            </a:r>
            <a:r>
              <a:rPr lang="en-US" baseline="30000" dirty="0" smtClean="0"/>
              <a:t>6 </a:t>
            </a:r>
            <a:r>
              <a:rPr lang="en-US" dirty="0" smtClean="0"/>
              <a:t>suppression of hadron pairs</a:t>
            </a:r>
          </a:p>
          <a:p>
            <a:pPr lvl="2"/>
            <a:r>
              <a:rPr lang="en-US" dirty="0" smtClean="0"/>
              <a:t>Forward rapidity naturally suppresses QCD background</a:t>
            </a:r>
          </a:p>
          <a:p>
            <a:pPr lvl="2"/>
            <a:r>
              <a:rPr lang="en-US" dirty="0" smtClean="0"/>
              <a:t>Track multiplicities are small with reasonable hadron rejection</a:t>
            </a:r>
          </a:p>
          <a:p>
            <a:pPr lvl="2"/>
            <a:r>
              <a:rPr lang="en-US" dirty="0" smtClean="0"/>
              <a:t>charge identification is mainly helping a small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r>
              <a:rPr lang="en-US" dirty="0" smtClean="0"/>
              <a:t>&lt;2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Transverse asymmetries need h&gt;2</a:t>
            </a:r>
          </a:p>
          <a:p>
            <a:pPr lvl="1"/>
            <a:r>
              <a:rPr lang="en-US" dirty="0" smtClean="0"/>
              <a:t>Background asymmetries a problem if S/B~1</a:t>
            </a:r>
          </a:p>
          <a:p>
            <a:pPr lvl="1"/>
            <a:r>
              <a:rPr lang="en-US" dirty="0" smtClean="0"/>
              <a:t>Mapping out 4&lt;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r>
              <a:rPr lang="en-US" dirty="0" smtClean="0"/>
              <a:t>&lt;9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 </a:t>
            </a:r>
            <a:r>
              <a:rPr lang="en-US" dirty="0" smtClean="0"/>
              <a:t>needs a recorded </a:t>
            </a:r>
            <a:r>
              <a:rPr lang="en-US" dirty="0" err="1" smtClean="0"/>
              <a:t>lumi</a:t>
            </a:r>
            <a:r>
              <a:rPr lang="en-US" dirty="0" smtClean="0"/>
              <a:t> of 1 fb</a:t>
            </a:r>
            <a:r>
              <a:rPr lang="en-US" baseline="30000" dirty="0" smtClean="0"/>
              <a:t>-1</a:t>
            </a:r>
          </a:p>
          <a:p>
            <a:pPr lvl="1"/>
            <a:endParaRPr lang="en-US" baseline="30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44833" y="6421325"/>
            <a:ext cx="1676400" cy="381000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2" descr="C:\Users\keyser\Documents\PHENIX\PHENIXnext\PicturesDrellYan\2012-07\project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0000" r="11578"/>
          <a:stretch/>
        </p:blipFill>
        <p:spPr bwMode="auto">
          <a:xfrm>
            <a:off x="363538" y="3275851"/>
            <a:ext cx="3137245" cy="180204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6821" y="3347488"/>
            <a:ext cx="2274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scales with 1/</a:t>
            </a:r>
            <a:r>
              <a:rPr lang="en-US" sz="1200" dirty="0" smtClean="0">
                <a:solidFill>
                  <a:srgbClr val="0000FF"/>
                </a:solidFill>
              </a:rPr>
              <a:t>polarization !</a:t>
            </a:r>
            <a:r>
              <a:rPr lang="en-US" sz="1200" dirty="0" smtClean="0">
                <a:solidFill>
                  <a:srgbClr val="0000FF"/>
                </a:solidFill>
              </a:rPr>
              <a:t>!</a:t>
            </a:r>
            <a:r>
              <a:rPr lang="en-US" sz="1200" dirty="0" smtClean="0">
                <a:solidFill>
                  <a:srgbClr val="0000FF"/>
                </a:solidFill>
              </a:rPr>
              <a:t>!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L</a:t>
            </a:r>
            <a:r>
              <a:rPr lang="en-US" sz="1200" baseline="-25000" dirty="0" smtClean="0">
                <a:solidFill>
                  <a:srgbClr val="0000FF"/>
                </a:solidFill>
              </a:rPr>
              <a:t>int</a:t>
            </a:r>
            <a:r>
              <a:rPr lang="en-US" sz="1200" dirty="0" smtClean="0">
                <a:solidFill>
                  <a:srgbClr val="0000FF"/>
                </a:solidFill>
              </a:rPr>
              <a:t> = 1fb</a:t>
            </a:r>
            <a:r>
              <a:rPr lang="en-US" sz="1200" baseline="30000" dirty="0" smtClean="0">
                <a:solidFill>
                  <a:srgbClr val="0000FF"/>
                </a:solidFill>
              </a:rPr>
              <a:t>-1 </a:t>
            </a:r>
            <a:endParaRPr lang="en-US" sz="1200" baseline="30000" dirty="0" smtClean="0">
              <a:solidFill>
                <a:srgbClr val="0000FF"/>
              </a:solidFill>
            </a:endParaRPr>
          </a:p>
        </p:txBody>
      </p:sp>
      <p:pic>
        <p:nvPicPr>
          <p:cNvPr id="15" name="Picture 14" descr="had.re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91" y="3640480"/>
            <a:ext cx="2385943" cy="1106787"/>
          </a:xfrm>
          <a:prstGeom prst="rect">
            <a:avLst/>
          </a:prstGeom>
        </p:spPr>
      </p:pic>
      <p:pic>
        <p:nvPicPr>
          <p:cNvPr id="16" name="Picture 15" descr="pho.re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75" y="5020914"/>
            <a:ext cx="2398103" cy="1108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84348" y="3865216"/>
            <a:ext cx="922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 FMS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1094" y="4117008"/>
            <a:ext cx="21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 just building one 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182140" y="4359977"/>
            <a:ext cx="2980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can be replaced by</a:t>
            </a: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</a:t>
            </a:r>
            <a:r>
              <a:rPr lang="en-US" sz="1600" dirty="0" err="1" smtClean="0">
                <a:sym typeface="Wingdings"/>
              </a:rPr>
              <a:t>postshower</a:t>
            </a:r>
            <a:endParaRPr lang="en-US" sz="1600" dirty="0" smtClean="0">
              <a:sym typeface="Wingdings"/>
            </a:endParaRP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 use FMSPS technology</a:t>
            </a: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   possible till run 16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43742" y="6217475"/>
            <a:ext cx="394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tracking: </a:t>
            </a:r>
            <a:r>
              <a:rPr lang="en-US" dirty="0" smtClean="0">
                <a:sym typeface="Wingdings"/>
              </a:rPr>
              <a:t> charge separation: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98958" y="3268880"/>
            <a:ext cx="254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rejections per track: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489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Details:</a:t>
            </a:r>
          </a:p>
          <a:p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err="1"/>
              <a:t>drupal.star.bnl.gov</a:t>
            </a:r>
            <a:r>
              <a:rPr lang="en-US" sz="1000" dirty="0"/>
              <a:t>/STAR/system/files/2014-01-11_DrellYan.pptx</a:t>
            </a:r>
          </a:p>
        </p:txBody>
      </p:sp>
    </p:spTree>
    <p:extLst>
      <p:ext uri="{BB962C8B-B14F-4D97-AF65-F5344CB8AC3E}">
        <p14:creationId xmlns:p14="http://schemas.microsoft.com/office/powerpoint/2010/main" val="4878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direct  Photon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February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34" y="762000"/>
            <a:ext cx="6365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of principle from Run-15 200 </a:t>
            </a:r>
            <a:r>
              <a:rPr lang="en-US" dirty="0" err="1" smtClean="0"/>
              <a:t>GeV</a:t>
            </a:r>
            <a:r>
              <a:rPr lang="en-US" dirty="0" smtClean="0"/>
              <a:t> data: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need to reach same high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-25000" dirty="0" err="1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as at 200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bigger background from merged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685237"/>
            <a:ext cx="3501679" cy="3118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461051" y="1821014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739" y="1877387"/>
            <a:ext cx="605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the FMS </a:t>
            </a:r>
            <a:r>
              <a:rPr lang="en-US" dirty="0" err="1" smtClean="0"/>
              <a:t>Preshower</a:t>
            </a:r>
            <a:r>
              <a:rPr lang="en-US" dirty="0" smtClean="0"/>
              <a:t> help to separate </a:t>
            </a:r>
            <a:r>
              <a:rPr lang="en-US" dirty="0">
                <a:sym typeface="Wingdings"/>
              </a:rPr>
              <a:t>merged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>
                <a:sym typeface="Wingdings"/>
              </a:rPr>
              <a:t>0</a:t>
            </a:r>
            <a:endParaRPr lang="en-US" dirty="0"/>
          </a:p>
          <a:p>
            <a:r>
              <a:rPr lang="en-US" dirty="0" smtClean="0"/>
              <a:t>from single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90" y="2959873"/>
            <a:ext cx="2980414" cy="235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229652" y="5334000"/>
            <a:ext cx="3527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effectLst/>
              </a:rPr>
              <a:t>dashed curve is the direct asymmetry </a:t>
            </a:r>
            <a:r>
              <a:rPr lang="en-US" sz="1000" dirty="0" err="1">
                <a:effectLst/>
              </a:rPr>
              <a:t>A</a:t>
            </a:r>
            <a:r>
              <a:rPr lang="en-US" sz="1000" baseline="-25000" dirty="0" err="1">
                <a:effectLst/>
              </a:rPr>
              <a:t>N</a:t>
            </a:r>
            <a:r>
              <a:rPr lang="en-US" sz="1000" baseline="30000" dirty="0" err="1">
                <a:effectLst/>
              </a:rPr>
              <a:t>dir</a:t>
            </a:r>
            <a:r>
              <a:rPr lang="en-US" sz="1000" dirty="0">
                <a:effectLst/>
              </a:rPr>
              <a:t>, </a:t>
            </a:r>
            <a:endParaRPr lang="en-US" sz="1000" dirty="0" smtClean="0">
              <a:effectLst/>
            </a:endParaRPr>
          </a:p>
          <a:p>
            <a:r>
              <a:rPr lang="en-US" sz="1000" dirty="0" smtClean="0">
                <a:effectLst/>
              </a:rPr>
              <a:t>dotted </a:t>
            </a:r>
            <a:r>
              <a:rPr lang="en-US" sz="1000" dirty="0">
                <a:effectLst/>
              </a:rPr>
              <a:t>curve is the fragmentation asymmetry </a:t>
            </a:r>
            <a:r>
              <a:rPr lang="en-US" sz="1000" dirty="0" err="1">
                <a:effectLst/>
              </a:rPr>
              <a:t>A</a:t>
            </a:r>
            <a:r>
              <a:rPr lang="en-US" sz="1000" baseline="-25000" dirty="0" err="1">
                <a:effectLst/>
              </a:rPr>
              <a:t>N</a:t>
            </a:r>
            <a:r>
              <a:rPr lang="en-US" sz="1000" baseline="30000" dirty="0" err="1">
                <a:effectLst/>
              </a:rPr>
              <a:t>frag</a:t>
            </a:r>
            <a:r>
              <a:rPr lang="en-US" sz="1000" dirty="0">
                <a:effectLst/>
              </a:rPr>
              <a:t>, </a:t>
            </a:r>
            <a:endParaRPr lang="en-US" sz="1000" dirty="0">
              <a:effectLst/>
            </a:endParaRPr>
          </a:p>
          <a:p>
            <a:r>
              <a:rPr lang="en-US" sz="1000" dirty="0" smtClean="0">
                <a:effectLst/>
              </a:rPr>
              <a:t>solid </a:t>
            </a:r>
            <a:r>
              <a:rPr lang="en-US" sz="1000" dirty="0">
                <a:effectLst/>
              </a:rPr>
              <a:t>curve is the overall spin asymmetry. </a:t>
            </a:r>
            <a:endParaRPr lang="en-US" sz="1000" dirty="0" smtClean="0">
              <a:effectLst/>
            </a:endParaRPr>
          </a:p>
          <a:p>
            <a:r>
              <a:rPr lang="en-US" sz="1000" dirty="0" smtClean="0">
                <a:effectLst/>
              </a:rPr>
              <a:t>The </a:t>
            </a:r>
            <a:r>
              <a:rPr lang="en-US" sz="1000" dirty="0">
                <a:effectLst/>
              </a:rPr>
              <a:t>different colors represent different </a:t>
            </a:r>
            <a:r>
              <a:rPr lang="en-US" sz="1000" dirty="0" smtClean="0">
                <a:effectLst/>
              </a:rPr>
              <a:t>assumptions</a:t>
            </a:r>
          </a:p>
          <a:p>
            <a:r>
              <a:rPr lang="en-US" sz="1000" dirty="0" smtClean="0">
                <a:effectLst/>
              </a:rPr>
              <a:t>about </a:t>
            </a:r>
            <a:r>
              <a:rPr lang="en-US" sz="1000" dirty="0">
                <a:effectLst/>
              </a:rPr>
              <a:t>the magnitude of the </a:t>
            </a:r>
            <a:r>
              <a:rPr lang="en-US" sz="1000" dirty="0" err="1">
                <a:effectLst/>
              </a:rPr>
              <a:t>Sivers</a:t>
            </a:r>
            <a:r>
              <a:rPr lang="en-US" sz="1000" dirty="0">
                <a:effectLst/>
              </a:rPr>
              <a:t> </a:t>
            </a:r>
            <a:r>
              <a:rPr lang="en-US" sz="1000" dirty="0" smtClean="0">
                <a:effectLst/>
              </a:rPr>
              <a:t>asymmetry</a:t>
            </a:r>
          </a:p>
          <a:p>
            <a:r>
              <a:rPr lang="en-US" sz="1000" dirty="0" smtClean="0">
                <a:effectLst/>
              </a:rPr>
              <a:t>Old paper by Z. Kang no evolution 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7740" y="2769702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effectLst/>
              </a:rPr>
              <a:t>√s </a:t>
            </a:r>
            <a:r>
              <a:rPr lang="en-US" sz="1200" dirty="0" smtClean="0">
                <a:effectLst/>
              </a:rPr>
              <a:t>= </a:t>
            </a:r>
            <a:r>
              <a:rPr lang="en-US" sz="1200" dirty="0" smtClean="0"/>
              <a:t>200 </a:t>
            </a:r>
            <a:r>
              <a:rPr lang="en-US" sz="1200" dirty="0" err="1" smtClean="0"/>
              <a:t>GeV</a:t>
            </a:r>
            <a:endParaRPr lang="en-US" sz="1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547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46915</TotalTime>
  <Words>2669</Words>
  <Application>Microsoft Macintosh PowerPoint</Application>
  <PresentationFormat>On-screen Show (4:3)</PresentationFormat>
  <Paragraphs>498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Document</vt:lpstr>
      <vt:lpstr>Physics Goals for a 500 GeV-Run</vt:lpstr>
      <vt:lpstr>Run-15: GoAls </vt:lpstr>
      <vt:lpstr>Physics Goals for a 500 GeV Run</vt:lpstr>
      <vt:lpstr>Theory: TMDs vs. Twist-3</vt:lpstr>
      <vt:lpstr>The famous sign change of the Sivers fct.</vt:lpstr>
      <vt:lpstr>New Theory predictions</vt:lpstr>
      <vt:lpstr>An W±</vt:lpstr>
      <vt:lpstr>An DY</vt:lpstr>
      <vt:lpstr>An direct  Photon</vt:lpstr>
      <vt:lpstr>Optical Simulation</vt:lpstr>
      <vt:lpstr>Photon Response in PS3</vt:lpstr>
      <vt:lpstr>p0 --&gt; gg  in FMS </vt:lpstr>
      <vt:lpstr>Merged clusters  from p0 Decay</vt:lpstr>
      <vt:lpstr>Two Photon Rejection</vt:lpstr>
      <vt:lpstr>Summary</vt:lpstr>
      <vt:lpstr>PowerPoint Presentation</vt:lpstr>
      <vt:lpstr>what do we mean by “Direct”….</vt:lpstr>
      <vt:lpstr>What is in Pythia 6.4</vt:lpstr>
      <vt:lpstr>Collected Luminosity with longitudinal Polarization</vt:lpstr>
      <vt:lpstr>Collected Luminosity with transverse Polarization</vt:lpstr>
      <vt:lpstr>PowerPoint Presentation</vt:lpstr>
      <vt:lpstr>PowerPoint Presentation</vt:lpstr>
      <vt:lpstr>Request in 2013 BUR</vt:lpstr>
      <vt:lpstr>What Can be achieved in RUN 15 p↑p↑ 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1164</cp:revision>
  <cp:lastPrinted>2012-06-14T14:35:05Z</cp:lastPrinted>
  <dcterms:created xsi:type="dcterms:W3CDTF">2011-04-06T15:13:11Z</dcterms:created>
  <dcterms:modified xsi:type="dcterms:W3CDTF">2014-02-09T01:19:10Z</dcterms:modified>
</cp:coreProperties>
</file>