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11"/>
  </p:notesMasterIdLst>
  <p:handoutMasterIdLst>
    <p:handoutMasterId r:id="rId12"/>
  </p:handoutMasterIdLst>
  <p:sldIdLst>
    <p:sldId id="567" r:id="rId2"/>
    <p:sldId id="355" r:id="rId3"/>
    <p:sldId id="568" r:id="rId4"/>
    <p:sldId id="572" r:id="rId5"/>
    <p:sldId id="573" r:id="rId6"/>
    <p:sldId id="574" r:id="rId7"/>
    <p:sldId id="569" r:id="rId8"/>
    <p:sldId id="570" r:id="rId9"/>
    <p:sldId id="571" r:id="rId10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8000"/>
    <a:srgbClr val="66CCFF"/>
    <a:srgbClr val="0000FF"/>
    <a:srgbClr val="CCFF66"/>
    <a:srgbClr val="00FF00"/>
    <a:srgbClr val="FFFF66"/>
    <a:srgbClr val="FF66FF"/>
    <a:srgbClr val="FF00FF"/>
    <a:srgbClr val="3300CC"/>
    <a:srgbClr val="000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78" autoAdjust="0"/>
    <p:restoredTop sz="98178" autoAdjust="0"/>
  </p:normalViewPr>
  <p:slideViewPr>
    <p:cSldViewPr snapToGrid="0">
      <p:cViewPr>
        <p:scale>
          <a:sx n="110" d="100"/>
          <a:sy n="110" d="100"/>
        </p:scale>
        <p:origin x="-392" y="-288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25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46B7F-8DA1-7B48-A56A-4FDC9BE8D490}" type="datetimeFigureOut">
              <a:rPr lang="en-US" smtClean="0"/>
              <a:pPr/>
              <a:t>2/2/12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3A5D9-9C7B-7E44-BC71-9BB7B7E41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544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fld id="{1BA35DD8-EC9B-BA4D-8381-9F34597E66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484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Spin PWG 2012/02/02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EEB45-469B-C445-A2A6-597CC1D4F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Spin PWG 2012/02/02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8A5D4-C106-3B44-833F-F6948D88D3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Spin PWG 2012/02/02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6856E-079A-7243-9D3B-2823E9335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Spin PWG 2012/02/02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2DFF1-6A7E-5841-980E-96BA78821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Spin PWG 2012/02/02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78B1-1B8B-1E49-8C17-9FA8E6334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Spin PWG 2012/02/02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AF53-9C22-8E40-908A-50D959F8C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EVBG_Slide4_Blue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3246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0000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E.C. Aschenauer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324600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Spin PWG 2012/02/02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324600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00FF"/>
                </a:solidFill>
                <a:latin typeface="Comic Sans MS"/>
                <a:cs typeface="Comic Sans MS"/>
              </a:defRPr>
            </a:lvl1pPr>
          </a:lstStyle>
          <a:p>
            <a:fld id="{646CCB68-4FAD-1042-A2AE-74D95A5F5F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hf hdr="0"/>
  <p:txStyles>
    <p:titleStyle>
      <a:lvl1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 i="1" cap="all" spc="0">
          <a:ln w="0"/>
          <a:solidFill>
            <a:srgbClr val="0000FF"/>
          </a:solidFill>
          <a:effectLst>
            <a:reflection blurRad="12700" stA="50000" endPos="50000" dist="5000" dir="5400000" sy="-100000" rotWithShape="0"/>
          </a:effectLst>
          <a:latin typeface="Comic Sans MS Bold"/>
          <a:ea typeface="+mj-ea"/>
          <a:cs typeface="Comic Sans MS Bold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q"/>
        <a:defRPr sz="2200" b="1" i="0">
          <a:solidFill>
            <a:schemeClr val="tx1"/>
          </a:solidFill>
          <a:latin typeface="Comic Sans MS Bold"/>
          <a:ea typeface="+mn-ea"/>
          <a:cs typeface="Comic Sans MS Bold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Ø"/>
        <a:defRPr sz="2000" b="1" i="0">
          <a:solidFill>
            <a:schemeClr val="tx1"/>
          </a:solidFill>
          <a:latin typeface="Comic Sans MS Bold"/>
          <a:ea typeface="+mn-ea"/>
          <a:cs typeface="Comic Sans MS Bold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10000"/>
        <a:buFont typeface="Courier New"/>
        <a:buChar char="o"/>
        <a:defRPr b="1" i="0">
          <a:solidFill>
            <a:schemeClr val="tx1"/>
          </a:solidFill>
          <a:latin typeface="Comic Sans MS Bold"/>
          <a:ea typeface="+mn-ea"/>
          <a:cs typeface="Comic Sans MS Bold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ü"/>
        <a:defRPr sz="1600" b="1" i="0">
          <a:solidFill>
            <a:schemeClr val="tx1"/>
          </a:solidFill>
          <a:latin typeface="Comic Sans MS Bold"/>
          <a:ea typeface="+mn-ea"/>
          <a:cs typeface="Comic Sans MS Bold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Char char="-"/>
        <a:defRPr sz="1400" b="1" i="0">
          <a:solidFill>
            <a:schemeClr val="tx1"/>
          </a:solidFill>
          <a:latin typeface="Comic Sans MS Bold"/>
          <a:ea typeface="+mn-ea"/>
          <a:cs typeface="Comic Sans MS Bold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enix.bnl.gov/WWW/publish/shura/RSC/2012/2012-01-27/Lum_Mon_RSC_IIb.ppt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henix.bnl.gov/WWW/publish/shura/RSC/2012/2012-01-27/RelLum_PHENIX_27jan2012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3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Relationship Id="rId3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6756400" cy="15875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A small summary of the RSC meeting devoted to relative </a:t>
            </a:r>
            <a:r>
              <a:rPr lang="en-US" sz="240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lumi</a:t>
            </a:r>
            <a:endParaRPr lang="en-US" sz="240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003300" y="2286000"/>
            <a:ext cx="6172200" cy="9906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E.C. Aschenauer</a:t>
            </a: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prism/>
      </p:transition>
    </mc:Choice>
    <mc:Fallback xmlns="" xmlns:mv="urn:schemas-microsoft-com:mac:vml">
      <p:transition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nice presentations</a:t>
            </a:r>
          </a:p>
          <a:p>
            <a:pPr lvl="1"/>
            <a:r>
              <a:rPr lang="en-US" dirty="0"/>
              <a:t>PHENIX: </a:t>
            </a:r>
            <a:r>
              <a:rPr lang="en-US" sz="1000" dirty="0">
                <a:hlinkClick r:id="rId2"/>
              </a:rPr>
              <a:t>http://www.phenix.bnl.gov/WWW/publish/shura/RSC/2012/2012-01-27/RelLum_PHENIX_27jan2012.</a:t>
            </a:r>
            <a:r>
              <a:rPr lang="en-US" sz="1000" dirty="0" smtClean="0">
                <a:hlinkClick r:id="rId2"/>
              </a:rPr>
              <a:t>pdf</a:t>
            </a:r>
            <a:endParaRPr lang="en-US" sz="1000" dirty="0" smtClean="0"/>
          </a:p>
          <a:p>
            <a:pPr lvl="1"/>
            <a:r>
              <a:rPr lang="en-US" dirty="0"/>
              <a:t>STAR: </a:t>
            </a:r>
            <a:r>
              <a:rPr lang="en-US" sz="1000" dirty="0">
                <a:hlinkClick r:id="rId3"/>
              </a:rPr>
              <a:t>http://www.phenix.bnl.gov/WWW/publish/shura/RSC/2012/2012-01-27/Lum_Mon_RSC_IIb.</a:t>
            </a:r>
            <a:r>
              <a:rPr lang="en-US" sz="1000" dirty="0" smtClean="0">
                <a:hlinkClick r:id="rId3"/>
              </a:rPr>
              <a:t>ppt</a:t>
            </a:r>
            <a:endParaRPr lang="en-US" sz="1000" dirty="0" smtClean="0"/>
          </a:p>
          <a:p>
            <a:r>
              <a:rPr lang="en-US" dirty="0" smtClean="0"/>
              <a:t>Both experiments agree the effect is due to the ZDC</a:t>
            </a:r>
          </a:p>
          <a:p>
            <a:r>
              <a:rPr lang="en-US" dirty="0" smtClean="0"/>
              <a:t>Both experiments see that N</a:t>
            </a:r>
            <a:r>
              <a:rPr lang="en-US" baseline="30000" dirty="0" smtClean="0"/>
              <a:t>++</a:t>
            </a:r>
            <a:r>
              <a:rPr lang="en-US" dirty="0" smtClean="0"/>
              <a:t> - N</a:t>
            </a:r>
            <a:r>
              <a:rPr lang="en-US" baseline="30000" dirty="0" smtClean="0"/>
              <a:t>--</a:t>
            </a:r>
            <a:r>
              <a:rPr lang="en-US" dirty="0" smtClean="0"/>
              <a:t>/N</a:t>
            </a:r>
            <a:r>
              <a:rPr lang="en-US" baseline="30000" dirty="0" smtClean="0"/>
              <a:t>++</a:t>
            </a:r>
            <a:r>
              <a:rPr lang="en-US" dirty="0" smtClean="0"/>
              <a:t> + N</a:t>
            </a:r>
            <a:r>
              <a:rPr lang="en-US" baseline="30000" dirty="0" smtClean="0"/>
              <a:t>-– </a:t>
            </a:r>
            <a:r>
              <a:rPr lang="en-US" dirty="0" smtClean="0"/>
              <a:t>=</a:t>
            </a:r>
            <a:r>
              <a:rPr lang="en-US" dirty="0" err="1" smtClean="0"/>
              <a:t>A</a:t>
            </a:r>
            <a:r>
              <a:rPr lang="en-US" baseline="-25000" dirty="0" err="1" smtClean="0"/>
              <a:t>pv</a:t>
            </a:r>
            <a:r>
              <a:rPr lang="en-US" dirty="0" smtClean="0"/>
              <a:t> and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/>
              <a:t>N</a:t>
            </a:r>
            <a:r>
              <a:rPr lang="en-US" baseline="30000" dirty="0" smtClean="0"/>
              <a:t>+-</a:t>
            </a:r>
            <a:r>
              <a:rPr lang="en-US" dirty="0" smtClean="0"/>
              <a:t> </a:t>
            </a:r>
            <a:r>
              <a:rPr lang="en-US" dirty="0"/>
              <a:t>- N</a:t>
            </a:r>
            <a:r>
              <a:rPr lang="en-US" baseline="30000" dirty="0" smtClean="0"/>
              <a:t>-+</a:t>
            </a:r>
            <a:r>
              <a:rPr lang="en-US" dirty="0" smtClean="0"/>
              <a:t>/</a:t>
            </a:r>
            <a:r>
              <a:rPr lang="en-US" dirty="0"/>
              <a:t>N</a:t>
            </a:r>
            <a:r>
              <a:rPr lang="en-US" baseline="30000" dirty="0" smtClean="0"/>
              <a:t>+-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N</a:t>
            </a:r>
            <a:r>
              <a:rPr lang="en-US" baseline="30000" dirty="0" smtClean="0"/>
              <a:t>-+ </a:t>
            </a:r>
            <a:r>
              <a:rPr lang="en-US" dirty="0" smtClean="0"/>
              <a:t>= A</a:t>
            </a:r>
            <a:r>
              <a:rPr lang="en-US" baseline="-25000" dirty="0" smtClean="0"/>
              <a:t>180</a:t>
            </a:r>
            <a:r>
              <a:rPr lang="en-US" dirty="0" smtClean="0"/>
              <a:t> are non zero</a:t>
            </a:r>
          </a:p>
          <a:p>
            <a:pPr lvl="1"/>
            <a:r>
              <a:rPr lang="en-US" dirty="0" smtClean="0"/>
              <a:t>this is consistent with an collinear angle of the beams (not the same as a crossing angle) and/or an offset of the beams or a misalignment of the ZDCs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Spin PWG 2012/02/02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2</a:t>
            </a:fld>
            <a:endParaRPr lang="en-US" altLang="ja-JP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84" b="-364"/>
          <a:stretch/>
        </p:blipFill>
        <p:spPr bwMode="auto">
          <a:xfrm>
            <a:off x="142017" y="4102101"/>
            <a:ext cx="4404360" cy="27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 rot="21540000">
            <a:off x="152064" y="5426808"/>
            <a:ext cx="4815695" cy="193905"/>
            <a:chOff x="76200" y="2404872"/>
            <a:chExt cx="6324600" cy="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76200" y="2404872"/>
              <a:ext cx="2819400" cy="0"/>
            </a:xfrm>
            <a:prstGeom prst="straightConnector1">
              <a:avLst/>
            </a:prstGeom>
            <a:ln w="635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2895600" y="2404872"/>
              <a:ext cx="3505200" cy="0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84" b="-941"/>
          <a:stretch/>
        </p:blipFill>
        <p:spPr bwMode="auto">
          <a:xfrm>
            <a:off x="4711336" y="4216400"/>
            <a:ext cx="4150797" cy="264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470399" y="5499100"/>
            <a:ext cx="5092335" cy="148908"/>
            <a:chOff x="76200" y="2404872"/>
            <a:chExt cx="6324600" cy="0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76200" y="2404872"/>
              <a:ext cx="2819400" cy="0"/>
            </a:xfrm>
            <a:prstGeom prst="straightConnector1">
              <a:avLst/>
            </a:prstGeom>
            <a:ln w="635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2895600" y="2404872"/>
              <a:ext cx="3505200" cy="0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prism/>
      </p:transition>
    </mc:Choice>
    <mc:Fallback xmlns="" xmlns:mv="urn:schemas-microsoft-com:mac:vml">
      <p:transition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collinear angle is not optimized by CAD </a:t>
            </a:r>
            <a:r>
              <a:rPr lang="en-US" dirty="0" smtClean="0">
                <a:sym typeface="Wingdings"/>
              </a:rPr>
              <a:t> put to zero</a:t>
            </a:r>
          </a:p>
          <a:p>
            <a:r>
              <a:rPr lang="en-US" dirty="0" smtClean="0">
                <a:sym typeface="Wingdings"/>
              </a:rPr>
              <a:t>Correlation between size of </a:t>
            </a:r>
            <a:r>
              <a:rPr lang="en-US" dirty="0" err="1" smtClean="0">
                <a:sym typeface="Wingdings"/>
              </a:rPr>
              <a:t>A</a:t>
            </a:r>
            <a:r>
              <a:rPr lang="en-US" baseline="-25000" dirty="0" err="1" smtClean="0">
                <a:sym typeface="Wingdings"/>
              </a:rPr>
              <a:t>pv</a:t>
            </a:r>
            <a:r>
              <a:rPr lang="en-US" dirty="0" smtClean="0">
                <a:sym typeface="Wingdings"/>
              </a:rPr>
              <a:t> and A</a:t>
            </a:r>
            <a:r>
              <a:rPr lang="en-US" baseline="-25000" dirty="0" smtClean="0">
                <a:sym typeface="Wingdings"/>
              </a:rPr>
              <a:t>180</a:t>
            </a:r>
            <a:r>
              <a:rPr lang="en-US" dirty="0" smtClean="0">
                <a:sym typeface="Wingdings"/>
              </a:rPr>
              <a:t> gives information of  collinear angle vs. offset</a:t>
            </a:r>
          </a:p>
          <a:p>
            <a:pPr lvl="1"/>
            <a:r>
              <a:rPr lang="en-US" dirty="0" smtClean="0">
                <a:sym typeface="Wingdings"/>
              </a:rPr>
              <a:t>Results PHENIX toy MC</a:t>
            </a:r>
          </a:p>
          <a:p>
            <a:pPr lvl="1"/>
            <a:endParaRPr lang="en-US" dirty="0" smtClean="0"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 PWG 2012/02/02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2407920"/>
            <a:ext cx="5935980" cy="445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08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726"/>
            <a:ext cx="9144000" cy="5410200"/>
          </a:xfrm>
        </p:spPr>
        <p:txBody>
          <a:bodyPr/>
          <a:lstStyle/>
          <a:p>
            <a:pPr marL="285750" indent="-285750">
              <a:buClr>
                <a:srgbClr val="3366FF"/>
              </a:buClr>
            </a:pPr>
            <a:r>
              <a:rPr lang="en-US" dirty="0">
                <a:latin typeface="Times New Roman"/>
                <a:cs typeface="Times New Roman"/>
              </a:rPr>
              <a:t>More ideas on what could cause the “relative </a:t>
            </a:r>
            <a:r>
              <a:rPr lang="en-US" dirty="0" err="1">
                <a:latin typeface="Times New Roman"/>
                <a:cs typeface="Times New Roman"/>
              </a:rPr>
              <a:t>Lumi</a:t>
            </a:r>
            <a:r>
              <a:rPr lang="en-US" dirty="0">
                <a:latin typeface="Times New Roman"/>
                <a:cs typeface="Times New Roman"/>
              </a:rPr>
              <a:t> problem”</a:t>
            </a:r>
          </a:p>
          <a:p>
            <a:pPr lvl="1">
              <a:buClr>
                <a:srgbClr val="3366FF"/>
              </a:buClr>
              <a:buFont typeface="Wingdings" charset="2"/>
              <a:buChar char="q"/>
            </a:pPr>
            <a:r>
              <a:rPr lang="en-US" dirty="0">
                <a:latin typeface="Times New Roman"/>
                <a:cs typeface="Times New Roman"/>
              </a:rPr>
              <a:t>Longitudinal polarization profile </a:t>
            </a:r>
          </a:p>
          <a:p>
            <a:pPr marL="1200150" lvl="2" indent="-285750">
              <a:buClr>
                <a:srgbClr val="3366FF"/>
              </a:buClr>
              <a:buFont typeface="Wingdings" charset="2"/>
              <a:buChar char="q"/>
            </a:pPr>
            <a:r>
              <a:rPr lang="en-US" dirty="0">
                <a:latin typeface="Times New Roman"/>
                <a:cs typeface="Times New Roman"/>
              </a:rPr>
              <a:t>First look to data in Run-9 by Sasha for 250 </a:t>
            </a:r>
            <a:r>
              <a:rPr lang="en-US" dirty="0" err="1">
                <a:latin typeface="Times New Roman"/>
                <a:cs typeface="Times New Roman"/>
              </a:rPr>
              <a:t>GeV</a:t>
            </a:r>
            <a:r>
              <a:rPr lang="en-US" dirty="0">
                <a:latin typeface="Times New Roman"/>
                <a:cs typeface="Times New Roman"/>
              </a:rPr>
              <a:t> </a:t>
            </a:r>
          </a:p>
          <a:p>
            <a:pPr marL="1200150" lvl="2" indent="-285750">
              <a:buClr>
                <a:srgbClr val="3366FF"/>
              </a:buClr>
              <a:buFont typeface="Wingdings" charset="2"/>
              <a:buChar char="q"/>
            </a:pPr>
            <a:r>
              <a:rPr lang="en-US" dirty="0" err="1">
                <a:latin typeface="Times New Roman"/>
                <a:cs typeface="Times New Roman"/>
              </a:rPr>
              <a:t>Dima</a:t>
            </a:r>
            <a:r>
              <a:rPr lang="en-US" dirty="0">
                <a:latin typeface="Times New Roman"/>
                <a:cs typeface="Times New Roman"/>
              </a:rPr>
              <a:t> had a first look for Run-11 250 </a:t>
            </a:r>
            <a:r>
              <a:rPr lang="en-US" dirty="0" err="1">
                <a:latin typeface="Times New Roman"/>
                <a:cs typeface="Times New Roman"/>
              </a:rPr>
              <a:t>GeV</a:t>
            </a:r>
            <a:r>
              <a:rPr lang="en-US" dirty="0">
                <a:latin typeface="Times New Roman"/>
                <a:cs typeface="Times New Roman"/>
              </a:rPr>
              <a:t> running</a:t>
            </a:r>
          </a:p>
          <a:p>
            <a:pPr marL="857250" lvl="2" indent="0">
              <a:buClr>
                <a:srgbClr val="3366FF"/>
              </a:buClr>
              <a:buNone/>
            </a:pPr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  <a:sym typeface="Wingdings"/>
              </a:rPr>
              <a:t> 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 </a:t>
            </a:r>
            <a:r>
              <a:rPr lang="en-US" dirty="0">
                <a:latin typeface="Times New Roman"/>
                <a:cs typeface="Times New Roman"/>
                <a:sym typeface="Wingdings"/>
              </a:rPr>
              <a:t>ZDC and BBC sample differently along the length of the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bunch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Transverse                Longitudinal</a:t>
            </a:r>
            <a:br>
              <a:rPr lang="en-US" sz="3200" dirty="0" smtClean="0">
                <a:latin typeface="Times New Roman"/>
                <a:cs typeface="Times New Roman"/>
              </a:rPr>
            </a:br>
            <a:r>
              <a:rPr lang="en-US" sz="3200" dirty="0" smtClean="0">
                <a:latin typeface="Times New Roman"/>
                <a:cs typeface="Times New Roman"/>
              </a:rPr>
              <a:t>Profile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4" name="Picture 3" descr="tpro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3600"/>
            <a:ext cx="4648200" cy="3430995"/>
          </a:xfrm>
          <a:prstGeom prst="rect">
            <a:avLst/>
          </a:prstGeom>
        </p:spPr>
      </p:pic>
      <p:pic>
        <p:nvPicPr>
          <p:cNvPr id="5" name="Picture 4" descr="lprof.gif"/>
          <p:cNvPicPr>
            <a:picLocks noChangeAspect="1"/>
          </p:cNvPicPr>
          <p:nvPr/>
        </p:nvPicPr>
        <p:blipFill rotWithShape="1">
          <a:blip r:embed="rId3" cstate="print"/>
          <a:srcRect t="3802"/>
          <a:stretch/>
        </p:blipFill>
        <p:spPr>
          <a:xfrm>
            <a:off x="4800600" y="1351502"/>
            <a:ext cx="4082434" cy="5275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1134" y="5257800"/>
            <a:ext cx="3033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Intensity profile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Transverse Polarization profile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Known effect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4267200"/>
            <a:ext cx="128657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Polarization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1600200"/>
            <a:ext cx="99758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Intensity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1524000"/>
            <a:ext cx="3929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Fill 10490 Yellow1 (250 </a:t>
            </a:r>
            <a:r>
              <a:rPr lang="en-US" sz="2000" b="1" dirty="0" err="1" smtClean="0">
                <a:latin typeface="Times New Roman"/>
                <a:cs typeface="Times New Roman"/>
              </a:rPr>
              <a:t>GeV</a:t>
            </a:r>
            <a:r>
              <a:rPr lang="en-US" sz="2000" b="1" dirty="0" smtClean="0">
                <a:latin typeface="Times New Roman"/>
                <a:cs typeface="Times New Roman"/>
              </a:rPr>
              <a:t>) 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2009</a:t>
            </a:r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6400800"/>
            <a:ext cx="5248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No hint for longitudinal polarization profile in 2009</a:t>
            </a:r>
            <a:endParaRPr lang="en-US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2011:</a:t>
            </a:r>
            <a:r>
              <a:rPr lang="en-US" sz="3200" dirty="0" smtClean="0">
                <a:latin typeface="Times New Roman"/>
                <a:cs typeface="Times New Roman"/>
              </a:rPr>
              <a:t> Longitudinal Profile at 250 </a:t>
            </a:r>
            <a:r>
              <a:rPr lang="en-US" sz="3200" dirty="0" err="1" smtClean="0">
                <a:latin typeface="Times New Roman"/>
                <a:cs typeface="Times New Roman"/>
              </a:rPr>
              <a:t>GeV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143000"/>
            <a:ext cx="79838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Combined 8 fills declared by </a:t>
            </a:r>
            <a:r>
              <a:rPr lang="en-US" b="1" dirty="0" err="1" smtClean="0">
                <a:latin typeface="Times New Roman"/>
                <a:cs typeface="Times New Roman"/>
              </a:rPr>
              <a:t>Haixin</a:t>
            </a:r>
            <a:r>
              <a:rPr lang="en-US" b="1" dirty="0" smtClean="0">
                <a:latin typeface="Times New Roman"/>
                <a:cs typeface="Times New Roman"/>
              </a:rPr>
              <a:t> and Mei to have the same machine settings</a:t>
            </a:r>
          </a:p>
          <a:p>
            <a:r>
              <a:rPr lang="en-US" sz="1200" b="1" dirty="0">
                <a:latin typeface="Times New Roman"/>
                <a:cs typeface="Times New Roman"/>
              </a:rPr>
              <a:t>15365, 15366, 15368, 15372, 15376, 15378, 15380, 15386, 15390, 15393, 15399, 15425, 15427, 15435, 15436, 15438, 15443</a:t>
            </a:r>
          </a:p>
        </p:txBody>
      </p:sp>
      <p:pic>
        <p:nvPicPr>
          <p:cNvPr id="11" name="Picture 10" descr="C_hLongiChAsym_B1U_25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5" r="16024"/>
          <a:stretch/>
        </p:blipFill>
        <p:spPr>
          <a:xfrm>
            <a:off x="152400" y="1828800"/>
            <a:ext cx="5210896" cy="2376385"/>
          </a:xfrm>
          <a:prstGeom prst="rect">
            <a:avLst/>
          </a:prstGeom>
        </p:spPr>
      </p:pic>
      <p:pic>
        <p:nvPicPr>
          <p:cNvPr id="12" name="Picture 11" descr="C_hLongiChAsym_Y2U_25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6" r="16661"/>
          <a:stretch/>
        </p:blipFill>
        <p:spPr>
          <a:xfrm>
            <a:off x="152400" y="4343400"/>
            <a:ext cx="5171368" cy="23605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66800" y="19812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Blue Beam</a:t>
            </a:r>
            <a:endParaRPr lang="en-US" b="1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4495800"/>
            <a:ext cx="1460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C66"/>
                </a:solidFill>
                <a:latin typeface="Times New Roman"/>
                <a:cs typeface="Times New Roman"/>
              </a:rPr>
              <a:t>Yellow Beam</a:t>
            </a:r>
            <a:endParaRPr lang="en-US" b="1" dirty="0">
              <a:solidFill>
                <a:srgbClr val="FFCC66"/>
              </a:solidFill>
              <a:latin typeface="Times New Roman"/>
              <a:cs typeface="Times New Roman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059512" y="2737901"/>
            <a:ext cx="7084488" cy="4043899"/>
            <a:chOff x="2059512" y="2737901"/>
            <a:chExt cx="7084488" cy="4043899"/>
          </a:xfrm>
        </p:grpSpPr>
        <p:grpSp>
          <p:nvGrpSpPr>
            <p:cNvPr id="20" name="Group 19"/>
            <p:cNvGrpSpPr/>
            <p:nvPr/>
          </p:nvGrpSpPr>
          <p:grpSpPr>
            <a:xfrm>
              <a:off x="2059512" y="2737901"/>
              <a:ext cx="7084488" cy="4043899"/>
              <a:chOff x="2059512" y="2737901"/>
              <a:chExt cx="7084488" cy="4043899"/>
            </a:xfrm>
          </p:grpSpPr>
          <p:pic>
            <p:nvPicPr>
              <p:cNvPr id="16" name="Picture 15" descr="c_combo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9" t="7531" r="20483"/>
              <a:stretch/>
            </p:blipFill>
            <p:spPr>
              <a:xfrm>
                <a:off x="2059512" y="2737901"/>
                <a:ext cx="7084488" cy="4043899"/>
              </a:xfrm>
              <a:prstGeom prst="rect">
                <a:avLst/>
              </a:prstGeom>
            </p:spPr>
          </p:pic>
          <p:cxnSp>
            <p:nvCxnSpPr>
              <p:cNvPr id="18" name="Straight Connector 17"/>
              <p:cNvCxnSpPr/>
              <p:nvPr/>
            </p:nvCxnSpPr>
            <p:spPr>
              <a:xfrm flipV="1">
                <a:off x="3810000" y="2743200"/>
                <a:ext cx="0" cy="3276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5562600" y="2819400"/>
                <a:ext cx="0" cy="3276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val 20"/>
            <p:cNvSpPr/>
            <p:nvPr/>
          </p:nvSpPr>
          <p:spPr>
            <a:xfrm rot="1380000">
              <a:off x="2997004" y="5085463"/>
              <a:ext cx="2362200" cy="60960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 rot="1260000">
              <a:off x="3372387" y="5039721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/>
                  <a:cs typeface="Times New Roman"/>
                </a:rPr>
                <a:t>Background</a:t>
              </a:r>
              <a:endParaRPr lang="en-US" b="1" dirty="0">
                <a:latin typeface="Times New Roman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538296" y="1951672"/>
            <a:ext cx="33009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Maybe there is some hint for a </a:t>
            </a:r>
          </a:p>
          <a:p>
            <a:r>
              <a:rPr lang="en-US" b="1" dirty="0" smtClean="0">
                <a:latin typeface="Times New Roman"/>
                <a:cs typeface="Times New Roman"/>
              </a:rPr>
              <a:t>longitudinal profile.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BUT</a:t>
            </a:r>
            <a:r>
              <a:rPr lang="en-US" b="1" dirty="0" smtClean="0">
                <a:latin typeface="Times New Roman"/>
                <a:cs typeface="Times New Roman"/>
              </a:rPr>
              <a:t> need still to study in much </a:t>
            </a:r>
          </a:p>
          <a:p>
            <a:r>
              <a:rPr lang="en-US" b="1" dirty="0" smtClean="0">
                <a:latin typeface="Times New Roman"/>
                <a:cs typeface="Times New Roman"/>
              </a:rPr>
              <a:t>more detail background </a:t>
            </a:r>
          </a:p>
          <a:p>
            <a:r>
              <a:rPr lang="en-US" b="1" dirty="0" smtClean="0">
                <a:latin typeface="Times New Roman"/>
                <a:cs typeface="Times New Roman"/>
              </a:rPr>
              <a:t>Fraction in carbon sample</a:t>
            </a:r>
            <a:endParaRPr lang="en-US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3886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to be answered by existing data and comparing PHENIX and STAR</a:t>
            </a:r>
          </a:p>
          <a:p>
            <a:pPr lvl="1"/>
            <a:r>
              <a:rPr lang="en-US" dirty="0" smtClean="0"/>
              <a:t>impact of rotator tuning on relative </a:t>
            </a:r>
            <a:r>
              <a:rPr lang="en-US" dirty="0" err="1" smtClean="0"/>
              <a:t>lumi</a:t>
            </a:r>
            <a:endParaRPr lang="en-US" dirty="0" smtClean="0"/>
          </a:p>
          <a:p>
            <a:pPr lvl="1"/>
            <a:r>
              <a:rPr lang="en-US" dirty="0" smtClean="0"/>
              <a:t>how is the spot on the ZDC SMD moving</a:t>
            </a:r>
          </a:p>
          <a:p>
            <a:pPr lvl="1"/>
            <a:r>
              <a:rPr lang="en-US" dirty="0" smtClean="0"/>
              <a:t>Is there an impact if the rotator is optimized for one </a:t>
            </a:r>
            <a:r>
              <a:rPr lang="en-US" dirty="0" err="1" smtClean="0"/>
              <a:t>expriment</a:t>
            </a:r>
            <a:r>
              <a:rPr lang="en-US" dirty="0" smtClean="0"/>
              <a:t> on the relative </a:t>
            </a:r>
            <a:r>
              <a:rPr lang="en-US" dirty="0" err="1" smtClean="0"/>
              <a:t>lumi</a:t>
            </a:r>
            <a:r>
              <a:rPr lang="en-US" dirty="0" smtClean="0"/>
              <a:t> of the other one? </a:t>
            </a:r>
            <a:r>
              <a:rPr lang="en-US" dirty="0" smtClean="0">
                <a:sym typeface="Wingdings"/>
              </a:rPr>
              <a:t> non-closed orbits</a:t>
            </a:r>
            <a:endParaRPr lang="en-US" dirty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Do we have an impact of the hugely changed longitudinal bunch shape since 2011 9MHz cavity. These plots are from last night particularly bad as </a:t>
            </a:r>
            <a:r>
              <a:rPr lang="en-US" dirty="0" err="1" smtClean="0">
                <a:sym typeface="Wingdings"/>
              </a:rPr>
              <a:t>rebucketing</a:t>
            </a:r>
            <a:r>
              <a:rPr lang="en-US" dirty="0" smtClean="0">
                <a:sym typeface="Wingdings"/>
              </a:rPr>
              <a:t> did not work.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 PWG 2012/02/02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Wed_Feb_1_2012_235235_1566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089400"/>
            <a:ext cx="4140338" cy="2768600"/>
          </a:xfrm>
          <a:prstGeom prst="rect">
            <a:avLst/>
          </a:prstGeom>
        </p:spPr>
      </p:pic>
      <p:pic>
        <p:nvPicPr>
          <p:cNvPr id="8" name="Picture 7" descr="Thu_Feb_2_2012_081520_694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4140200"/>
            <a:ext cx="4064369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95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 machine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PHENIX proposal </a:t>
            </a:r>
            <a:r>
              <a:rPr lang="en-US" dirty="0"/>
              <a:t>to study the effect</a:t>
            </a:r>
          </a:p>
          <a:p>
            <a:pPr lvl="1"/>
            <a:r>
              <a:rPr lang="en-US" dirty="0"/>
              <a:t>Baseline: Four √s=200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err="1"/>
              <a:t>pp</a:t>
            </a:r>
            <a:r>
              <a:rPr lang="en-US" dirty="0"/>
              <a:t> with transverse polarization fills with +/- 400 and +/- 200 </a:t>
            </a:r>
            <a:r>
              <a:rPr lang="en-US" dirty="0" err="1"/>
              <a:t>μrad</a:t>
            </a:r>
            <a:r>
              <a:rPr lang="en-US" dirty="0"/>
              <a:t> angle.</a:t>
            </a:r>
          </a:p>
          <a:p>
            <a:pPr lvl="2"/>
            <a:r>
              <a:rPr lang="en-US" dirty="0"/>
              <a:t>All 4 stores should have the same spin pattern.</a:t>
            </a:r>
          </a:p>
          <a:p>
            <a:pPr lvl="2"/>
            <a:r>
              <a:rPr lang="en-US" dirty="0"/>
              <a:t>8 hour stores</a:t>
            </a:r>
          </a:p>
          <a:p>
            <a:pPr lvl="2"/>
            <a:r>
              <a:rPr lang="en-US" dirty="0"/>
              <a:t>Do not want fills early in Run-12</a:t>
            </a:r>
          </a:p>
          <a:p>
            <a:pPr lvl="1"/>
            <a:r>
              <a:rPr lang="en-US" dirty="0"/>
              <a:t>Depending on the study’s success, we may expand the request to some additional stores during the 200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err="1"/>
              <a:t>p+p</a:t>
            </a:r>
            <a:r>
              <a:rPr lang="en-US" dirty="0"/>
              <a:t> running and possibly 1 or 2 additional fills at √s=500 with transverse polarization.</a:t>
            </a:r>
          </a:p>
          <a:p>
            <a:r>
              <a:rPr lang="en-US" dirty="0" smtClean="0"/>
              <a:t>STAR can do the same</a:t>
            </a:r>
          </a:p>
          <a:p>
            <a:pPr lvl="1"/>
            <a:r>
              <a:rPr lang="en-US" dirty="0" smtClean="0"/>
              <a:t>but first would like to verify if Angelica’s says she moves the beam by 100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rad the TPC confirms this, can be done in APEX</a:t>
            </a:r>
          </a:p>
          <a:p>
            <a:pPr lvl="1"/>
            <a:r>
              <a:rPr lang="en-US" dirty="0" smtClean="0"/>
              <a:t>would be good to do this before PHENIX study to test BPMs</a:t>
            </a:r>
          </a:p>
          <a:p>
            <a:r>
              <a:rPr lang="en-US" dirty="0" smtClean="0"/>
              <a:t>Run with different spin patters, for details see Hal’s talk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 PWG 2012/02/02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63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Action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Angelika </a:t>
            </a:r>
            <a:r>
              <a:rPr lang="en-US" dirty="0"/>
              <a:t>promised to give a talk about why she trusts the BPMs</a:t>
            </a:r>
          </a:p>
          <a:p>
            <a:r>
              <a:rPr lang="en-US" dirty="0"/>
              <a:t>Andrew offered to simulate STAR with his toy MC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Spin PWG 2012/02/02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5942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29669</TotalTime>
  <Words>667</Words>
  <Application>Microsoft Macintosh PowerPoint</Application>
  <PresentationFormat>On-screen Show (4:3)</PresentationFormat>
  <Paragraphs>74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 Presentation</vt:lpstr>
      <vt:lpstr>A small summary of the RSC meeting devoted to relative lumi</vt:lpstr>
      <vt:lpstr>Summary</vt:lpstr>
      <vt:lpstr>Summary</vt:lpstr>
      <vt:lpstr>SUMMARY</vt:lpstr>
      <vt:lpstr>Transverse                Longitudinal Profile</vt:lpstr>
      <vt:lpstr>2011: Longitudinal Profile at 250 GeV</vt:lpstr>
      <vt:lpstr>Summary</vt:lpstr>
      <vt:lpstr>Proposed  machine tests</vt:lpstr>
      <vt:lpstr>Other Action items</vt:lpstr>
    </vt:vector>
  </TitlesOfParts>
  <Company>京都大学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Naohito Saito</dc:creator>
  <cp:lastModifiedBy>elke-caroline aschenauer</cp:lastModifiedBy>
  <cp:revision>352</cp:revision>
  <cp:lastPrinted>2010-06-10T01:25:59Z</cp:lastPrinted>
  <dcterms:created xsi:type="dcterms:W3CDTF">2011-04-06T15:13:11Z</dcterms:created>
  <dcterms:modified xsi:type="dcterms:W3CDTF">2012-02-04T18:46:51Z</dcterms:modified>
</cp:coreProperties>
</file>