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10"/>
  </p:notesMasterIdLst>
  <p:handoutMasterIdLst>
    <p:handoutMasterId r:id="rId11"/>
  </p:handoutMasterIdLst>
  <p:sldIdLst>
    <p:sldId id="798" r:id="rId2"/>
    <p:sldId id="799" r:id="rId3"/>
    <p:sldId id="726" r:id="rId4"/>
    <p:sldId id="797" r:id="rId5"/>
    <p:sldId id="757" r:id="rId6"/>
    <p:sldId id="679" r:id="rId7"/>
    <p:sldId id="682" r:id="rId8"/>
    <p:sldId id="684" r:id="rId9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00FF"/>
    <a:srgbClr val="804000"/>
    <a:srgbClr val="80FF00"/>
    <a:srgbClr val="66CCFF"/>
    <a:srgbClr val="FF66FF"/>
    <a:srgbClr val="FFFF66"/>
    <a:srgbClr val="6666FF"/>
    <a:srgbClr val="004080"/>
    <a:srgbClr val="0080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85" autoAdjust="0"/>
    <p:restoredTop sz="99701" autoAdjust="0"/>
  </p:normalViewPr>
  <p:slideViewPr>
    <p:cSldViewPr snapToGrid="0">
      <p:cViewPr>
        <p:scale>
          <a:sx n="125" d="100"/>
          <a:sy n="125" d="100"/>
        </p:scale>
        <p:origin x="-48" y="-80"/>
      </p:cViewPr>
      <p:guideLst>
        <p:guide orient="horz" pos="216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79" d="100"/>
          <a:sy n="79" d="100"/>
        </p:scale>
        <p:origin x="-2544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A46B7F-8DA1-7B48-A56A-4FDC9BE8D490}" type="datetimeFigureOut">
              <a:rPr lang="en-US" smtClean="0"/>
              <a:pPr/>
              <a:t>8/21/11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C3A5D9-9C7B-7E44-BC71-9BB7B7E418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8867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  <a:latin typeface="Arial" charset="0"/>
              </a:defRPr>
            </a:lvl1pPr>
          </a:lstStyle>
          <a:p>
            <a:fld id="{1BA35DD8-EC9B-BA4D-8381-9F34597E663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745626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ＭＳ Ｐ明朝" charset="-128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ＭＳ Ｐ明朝" charset="-128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ＭＳ Ｐ明朝" charset="-128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ＭＳ Ｐ明朝" charset="-128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ＭＳ Ｐ明朝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733AEC-2E76-BD4D-9671-7EB3D1BF93B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gradFill flip="none" rotWithShape="1">
            <a:gsLst>
              <a:gs pos="0">
                <a:srgbClr val="FFFF66"/>
              </a:gs>
              <a:gs pos="100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rgbClr val="FFFF66"/>
            </a:solidFill>
            <a:round/>
            <a:headEnd/>
            <a:tailEnd/>
          </a:ln>
          <a:effectLst>
            <a:glow rad="101600">
              <a:srgbClr val="FFFEE7">
                <a:alpha val="75000"/>
              </a:srgbClr>
            </a:glow>
          </a:effectLst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blurRad="63500" dist="46662" dir="2115817" algn="ctr" rotWithShape="0">
              <a:schemeClr val="bg2">
                <a:alpha val="74998"/>
              </a:schemeClr>
            </a:outerShdw>
          </a:effectLst>
        </p:spPr>
        <p:txBody>
          <a:bodyPr/>
          <a:lstStyle>
            <a:lvl1pPr>
              <a:defRPr>
                <a:solidFill>
                  <a:srgbClr val="0000FF"/>
                </a:solidFill>
                <a:latin typeface="+mj-lt"/>
              </a:defRPr>
            </a:lvl1pPr>
          </a:lstStyle>
          <a:p>
            <a:r>
              <a:rPr lang="ja-JP" altLang="en-US" noProof="0" dirty="0" smtClean="0"/>
              <a:t>マスタ</a:t>
            </a:r>
            <a:r>
              <a:rPr lang="en-US" altLang="ja-JP" noProof="0" dirty="0" smtClean="0"/>
              <a:t> </a:t>
            </a:r>
            <a:r>
              <a:rPr lang="ja-JP" altLang="en-US" noProof="0" dirty="0" smtClean="0"/>
              <a:t>タイトルの書式設定</a:t>
            </a:r>
            <a:endParaRPr lang="en-US" altLang="ja-JP" noProof="0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defRPr sz="2000"/>
            </a:lvl1pPr>
          </a:lstStyle>
          <a:p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サブタイトルの書式設定</a:t>
            </a:r>
            <a:endParaRPr lang="en-US" altLang="ja-JP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1378367" y="6248401"/>
            <a:ext cx="1728894" cy="330200"/>
          </a:xfrm>
        </p:spPr>
        <p:txBody>
          <a:bodyPr/>
          <a:lstStyle>
            <a:lvl1pPr>
              <a:defRPr sz="1400" b="1" i="0">
                <a:solidFill>
                  <a:srgbClr val="0000FF"/>
                </a:solidFill>
                <a:effectLst/>
              </a:defRPr>
            </a:lvl1pPr>
          </a:lstStyle>
          <a:p>
            <a:r>
              <a:rPr lang="en-US" altLang="ja-JP" smtClean="0"/>
              <a:t>E.C. Aschenauer</a:t>
            </a:r>
            <a:endParaRPr lang="en-US" altLang="ja-JP" dirty="0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4978400" cy="381000"/>
          </a:xfrm>
        </p:spPr>
        <p:txBody>
          <a:bodyPr/>
          <a:lstStyle>
            <a:lvl1pPr>
              <a:defRPr sz="1400" b="1" i="0">
                <a:solidFill>
                  <a:srgbClr val="FF00FF"/>
                </a:solidFill>
                <a:effectLst/>
              </a:defRPr>
            </a:lvl1pPr>
          </a:lstStyle>
          <a:p>
            <a:r>
              <a:rPr lang="en-US" altLang="ja-JP" smtClean="0"/>
              <a:t>STAR Analyis Meeting, August 2011</a:t>
            </a:r>
            <a:endParaRPr lang="en-US" altLang="ja-JP" dirty="0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115300" y="6248400"/>
            <a:ext cx="571500" cy="292100"/>
          </a:xfrm>
        </p:spPr>
        <p:txBody>
          <a:bodyPr/>
          <a:lstStyle>
            <a:lvl1pPr>
              <a:defRPr sz="1400" b="0" i="0">
                <a:solidFill>
                  <a:srgbClr val="0000FF"/>
                </a:solidFill>
                <a:effectLst/>
              </a:defRPr>
            </a:lvl1pPr>
          </a:lstStyle>
          <a:p>
            <a:fld id="{684DC042-DA42-6A4D-AE89-46F8D07AA4EE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  <p:grpSp>
        <p:nvGrpSpPr>
          <p:cNvPr id="31" name="Group 30"/>
          <p:cNvGrpSpPr/>
          <p:nvPr userDrawn="1"/>
        </p:nvGrpSpPr>
        <p:grpSpPr>
          <a:xfrm>
            <a:off x="195263" y="228600"/>
            <a:ext cx="3787775" cy="1722438"/>
            <a:chOff x="195263" y="228600"/>
            <a:chExt cx="3787775" cy="1722438"/>
          </a:xfrm>
          <a:effectLst>
            <a:glow rad="101600">
              <a:schemeClr val="bg1">
                <a:lumMod val="85000"/>
                <a:alpha val="75000"/>
              </a:schemeClr>
            </a:glow>
          </a:effectLst>
        </p:grpSpPr>
        <p:sp>
          <p:nvSpPr>
            <p:cNvPr id="9225" name="Freeform 9"/>
            <p:cNvSpPr>
              <a:spLocks/>
            </p:cNvSpPr>
            <p:nvPr userDrawn="1"/>
          </p:nvSpPr>
          <p:spPr bwMode="auto">
            <a:xfrm>
              <a:off x="280988" y="280988"/>
              <a:ext cx="3571875" cy="1614488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6" name="Freeform 10"/>
            <p:cNvSpPr>
              <a:spLocks/>
            </p:cNvSpPr>
            <p:nvPr userDrawn="1"/>
          </p:nvSpPr>
          <p:spPr bwMode="auto">
            <a:xfrm>
              <a:off x="304800" y="228600"/>
              <a:ext cx="3562350" cy="1598613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00FF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7" name="Freeform 11"/>
            <p:cNvSpPr>
              <a:spLocks/>
            </p:cNvSpPr>
            <p:nvPr userDrawn="1"/>
          </p:nvSpPr>
          <p:spPr bwMode="auto">
            <a:xfrm>
              <a:off x="752476" y="457200"/>
              <a:ext cx="2362200" cy="1458913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9228" name="Group 12"/>
            <p:cNvGrpSpPr>
              <a:grpSpLocks/>
            </p:cNvGrpSpPr>
            <p:nvPr userDrawn="1"/>
          </p:nvGrpSpPr>
          <p:grpSpPr bwMode="auto">
            <a:xfrm>
              <a:off x="195263" y="234950"/>
              <a:ext cx="3787775" cy="1716088"/>
              <a:chOff x="123" y="148"/>
              <a:chExt cx="2386" cy="1081"/>
            </a:xfrm>
          </p:grpSpPr>
          <p:sp>
            <p:nvSpPr>
              <p:cNvPr id="9229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30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31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32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33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3" name="Group 32"/>
          <p:cNvGrpSpPr/>
          <p:nvPr userDrawn="1"/>
        </p:nvGrpSpPr>
        <p:grpSpPr>
          <a:xfrm>
            <a:off x="7848600" y="4343400"/>
            <a:ext cx="742950" cy="1058863"/>
            <a:chOff x="7848600" y="4343400"/>
            <a:chExt cx="742950" cy="1058863"/>
          </a:xfrm>
        </p:grpSpPr>
        <p:sp>
          <p:nvSpPr>
            <p:cNvPr id="9235" name="Freeform 19"/>
            <p:cNvSpPr>
              <a:spLocks/>
            </p:cNvSpPr>
            <p:nvPr userDrawn="1"/>
          </p:nvSpPr>
          <p:spPr bwMode="auto">
            <a:xfrm rot="7320404">
              <a:off x="7793037" y="4660900"/>
              <a:ext cx="998538" cy="465138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36" name="Freeform 20"/>
            <p:cNvSpPr>
              <a:spLocks/>
            </p:cNvSpPr>
            <p:nvPr userDrawn="1"/>
          </p:nvSpPr>
          <p:spPr bwMode="auto">
            <a:xfrm rot="7320404">
              <a:off x="7767637" y="4640263"/>
              <a:ext cx="995363" cy="460375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37" name="Freeform 21"/>
            <p:cNvSpPr>
              <a:spLocks/>
            </p:cNvSpPr>
            <p:nvPr userDrawn="1"/>
          </p:nvSpPr>
          <p:spPr bwMode="auto">
            <a:xfrm rot="7320404">
              <a:off x="7937500" y="4622800"/>
              <a:ext cx="660400" cy="420688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9238" name="Group 22"/>
            <p:cNvGrpSpPr>
              <a:grpSpLocks/>
            </p:cNvGrpSpPr>
            <p:nvPr userDrawn="1"/>
          </p:nvGrpSpPr>
          <p:grpSpPr bwMode="auto">
            <a:xfrm>
              <a:off x="7848600" y="4343400"/>
              <a:ext cx="742950" cy="1058863"/>
              <a:chOff x="4986" y="2752"/>
              <a:chExt cx="468" cy="667"/>
            </a:xfrm>
          </p:grpSpPr>
          <p:sp>
            <p:nvSpPr>
              <p:cNvPr id="9239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40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41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42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43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9244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gradFill flip="none" rotWithShape="1">
              <a:gsLst>
                <a:gs pos="0">
                  <a:srgbClr val="0000FF"/>
                </a:gs>
                <a:gs pos="100000">
                  <a:srgbClr val="FFFFFF"/>
                </a:gs>
              </a:gsLst>
              <a:lin ang="0" scaled="1"/>
              <a:tileRect/>
            </a:gradFill>
            <a:prstDash val="solid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45" name="Freeform 29"/>
          <p:cNvSpPr>
            <a:spLocks/>
          </p:cNvSpPr>
          <p:nvPr/>
        </p:nvSpPr>
        <p:spPr bwMode="auto">
          <a:xfrm>
            <a:off x="3886200" y="19050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gradFill flip="none" rotWithShape="1">
              <a:gsLst>
                <a:gs pos="0">
                  <a:srgbClr val="FF00FF"/>
                </a:gs>
                <a:gs pos="100000">
                  <a:srgbClr val="FFFFFF"/>
                </a:gs>
              </a:gsLst>
              <a:lin ang="0" scaled="1"/>
              <a:tileRect/>
            </a:gra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 dirty="0">
              <a:solidFill>
                <a:srgbClr val="FF00FF"/>
              </a:solidFill>
            </a:endParaRPr>
          </a:p>
        </p:txBody>
      </p:sp>
      <p:pic>
        <p:nvPicPr>
          <p:cNvPr id="32" name="Picture 31" descr="bnl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6248400"/>
            <a:ext cx="1005840" cy="3683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 smtClean="0"/>
              <a:t>E.C. Aschenauer</a:t>
            </a: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 smtClean="0"/>
              <a:t>STAR Analyis Meeting, August 2011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7B1A700-7212-524C-82CA-F704C367C37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735669" y="6485467"/>
            <a:ext cx="1439332" cy="262467"/>
          </a:xfrm>
        </p:spPr>
        <p:txBody>
          <a:bodyPr/>
          <a:lstStyle>
            <a:lvl1pPr>
              <a:defRPr smtClean="0">
                <a:solidFill>
                  <a:srgbClr val="0000FF"/>
                </a:solidFill>
              </a:defRPr>
            </a:lvl1pPr>
          </a:lstStyle>
          <a:p>
            <a:r>
              <a:rPr lang="en-US" altLang="ja-JP" smtClean="0"/>
              <a:t>E.C. Aschenauer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00FF"/>
                </a:solidFill>
              </a:defRPr>
            </a:lvl1pPr>
          </a:lstStyle>
          <a:p>
            <a:r>
              <a:rPr lang="en-US" altLang="ja-JP" smtClean="0"/>
              <a:t>STAR Analyis Meeting, August 2011</a:t>
            </a:r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0000FF"/>
                </a:solidFill>
              </a:defRPr>
            </a:lvl1pPr>
          </a:lstStyle>
          <a:p>
            <a:fld id="{5C1AF64A-CB62-3D4B-9CBC-C26B9FF18E2B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icture.outlook.eps"/>
          <p:cNvPicPr>
            <a:picLocks noChangeAspect="1"/>
          </p:cNvPicPr>
          <p:nvPr userDrawn="1"/>
        </p:nvPicPr>
        <p:blipFill>
          <a:blip r:embed="rId2"/>
          <a:srcRect l="4049" t="8240" b="1648"/>
          <a:stretch>
            <a:fillRect/>
          </a:stretch>
        </p:blipFill>
        <p:spPr>
          <a:xfrm>
            <a:off x="699324" y="16699"/>
            <a:ext cx="1492758" cy="68894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0" y="806450"/>
            <a:ext cx="8855075" cy="56165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735669" y="6574367"/>
            <a:ext cx="1439332" cy="262467"/>
          </a:xfrm>
        </p:spPr>
        <p:txBody>
          <a:bodyPr/>
          <a:lstStyle>
            <a:lvl1pPr>
              <a:defRPr smtClean="0">
                <a:solidFill>
                  <a:srgbClr val="0000FF"/>
                </a:solidFill>
              </a:defRPr>
            </a:lvl1pPr>
          </a:lstStyle>
          <a:p>
            <a:r>
              <a:rPr lang="en-US" altLang="ja-JP" smtClean="0"/>
              <a:t>E.C. Aschenauer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51201" y="6565900"/>
            <a:ext cx="4902200" cy="228600"/>
          </a:xfrm>
        </p:spPr>
        <p:txBody>
          <a:bodyPr/>
          <a:lstStyle>
            <a:lvl1pPr>
              <a:defRPr smtClean="0">
                <a:solidFill>
                  <a:srgbClr val="FF00FF"/>
                </a:solidFill>
              </a:defRPr>
            </a:lvl1pPr>
          </a:lstStyle>
          <a:p>
            <a:r>
              <a:rPr lang="en-US" altLang="ja-JP" smtClean="0"/>
              <a:t>STAR Analyis Meeting, August 2011</a:t>
            </a:r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0000FF"/>
                </a:solidFill>
              </a:defRPr>
            </a:lvl1pPr>
          </a:lstStyle>
          <a:p>
            <a:fld id="{5C1AF64A-CB62-3D4B-9CBC-C26B9FF18E2B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  <p:grpSp>
        <p:nvGrpSpPr>
          <p:cNvPr id="10" name="Group 60"/>
          <p:cNvGrpSpPr>
            <a:grpSpLocks/>
          </p:cNvGrpSpPr>
          <p:nvPr userDrawn="1"/>
        </p:nvGrpSpPr>
        <p:grpSpPr bwMode="auto">
          <a:xfrm rot="5400000">
            <a:off x="4086225" y="-3648075"/>
            <a:ext cx="431800" cy="8604250"/>
            <a:chOff x="5468" y="1333"/>
            <a:chExt cx="243" cy="2714"/>
          </a:xfrm>
        </p:grpSpPr>
        <p:sp>
          <p:nvSpPr>
            <p:cNvPr id="11" name="Freeform 61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00FF"/>
                </a:gs>
                <a:gs pos="100000">
                  <a:srgbClr val="FFFFFF"/>
                </a:gs>
              </a:gsLst>
              <a:lin ang="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62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00FF"/>
                </a:gs>
                <a:gs pos="100000">
                  <a:srgbClr val="FFFFFF"/>
                </a:gs>
              </a:gsLst>
              <a:lin ang="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3500" y="0"/>
            <a:ext cx="6540500" cy="5921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 smtClean="0"/>
              <a:t>E.C. Aschenauer</a:t>
            </a: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 smtClean="0"/>
              <a:t>STAR Analyis Meeting, August 2011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EC7F85B-340E-9941-AF39-030851572DD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 smtClean="0"/>
              <a:t>E.C. Aschenauer</a:t>
            </a: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 smtClean="0"/>
              <a:t>STAR Analyis Meeting, August 2011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EC7F85B-340E-9941-AF39-030851572DD6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6" name="Picture 5" descr="picture.outlook.eps"/>
          <p:cNvPicPr>
            <a:picLocks noChangeAspect="1"/>
          </p:cNvPicPr>
          <p:nvPr userDrawn="1"/>
        </p:nvPicPr>
        <p:blipFill>
          <a:blip r:embed="rId2"/>
          <a:srcRect l="4049" t="8240" b="1648"/>
          <a:stretch>
            <a:fillRect/>
          </a:stretch>
        </p:blipFill>
        <p:spPr>
          <a:xfrm>
            <a:off x="673924" y="0"/>
            <a:ext cx="1492758" cy="688942"/>
          </a:xfrm>
          <a:prstGeom prst="rect">
            <a:avLst/>
          </a:prstGeom>
        </p:spPr>
      </p:pic>
      <p:grpSp>
        <p:nvGrpSpPr>
          <p:cNvPr id="8" name="Group 60"/>
          <p:cNvGrpSpPr>
            <a:grpSpLocks/>
          </p:cNvGrpSpPr>
          <p:nvPr userDrawn="1"/>
        </p:nvGrpSpPr>
        <p:grpSpPr bwMode="auto">
          <a:xfrm rot="5400000">
            <a:off x="4086225" y="-3660775"/>
            <a:ext cx="431800" cy="8604250"/>
            <a:chOff x="5468" y="1333"/>
            <a:chExt cx="243" cy="2714"/>
          </a:xfrm>
        </p:grpSpPr>
        <p:sp>
          <p:nvSpPr>
            <p:cNvPr id="9" name="Freeform 61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00FF"/>
                </a:gs>
                <a:gs pos="100000">
                  <a:srgbClr val="FFFFFF"/>
                </a:gs>
              </a:gsLst>
              <a:lin ang="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62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00FF"/>
                </a:gs>
                <a:gs pos="100000">
                  <a:srgbClr val="FFFFFF"/>
                </a:gs>
              </a:gsLst>
              <a:lin ang="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7800" y="0"/>
            <a:ext cx="6426200" cy="5921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 smtClean="0"/>
              <a:t>E.C. Aschenauer</a:t>
            </a:r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 smtClean="0"/>
              <a:t>STAR Analyis Meeting, August 2011</a:t>
            </a: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DBD2CD6-BD71-9540-8FCE-C04CD30520C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0975" y="692150"/>
            <a:ext cx="4351338" cy="56165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4713" y="692150"/>
            <a:ext cx="4351337" cy="56165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858429" y="6565901"/>
            <a:ext cx="1507067" cy="275168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altLang="ja-JP" smtClean="0"/>
              <a:t>E.C. Aschenauer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75035" y="6578600"/>
            <a:ext cx="4236508" cy="2286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altLang="ja-JP" smtClean="0"/>
              <a:t>STAR Analyis Meeting, August 2011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AC92166-1194-2F48-BFD2-97EB8C06103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E.C. Aschenauer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STAR Analyis Meeting, August 2011</a:t>
            </a: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32F8949-A4D7-1044-8DE4-2C17568E9D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.jpeg"/><Relationship Id="rId12" Type="http://schemas.openxmlformats.org/officeDocument/2006/relationships/image" Target="../media/image2.jpeg"/><Relationship Id="rId13" Type="http://schemas.openxmlformats.org/officeDocument/2006/relationships/image" Target="../media/image3.png"/><Relationship Id="rId14" Type="http://schemas.openxmlformats.org/officeDocument/2006/relationships/image" Target="../media/image4.png"/><Relationship Id="rId15" Type="http://schemas.openxmlformats.org/officeDocument/2006/relationships/image" Target="../media/image5.gif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31429" y="6565901"/>
            <a:ext cx="1507067" cy="275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 i="1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</a:defRPr>
            </a:lvl1pPr>
          </a:lstStyle>
          <a:p>
            <a:r>
              <a:rPr lang="en-US" altLang="ja-JP" smtClean="0"/>
              <a:t>E.C. Aschenauer</a:t>
            </a:r>
            <a:endParaRPr lang="en-US" altLang="ja-JP" dirty="0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51201" y="6565900"/>
            <a:ext cx="4902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200" i="1">
                <a:solidFill>
                  <a:srgbClr val="FF00FF"/>
                </a:solidFill>
                <a:effectLst>
                  <a:outerShdw blurRad="38100" dist="38100" dir="2700000" algn="tl">
                    <a:srgbClr val="DDDDDD"/>
                  </a:outerShdw>
                </a:effectLst>
              </a:defRPr>
            </a:lvl1pPr>
          </a:lstStyle>
          <a:p>
            <a:r>
              <a:rPr lang="en-US" altLang="ja-JP" smtClean="0"/>
              <a:t>STAR Analyis Meeting, August 2011</a:t>
            </a:r>
            <a:endParaRPr lang="en-US" altLang="ja-JP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553200"/>
            <a:ext cx="5334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 i="1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</a:defRPr>
            </a:lvl1pPr>
          </a:lstStyle>
          <a:p>
            <a:fld id="{9EA87294-3AFE-9D4E-921B-BEF8B3AF57E5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  <p:sp>
        <p:nvSpPr>
          <p:cNvPr id="8248" name="Rectangle 56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" y="596900"/>
            <a:ext cx="9026525" cy="591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</a:t>
            </a:r>
            <a:r>
              <a:rPr lang="en-GB" dirty="0" smtClean="0"/>
              <a:t>level</a:t>
            </a:r>
            <a:endParaRPr lang="en-GB" dirty="0"/>
          </a:p>
        </p:txBody>
      </p:sp>
      <p:grpSp>
        <p:nvGrpSpPr>
          <p:cNvPr id="59" name="Group 58"/>
          <p:cNvGrpSpPr>
            <a:grpSpLocks noChangeAspect="1"/>
          </p:cNvGrpSpPr>
          <p:nvPr userDrawn="1"/>
        </p:nvGrpSpPr>
        <p:grpSpPr>
          <a:xfrm>
            <a:off x="0" y="6156722"/>
            <a:ext cx="1003762" cy="701278"/>
            <a:chOff x="7938" y="5878513"/>
            <a:chExt cx="1338262" cy="935037"/>
          </a:xfrm>
        </p:grpSpPr>
        <p:sp>
          <p:nvSpPr>
            <p:cNvPr id="8203" name="Freeform 11"/>
            <p:cNvSpPr>
              <a:spLocks noChangeAspect="1"/>
            </p:cNvSpPr>
            <p:nvPr userDrawn="1"/>
          </p:nvSpPr>
          <p:spPr bwMode="auto">
            <a:xfrm>
              <a:off x="30560" y="5896380"/>
              <a:ext cx="1296590" cy="773043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04" name="Freeform 12"/>
            <p:cNvSpPr>
              <a:spLocks noChangeAspect="1"/>
            </p:cNvSpPr>
            <p:nvPr userDrawn="1"/>
          </p:nvSpPr>
          <p:spPr bwMode="auto">
            <a:xfrm>
              <a:off x="1218803" y="5988097"/>
              <a:ext cx="84534" cy="153656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05" name="Freeform 13"/>
            <p:cNvSpPr>
              <a:spLocks noChangeAspect="1"/>
            </p:cNvSpPr>
            <p:nvPr userDrawn="1"/>
          </p:nvSpPr>
          <p:spPr bwMode="auto">
            <a:xfrm>
              <a:off x="25797" y="6216794"/>
              <a:ext cx="942975" cy="488363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06" name="Freeform 14"/>
            <p:cNvSpPr>
              <a:spLocks noChangeAspect="1"/>
            </p:cNvSpPr>
            <p:nvPr userDrawn="1"/>
          </p:nvSpPr>
          <p:spPr bwMode="auto">
            <a:xfrm>
              <a:off x="155575" y="6257292"/>
              <a:ext cx="625078" cy="445483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07" name="Freeform 15"/>
            <p:cNvSpPr>
              <a:spLocks noChangeAspect="1"/>
            </p:cNvSpPr>
            <p:nvPr userDrawn="1"/>
          </p:nvSpPr>
          <p:spPr bwMode="auto">
            <a:xfrm>
              <a:off x="579438" y="5928540"/>
              <a:ext cx="160734" cy="144127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08" name="Freeform 16"/>
            <p:cNvSpPr>
              <a:spLocks noChangeAspect="1"/>
            </p:cNvSpPr>
            <p:nvPr userDrawn="1"/>
          </p:nvSpPr>
          <p:spPr bwMode="auto">
            <a:xfrm>
              <a:off x="765175" y="6680143"/>
              <a:ext cx="90487" cy="133407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09" name="Freeform 17"/>
            <p:cNvSpPr>
              <a:spLocks noChangeAspect="1"/>
            </p:cNvSpPr>
            <p:nvPr userDrawn="1"/>
          </p:nvSpPr>
          <p:spPr bwMode="auto">
            <a:xfrm>
              <a:off x="602060" y="6017875"/>
              <a:ext cx="229791" cy="45620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10" name="Freeform 18"/>
            <p:cNvSpPr>
              <a:spLocks noChangeAspect="1"/>
            </p:cNvSpPr>
            <p:nvPr userDrawn="1"/>
          </p:nvSpPr>
          <p:spPr bwMode="auto">
            <a:xfrm>
              <a:off x="797322" y="5997626"/>
              <a:ext cx="433387" cy="207257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11" name="Freeform 19"/>
            <p:cNvSpPr>
              <a:spLocks noChangeAspect="1"/>
            </p:cNvSpPr>
            <p:nvPr userDrawn="1"/>
          </p:nvSpPr>
          <p:spPr bwMode="auto">
            <a:xfrm>
              <a:off x="415132" y="6120312"/>
              <a:ext cx="185737" cy="79806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8212" name="Group 20"/>
            <p:cNvGrpSpPr>
              <a:grpSpLocks noChangeAspect="1"/>
            </p:cNvGrpSpPr>
            <p:nvPr userDrawn="1"/>
          </p:nvGrpSpPr>
          <p:grpSpPr bwMode="auto">
            <a:xfrm>
              <a:off x="7938" y="5878513"/>
              <a:ext cx="1338262" cy="929081"/>
              <a:chOff x="5" y="3490"/>
              <a:chExt cx="1124" cy="780"/>
            </a:xfrm>
          </p:grpSpPr>
          <p:grpSp>
            <p:nvGrpSpPr>
              <p:cNvPr id="8213" name="Group 21"/>
              <p:cNvGrpSpPr>
                <a:grpSpLocks noChangeAspect="1"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8214" name="Freeform 22"/>
                <p:cNvSpPr>
                  <a:spLocks noChangeAspect="1"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15" name="Freeform 23"/>
                <p:cNvSpPr>
                  <a:spLocks noChangeAspect="1"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16" name="Freeform 24"/>
                <p:cNvSpPr>
                  <a:spLocks noChangeAspect="1"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8217" name="Freeform 25"/>
              <p:cNvSpPr>
                <a:spLocks noChangeAspect="1"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8" name="Freeform 26"/>
              <p:cNvSpPr>
                <a:spLocks noChangeAspect="1"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9" name="Freeform 27"/>
              <p:cNvSpPr>
                <a:spLocks noChangeAspect="1"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8220" name="Group 28"/>
              <p:cNvGrpSpPr>
                <a:grpSpLocks noChangeAspect="1"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8221" name="Freeform 29"/>
                <p:cNvSpPr>
                  <a:spLocks noChangeAspect="1"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22" name="Freeform 30"/>
                <p:cNvSpPr>
                  <a:spLocks noChangeAspect="1"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23" name="Freeform 31"/>
                <p:cNvSpPr>
                  <a:spLocks noChangeAspect="1"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24" name="Freeform 32"/>
                <p:cNvSpPr>
                  <a:spLocks noChangeAspect="1"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25" name="Freeform 33"/>
                <p:cNvSpPr>
                  <a:spLocks noChangeAspect="1"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26" name="Freeform 34"/>
                <p:cNvSpPr>
                  <a:spLocks noChangeAspect="1"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27" name="Freeform 35"/>
                <p:cNvSpPr>
                  <a:spLocks noChangeAspect="1"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28" name="Freeform 36"/>
                <p:cNvSpPr>
                  <a:spLocks noChangeAspect="1"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8229" name="Group 37"/>
          <p:cNvGrpSpPr>
            <a:grpSpLocks/>
          </p:cNvGrpSpPr>
          <p:nvPr/>
        </p:nvGrpSpPr>
        <p:grpSpPr bwMode="auto">
          <a:xfrm>
            <a:off x="8680450" y="1628775"/>
            <a:ext cx="385763" cy="4795838"/>
            <a:chOff x="5468" y="1333"/>
            <a:chExt cx="243" cy="2714"/>
          </a:xfrm>
        </p:grpSpPr>
        <p:sp>
          <p:nvSpPr>
            <p:cNvPr id="8230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00FF"/>
                </a:gs>
                <a:gs pos="100000">
                  <a:srgbClr val="FFFFFF"/>
                </a:gs>
              </a:gsLst>
              <a:lin ang="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31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00FF"/>
                </a:gs>
                <a:gs pos="100000">
                  <a:srgbClr val="FFFFFF"/>
                </a:gs>
              </a:gsLst>
              <a:lin ang="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0" name="Group 59"/>
          <p:cNvGrpSpPr>
            <a:grpSpLocks noChangeAspect="1"/>
          </p:cNvGrpSpPr>
          <p:nvPr userDrawn="1"/>
        </p:nvGrpSpPr>
        <p:grpSpPr>
          <a:xfrm>
            <a:off x="8212732" y="414865"/>
            <a:ext cx="1212372" cy="1073944"/>
            <a:chOff x="7907932" y="0"/>
            <a:chExt cx="1616506" cy="1431925"/>
          </a:xfrm>
          <a:scene3d>
            <a:camera prst="orthographicFront">
              <a:rot lat="0" lon="0" rev="0"/>
            </a:camera>
            <a:lightRig rig="threePt" dir="t"/>
          </a:scene3d>
        </p:grpSpPr>
        <p:sp>
          <p:nvSpPr>
            <p:cNvPr id="8194" name="Freeform 2"/>
            <p:cNvSpPr>
              <a:spLocks noChangeAspect="1"/>
            </p:cNvSpPr>
            <p:nvPr/>
          </p:nvSpPr>
          <p:spPr bwMode="auto">
            <a:xfrm rot="18427436">
              <a:off x="8253722" y="-35530"/>
              <a:ext cx="870572" cy="1562152"/>
            </a:xfrm>
            <a:custGeom>
              <a:avLst/>
              <a:gdLst/>
              <a:ahLst/>
              <a:cxnLst>
                <a:cxn ang="0">
                  <a:pos x="2903" y="433"/>
                </a:cxn>
                <a:cxn ang="0">
                  <a:pos x="2565" y="80"/>
                </a:cxn>
                <a:cxn ang="0">
                  <a:pos x="2241" y="0"/>
                </a:cxn>
                <a:cxn ang="0">
                  <a:pos x="110" y="2811"/>
                </a:cxn>
                <a:cxn ang="0">
                  <a:pos x="110" y="3228"/>
                </a:cxn>
                <a:cxn ang="0">
                  <a:pos x="0" y="3631"/>
                </a:cxn>
                <a:cxn ang="0">
                  <a:pos x="72" y="3686"/>
                </a:cxn>
                <a:cxn ang="0">
                  <a:pos x="441" y="3355"/>
                </a:cxn>
                <a:cxn ang="0">
                  <a:pos x="740" y="3228"/>
                </a:cxn>
                <a:cxn ang="0">
                  <a:pos x="2903" y="433"/>
                </a:cxn>
                <a:cxn ang="0">
                  <a:pos x="2903" y="433"/>
                </a:cxn>
              </a:cxnLst>
              <a:rect l="0" t="0" r="r" b="b"/>
              <a:pathLst>
                <a:path w="2903" h="3686">
                  <a:moveTo>
                    <a:pt x="2903" y="433"/>
                  </a:moveTo>
                  <a:lnTo>
                    <a:pt x="2565" y="80"/>
                  </a:lnTo>
                  <a:lnTo>
                    <a:pt x="2241" y="0"/>
                  </a:lnTo>
                  <a:lnTo>
                    <a:pt x="110" y="2811"/>
                  </a:lnTo>
                  <a:lnTo>
                    <a:pt x="110" y="3228"/>
                  </a:lnTo>
                  <a:lnTo>
                    <a:pt x="0" y="3631"/>
                  </a:lnTo>
                  <a:lnTo>
                    <a:pt x="72" y="3686"/>
                  </a:lnTo>
                  <a:lnTo>
                    <a:pt x="441" y="3355"/>
                  </a:lnTo>
                  <a:lnTo>
                    <a:pt x="740" y="3228"/>
                  </a:lnTo>
                  <a:lnTo>
                    <a:pt x="2903" y="433"/>
                  </a:lnTo>
                  <a:lnTo>
                    <a:pt x="2903" y="43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00" name="Freeform 8"/>
            <p:cNvSpPr>
              <a:spLocks noChangeAspect="1"/>
            </p:cNvSpPr>
            <p:nvPr/>
          </p:nvSpPr>
          <p:spPr bwMode="auto">
            <a:xfrm rot="18427436">
              <a:off x="8302127" y="-39735"/>
              <a:ext cx="872951" cy="1571670"/>
            </a:xfrm>
            <a:custGeom>
              <a:avLst/>
              <a:gdLst/>
              <a:ahLst/>
              <a:cxnLst>
                <a:cxn ang="0">
                  <a:pos x="2293" y="0"/>
                </a:cxn>
                <a:cxn ang="0">
                  <a:pos x="130" y="2835"/>
                </a:cxn>
                <a:cxn ang="0">
                  <a:pos x="131" y="3201"/>
                </a:cxn>
                <a:cxn ang="0">
                  <a:pos x="0" y="3633"/>
                </a:cxn>
                <a:cxn ang="0">
                  <a:pos x="50" y="3703"/>
                </a:cxn>
                <a:cxn ang="0">
                  <a:pos x="422" y="3352"/>
                </a:cxn>
                <a:cxn ang="0">
                  <a:pos x="763" y="3220"/>
                </a:cxn>
                <a:cxn ang="0">
                  <a:pos x="2911" y="428"/>
                </a:cxn>
                <a:cxn ang="0">
                  <a:pos x="2589" y="96"/>
                </a:cxn>
                <a:cxn ang="0">
                  <a:pos x="2293" y="0"/>
                </a:cxn>
                <a:cxn ang="0">
                  <a:pos x="2293" y="0"/>
                </a:cxn>
              </a:cxnLst>
              <a:rect l="0" t="0" r="r" b="b"/>
              <a:pathLst>
                <a:path w="2911" h="3703">
                  <a:moveTo>
                    <a:pt x="2293" y="0"/>
                  </a:moveTo>
                  <a:lnTo>
                    <a:pt x="130" y="2835"/>
                  </a:lnTo>
                  <a:lnTo>
                    <a:pt x="131" y="3201"/>
                  </a:lnTo>
                  <a:lnTo>
                    <a:pt x="0" y="3633"/>
                  </a:lnTo>
                  <a:lnTo>
                    <a:pt x="50" y="3703"/>
                  </a:lnTo>
                  <a:lnTo>
                    <a:pt x="422" y="3352"/>
                  </a:lnTo>
                  <a:lnTo>
                    <a:pt x="763" y="3220"/>
                  </a:lnTo>
                  <a:lnTo>
                    <a:pt x="2911" y="428"/>
                  </a:lnTo>
                  <a:lnTo>
                    <a:pt x="2589" y="96"/>
                  </a:lnTo>
                  <a:lnTo>
                    <a:pt x="2293" y="0"/>
                  </a:lnTo>
                  <a:lnTo>
                    <a:pt x="2293" y="0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01" name="Freeform 9"/>
            <p:cNvSpPr>
              <a:spLocks noChangeAspect="1"/>
            </p:cNvSpPr>
            <p:nvPr/>
          </p:nvSpPr>
          <p:spPr bwMode="auto">
            <a:xfrm rot="18427436">
              <a:off x="8292965" y="120342"/>
              <a:ext cx="768292" cy="1177860"/>
            </a:xfrm>
            <a:custGeom>
              <a:avLst/>
              <a:gdLst/>
              <a:ahLst/>
              <a:cxnLst>
                <a:cxn ang="0">
                  <a:pos x="0" y="2485"/>
                </a:cxn>
                <a:cxn ang="0">
                  <a:pos x="432" y="2553"/>
                </a:cxn>
                <a:cxn ang="0">
                  <a:pos x="736" y="2777"/>
                </a:cxn>
                <a:cxn ang="0">
                  <a:pos x="2561" y="399"/>
                </a:cxn>
                <a:cxn ang="0">
                  <a:pos x="2118" y="82"/>
                </a:cxn>
                <a:cxn ang="0">
                  <a:pos x="1898" y="0"/>
                </a:cxn>
                <a:cxn ang="0">
                  <a:pos x="0" y="2485"/>
                </a:cxn>
                <a:cxn ang="0">
                  <a:pos x="0" y="2485"/>
                </a:cxn>
              </a:cxnLst>
              <a:rect l="0" t="0" r="r" b="b"/>
              <a:pathLst>
                <a:path w="2561" h="2777">
                  <a:moveTo>
                    <a:pt x="0" y="2485"/>
                  </a:moveTo>
                  <a:lnTo>
                    <a:pt x="432" y="2553"/>
                  </a:lnTo>
                  <a:lnTo>
                    <a:pt x="736" y="2777"/>
                  </a:lnTo>
                  <a:lnTo>
                    <a:pt x="2561" y="399"/>
                  </a:lnTo>
                  <a:lnTo>
                    <a:pt x="2118" y="82"/>
                  </a:lnTo>
                  <a:lnTo>
                    <a:pt x="1898" y="0"/>
                  </a:lnTo>
                  <a:lnTo>
                    <a:pt x="0" y="2485"/>
                  </a:lnTo>
                  <a:lnTo>
                    <a:pt x="0" y="248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8232" name="Group 40"/>
            <p:cNvGrpSpPr>
              <a:grpSpLocks noChangeAspect="1"/>
            </p:cNvGrpSpPr>
            <p:nvPr/>
          </p:nvGrpSpPr>
          <p:grpSpPr bwMode="auto">
            <a:xfrm>
              <a:off x="7924800" y="0"/>
              <a:ext cx="1599034" cy="1431925"/>
              <a:chOff x="4610" y="57"/>
              <a:chExt cx="1344" cy="1204"/>
            </a:xfrm>
          </p:grpSpPr>
          <p:grpSp>
            <p:nvGrpSpPr>
              <p:cNvPr id="8233" name="Group 41"/>
              <p:cNvGrpSpPr>
                <a:grpSpLocks noChangeAspect="1"/>
              </p:cNvGrpSpPr>
              <p:nvPr userDrawn="1"/>
            </p:nvGrpSpPr>
            <p:grpSpPr bwMode="auto">
              <a:xfrm>
                <a:off x="4610" y="57"/>
                <a:ext cx="1344" cy="1204"/>
                <a:chOff x="4610" y="57"/>
                <a:chExt cx="1344" cy="1204"/>
              </a:xfrm>
            </p:grpSpPr>
            <p:sp>
              <p:nvSpPr>
                <p:cNvPr id="8234" name="Freeform 42"/>
                <p:cNvSpPr>
                  <a:spLocks noChangeAspect="1"/>
                </p:cNvSpPr>
                <p:nvPr userDrawn="1"/>
              </p:nvSpPr>
              <p:spPr bwMode="auto">
                <a:xfrm rot="-3172564">
                  <a:off x="5430" y="1086"/>
                  <a:ext cx="62" cy="288"/>
                </a:xfrm>
                <a:custGeom>
                  <a:avLst/>
                  <a:gdLst/>
                  <a:ahLst/>
                  <a:cxnLst>
                    <a:cxn ang="0">
                      <a:pos x="123" y="9"/>
                    </a:cxn>
                    <a:cxn ang="0">
                      <a:pos x="131" y="342"/>
                    </a:cxn>
                    <a:cxn ang="0">
                      <a:pos x="0" y="806"/>
                    </a:cxn>
                    <a:cxn ang="0">
                      <a:pos x="79" y="789"/>
                    </a:cxn>
                    <a:cxn ang="0">
                      <a:pos x="218" y="376"/>
                    </a:cxn>
                    <a:cxn ang="0">
                      <a:pos x="245" y="0"/>
                    </a:cxn>
                    <a:cxn ang="0">
                      <a:pos x="123" y="9"/>
                    </a:cxn>
                    <a:cxn ang="0">
                      <a:pos x="123" y="9"/>
                    </a:cxn>
                  </a:cxnLst>
                  <a:rect l="0" t="0" r="r" b="b"/>
                  <a:pathLst>
                    <a:path w="245" h="806">
                      <a:moveTo>
                        <a:pt x="123" y="9"/>
                      </a:moveTo>
                      <a:lnTo>
                        <a:pt x="131" y="342"/>
                      </a:lnTo>
                      <a:lnTo>
                        <a:pt x="0" y="806"/>
                      </a:lnTo>
                      <a:lnTo>
                        <a:pt x="79" y="789"/>
                      </a:lnTo>
                      <a:lnTo>
                        <a:pt x="218" y="376"/>
                      </a:lnTo>
                      <a:lnTo>
                        <a:pt x="245" y="0"/>
                      </a:lnTo>
                      <a:lnTo>
                        <a:pt x="123" y="9"/>
                      </a:lnTo>
                      <a:lnTo>
                        <a:pt x="123" y="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grpSp>
              <p:nvGrpSpPr>
                <p:cNvPr id="8235" name="Group 43"/>
                <p:cNvGrpSpPr>
                  <a:grpSpLocks noChangeAspect="1"/>
                </p:cNvGrpSpPr>
                <p:nvPr userDrawn="1"/>
              </p:nvGrpSpPr>
              <p:grpSpPr bwMode="auto">
                <a:xfrm>
                  <a:off x="4610" y="57"/>
                  <a:ext cx="1344" cy="985"/>
                  <a:chOff x="4610" y="57"/>
                  <a:chExt cx="1344" cy="985"/>
                </a:xfrm>
              </p:grpSpPr>
              <p:sp>
                <p:nvSpPr>
                  <p:cNvPr id="8236" name="Freeform 44"/>
                  <p:cNvSpPr>
                    <a:spLocks noChangeAspect="1"/>
                  </p:cNvSpPr>
                  <p:nvPr userDrawn="1"/>
                </p:nvSpPr>
                <p:spPr bwMode="auto">
                  <a:xfrm rot="-3172564">
                    <a:off x="4966" y="71"/>
                    <a:ext cx="153" cy="12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298" y="184"/>
                      </a:cxn>
                      <a:cxn ang="0">
                        <a:pos x="500" y="349"/>
                      </a:cxn>
                      <a:cxn ang="0">
                        <a:pos x="604" y="140"/>
                      </a:cxn>
                      <a:cxn ang="0">
                        <a:pos x="359" y="9"/>
                      </a:cxn>
                      <a:cxn ang="0">
                        <a:pos x="464" y="184"/>
                      </a:cxn>
                      <a:cxn ang="0">
                        <a:pos x="131" y="17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604" h="349">
                        <a:moveTo>
                          <a:pt x="0" y="0"/>
                        </a:moveTo>
                        <a:lnTo>
                          <a:pt x="298" y="184"/>
                        </a:lnTo>
                        <a:lnTo>
                          <a:pt x="500" y="349"/>
                        </a:lnTo>
                        <a:lnTo>
                          <a:pt x="604" y="140"/>
                        </a:lnTo>
                        <a:lnTo>
                          <a:pt x="359" y="9"/>
                        </a:lnTo>
                        <a:lnTo>
                          <a:pt x="464" y="184"/>
                        </a:lnTo>
                        <a:lnTo>
                          <a:pt x="131" y="17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237" name="Freeform 45"/>
                  <p:cNvSpPr>
                    <a:spLocks noChangeAspect="1"/>
                  </p:cNvSpPr>
                  <p:nvPr userDrawn="1"/>
                </p:nvSpPr>
                <p:spPr bwMode="auto">
                  <a:xfrm rot="-3172564">
                    <a:off x="5048" y="332"/>
                    <a:ext cx="269" cy="438"/>
                  </a:xfrm>
                  <a:custGeom>
                    <a:avLst/>
                    <a:gdLst/>
                    <a:ahLst/>
                    <a:cxnLst>
                      <a:cxn ang="0">
                        <a:pos x="741" y="129"/>
                      </a:cxn>
                      <a:cxn ang="0">
                        <a:pos x="485" y="352"/>
                      </a:cxn>
                      <a:cxn ang="0">
                        <a:pos x="163" y="762"/>
                      </a:cxn>
                      <a:cxn ang="0">
                        <a:pos x="0" y="1101"/>
                      </a:cxn>
                      <a:cxn ang="0">
                        <a:pos x="59" y="1230"/>
                      </a:cxn>
                      <a:cxn ang="0">
                        <a:pos x="262" y="1201"/>
                      </a:cxn>
                      <a:cxn ang="0">
                        <a:pos x="578" y="914"/>
                      </a:cxn>
                      <a:cxn ang="0">
                        <a:pos x="876" y="534"/>
                      </a:cxn>
                      <a:cxn ang="0">
                        <a:pos x="1034" y="270"/>
                      </a:cxn>
                      <a:cxn ang="0">
                        <a:pos x="1064" y="84"/>
                      </a:cxn>
                      <a:cxn ang="0">
                        <a:pos x="977" y="0"/>
                      </a:cxn>
                      <a:cxn ang="0">
                        <a:pos x="836" y="65"/>
                      </a:cxn>
                      <a:cxn ang="0">
                        <a:pos x="969" y="107"/>
                      </a:cxn>
                      <a:cxn ang="0">
                        <a:pos x="876" y="352"/>
                      </a:cxn>
                      <a:cxn ang="0">
                        <a:pos x="690" y="656"/>
                      </a:cxn>
                      <a:cxn ang="0">
                        <a:pos x="350" y="1008"/>
                      </a:cxn>
                      <a:cxn ang="0">
                        <a:pos x="116" y="1114"/>
                      </a:cxn>
                      <a:cxn ang="0">
                        <a:pos x="135" y="943"/>
                      </a:cxn>
                      <a:cxn ang="0">
                        <a:pos x="437" y="504"/>
                      </a:cxn>
                      <a:cxn ang="0">
                        <a:pos x="831" y="118"/>
                      </a:cxn>
                      <a:cxn ang="0">
                        <a:pos x="741" y="129"/>
                      </a:cxn>
                      <a:cxn ang="0">
                        <a:pos x="741" y="129"/>
                      </a:cxn>
                    </a:cxnLst>
                    <a:rect l="0" t="0" r="r" b="b"/>
                    <a:pathLst>
                      <a:path w="1064" h="1230">
                        <a:moveTo>
                          <a:pt x="741" y="129"/>
                        </a:moveTo>
                        <a:lnTo>
                          <a:pt x="485" y="352"/>
                        </a:lnTo>
                        <a:lnTo>
                          <a:pt x="163" y="762"/>
                        </a:lnTo>
                        <a:lnTo>
                          <a:pt x="0" y="1101"/>
                        </a:lnTo>
                        <a:lnTo>
                          <a:pt x="59" y="1230"/>
                        </a:lnTo>
                        <a:lnTo>
                          <a:pt x="262" y="1201"/>
                        </a:lnTo>
                        <a:lnTo>
                          <a:pt x="578" y="914"/>
                        </a:lnTo>
                        <a:lnTo>
                          <a:pt x="876" y="534"/>
                        </a:lnTo>
                        <a:lnTo>
                          <a:pt x="1034" y="270"/>
                        </a:lnTo>
                        <a:lnTo>
                          <a:pt x="1064" y="84"/>
                        </a:lnTo>
                        <a:lnTo>
                          <a:pt x="977" y="0"/>
                        </a:lnTo>
                        <a:lnTo>
                          <a:pt x="836" y="65"/>
                        </a:lnTo>
                        <a:lnTo>
                          <a:pt x="969" y="107"/>
                        </a:lnTo>
                        <a:lnTo>
                          <a:pt x="876" y="352"/>
                        </a:lnTo>
                        <a:lnTo>
                          <a:pt x="690" y="656"/>
                        </a:lnTo>
                        <a:lnTo>
                          <a:pt x="350" y="1008"/>
                        </a:lnTo>
                        <a:lnTo>
                          <a:pt x="116" y="1114"/>
                        </a:lnTo>
                        <a:lnTo>
                          <a:pt x="135" y="943"/>
                        </a:lnTo>
                        <a:lnTo>
                          <a:pt x="437" y="504"/>
                        </a:lnTo>
                        <a:lnTo>
                          <a:pt x="831" y="118"/>
                        </a:lnTo>
                        <a:lnTo>
                          <a:pt x="741" y="129"/>
                        </a:lnTo>
                        <a:lnTo>
                          <a:pt x="741" y="129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238" name="Freeform 46"/>
                  <p:cNvSpPr>
                    <a:spLocks noChangeAspect="1"/>
                  </p:cNvSpPr>
                  <p:nvPr userDrawn="1"/>
                </p:nvSpPr>
                <p:spPr bwMode="auto">
                  <a:xfrm rot="-3172564">
                    <a:off x="4858" y="182"/>
                    <a:ext cx="505" cy="898"/>
                  </a:xfrm>
                  <a:custGeom>
                    <a:avLst/>
                    <a:gdLst/>
                    <a:ahLst/>
                    <a:cxnLst>
                      <a:cxn ang="0">
                        <a:pos x="1941" y="0"/>
                      </a:cxn>
                      <a:cxn ang="0">
                        <a:pos x="0" y="2521"/>
                      </a:cxn>
                      <a:cxn ang="0">
                        <a:pos x="192" y="2450"/>
                      </a:cxn>
                      <a:cxn ang="0">
                        <a:pos x="2002" y="61"/>
                      </a:cxn>
                      <a:cxn ang="0">
                        <a:pos x="1941" y="0"/>
                      </a:cxn>
                      <a:cxn ang="0">
                        <a:pos x="1941" y="0"/>
                      </a:cxn>
                    </a:cxnLst>
                    <a:rect l="0" t="0" r="r" b="b"/>
                    <a:pathLst>
                      <a:path w="2002" h="2521">
                        <a:moveTo>
                          <a:pt x="1941" y="0"/>
                        </a:moveTo>
                        <a:lnTo>
                          <a:pt x="0" y="2521"/>
                        </a:lnTo>
                        <a:lnTo>
                          <a:pt x="192" y="2450"/>
                        </a:lnTo>
                        <a:lnTo>
                          <a:pt x="2002" y="61"/>
                        </a:lnTo>
                        <a:lnTo>
                          <a:pt x="1941" y="0"/>
                        </a:lnTo>
                        <a:lnTo>
                          <a:pt x="1941" y="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239" name="Freeform 47"/>
                  <p:cNvSpPr>
                    <a:spLocks noChangeAspect="1"/>
                  </p:cNvSpPr>
                  <p:nvPr userDrawn="1"/>
                </p:nvSpPr>
                <p:spPr bwMode="auto">
                  <a:xfrm rot="-3172564">
                    <a:off x="4903" y="-19"/>
                    <a:ext cx="758" cy="1344"/>
                  </a:xfrm>
                  <a:custGeom>
                    <a:avLst/>
                    <a:gdLst/>
                    <a:ahLst/>
                    <a:cxnLst>
                      <a:cxn ang="0">
                        <a:pos x="95" y="2844"/>
                      </a:cxn>
                      <a:cxn ang="0">
                        <a:pos x="394" y="2834"/>
                      </a:cxn>
                      <a:cxn ang="0">
                        <a:pos x="821" y="3009"/>
                      </a:cxn>
                      <a:cxn ang="0">
                        <a:pos x="681" y="2817"/>
                      </a:cxn>
                      <a:cxn ang="0">
                        <a:pos x="367" y="2703"/>
                      </a:cxn>
                      <a:cxn ang="0">
                        <a:pos x="637" y="2720"/>
                      </a:cxn>
                      <a:cxn ang="0">
                        <a:pos x="979" y="2870"/>
                      </a:cxn>
                      <a:cxn ang="0">
                        <a:pos x="2859" y="420"/>
                      </a:cxn>
                      <a:cxn ang="0">
                        <a:pos x="2578" y="148"/>
                      </a:cxn>
                      <a:cxn ang="0">
                        <a:pos x="2308" y="0"/>
                      </a:cxn>
                      <a:cxn ang="0">
                        <a:pos x="2692" y="78"/>
                      </a:cxn>
                      <a:cxn ang="0">
                        <a:pos x="3007" y="428"/>
                      </a:cxn>
                      <a:cxn ang="0">
                        <a:pos x="831" y="3273"/>
                      </a:cxn>
                      <a:cxn ang="0">
                        <a:pos x="481" y="3412"/>
                      </a:cxn>
                      <a:cxn ang="0">
                        <a:pos x="105" y="3771"/>
                      </a:cxn>
                      <a:cxn ang="0">
                        <a:pos x="0" y="3667"/>
                      </a:cxn>
                      <a:cxn ang="0">
                        <a:pos x="131" y="3631"/>
                      </a:cxn>
                      <a:cxn ang="0">
                        <a:pos x="376" y="3385"/>
                      </a:cxn>
                      <a:cxn ang="0">
                        <a:pos x="165" y="3273"/>
                      </a:cxn>
                      <a:cxn ang="0">
                        <a:pos x="165" y="3176"/>
                      </a:cxn>
                      <a:cxn ang="0">
                        <a:pos x="411" y="3298"/>
                      </a:cxn>
                      <a:cxn ang="0">
                        <a:pos x="411" y="3186"/>
                      </a:cxn>
                      <a:cxn ang="0">
                        <a:pos x="603" y="3220"/>
                      </a:cxn>
                      <a:cxn ang="0">
                        <a:pos x="428" y="3079"/>
                      </a:cxn>
                      <a:cxn ang="0">
                        <a:pos x="629" y="3062"/>
                      </a:cxn>
                      <a:cxn ang="0">
                        <a:pos x="95" y="2844"/>
                      </a:cxn>
                      <a:cxn ang="0">
                        <a:pos x="95" y="2844"/>
                      </a:cxn>
                    </a:cxnLst>
                    <a:rect l="0" t="0" r="r" b="b"/>
                    <a:pathLst>
                      <a:path w="3007" h="3771">
                        <a:moveTo>
                          <a:pt x="95" y="2844"/>
                        </a:moveTo>
                        <a:lnTo>
                          <a:pt x="394" y="2834"/>
                        </a:lnTo>
                        <a:lnTo>
                          <a:pt x="821" y="3009"/>
                        </a:lnTo>
                        <a:lnTo>
                          <a:pt x="681" y="2817"/>
                        </a:lnTo>
                        <a:lnTo>
                          <a:pt x="367" y="2703"/>
                        </a:lnTo>
                        <a:lnTo>
                          <a:pt x="637" y="2720"/>
                        </a:lnTo>
                        <a:lnTo>
                          <a:pt x="979" y="2870"/>
                        </a:lnTo>
                        <a:lnTo>
                          <a:pt x="2859" y="420"/>
                        </a:lnTo>
                        <a:lnTo>
                          <a:pt x="2578" y="148"/>
                        </a:lnTo>
                        <a:lnTo>
                          <a:pt x="2308" y="0"/>
                        </a:lnTo>
                        <a:lnTo>
                          <a:pt x="2692" y="78"/>
                        </a:lnTo>
                        <a:lnTo>
                          <a:pt x="3007" y="428"/>
                        </a:lnTo>
                        <a:lnTo>
                          <a:pt x="831" y="3273"/>
                        </a:lnTo>
                        <a:lnTo>
                          <a:pt x="481" y="3412"/>
                        </a:lnTo>
                        <a:lnTo>
                          <a:pt x="105" y="3771"/>
                        </a:lnTo>
                        <a:lnTo>
                          <a:pt x="0" y="3667"/>
                        </a:lnTo>
                        <a:lnTo>
                          <a:pt x="131" y="3631"/>
                        </a:lnTo>
                        <a:lnTo>
                          <a:pt x="376" y="3385"/>
                        </a:lnTo>
                        <a:lnTo>
                          <a:pt x="165" y="3273"/>
                        </a:lnTo>
                        <a:lnTo>
                          <a:pt x="165" y="3176"/>
                        </a:lnTo>
                        <a:lnTo>
                          <a:pt x="411" y="3298"/>
                        </a:lnTo>
                        <a:lnTo>
                          <a:pt x="411" y="3186"/>
                        </a:lnTo>
                        <a:lnTo>
                          <a:pt x="603" y="3220"/>
                        </a:lnTo>
                        <a:lnTo>
                          <a:pt x="428" y="3079"/>
                        </a:lnTo>
                        <a:lnTo>
                          <a:pt x="629" y="3062"/>
                        </a:lnTo>
                        <a:lnTo>
                          <a:pt x="95" y="2844"/>
                        </a:lnTo>
                        <a:lnTo>
                          <a:pt x="95" y="2844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240" name="Freeform 48"/>
                  <p:cNvSpPr>
                    <a:spLocks noChangeAspect="1"/>
                  </p:cNvSpPr>
                  <p:nvPr userDrawn="1"/>
                </p:nvSpPr>
                <p:spPr bwMode="auto">
                  <a:xfrm rot="-3172564">
                    <a:off x="5297" y="897"/>
                    <a:ext cx="169" cy="122"/>
                  </a:xfrm>
                  <a:custGeom>
                    <a:avLst/>
                    <a:gdLst/>
                    <a:ahLst/>
                    <a:cxnLst>
                      <a:cxn ang="0">
                        <a:pos x="0" y="80"/>
                      </a:cxn>
                      <a:cxn ang="0">
                        <a:pos x="255" y="106"/>
                      </a:cxn>
                      <a:cxn ang="0">
                        <a:pos x="639" y="342"/>
                      </a:cxn>
                      <a:cxn ang="0">
                        <a:pos x="673" y="289"/>
                      </a:cxn>
                      <a:cxn ang="0">
                        <a:pos x="447" y="114"/>
                      </a:cxn>
                      <a:cxn ang="0">
                        <a:pos x="26" y="0"/>
                      </a:cxn>
                      <a:cxn ang="0">
                        <a:pos x="0" y="80"/>
                      </a:cxn>
                      <a:cxn ang="0">
                        <a:pos x="0" y="80"/>
                      </a:cxn>
                    </a:cxnLst>
                    <a:rect l="0" t="0" r="r" b="b"/>
                    <a:pathLst>
                      <a:path w="673" h="342">
                        <a:moveTo>
                          <a:pt x="0" y="80"/>
                        </a:moveTo>
                        <a:lnTo>
                          <a:pt x="255" y="106"/>
                        </a:lnTo>
                        <a:lnTo>
                          <a:pt x="639" y="342"/>
                        </a:lnTo>
                        <a:lnTo>
                          <a:pt x="673" y="289"/>
                        </a:lnTo>
                        <a:lnTo>
                          <a:pt x="447" y="114"/>
                        </a:lnTo>
                        <a:lnTo>
                          <a:pt x="26" y="0"/>
                        </a:lnTo>
                        <a:lnTo>
                          <a:pt x="0" y="80"/>
                        </a:lnTo>
                        <a:lnTo>
                          <a:pt x="0" y="8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241" name="Freeform 49"/>
                  <p:cNvSpPr>
                    <a:spLocks noChangeAspect="1"/>
                  </p:cNvSpPr>
                  <p:nvPr userDrawn="1"/>
                </p:nvSpPr>
                <p:spPr bwMode="auto">
                  <a:xfrm rot="-3172564">
                    <a:off x="5253" y="806"/>
                    <a:ext cx="181" cy="144"/>
                  </a:xfrm>
                  <a:custGeom>
                    <a:avLst/>
                    <a:gdLst/>
                    <a:ahLst/>
                    <a:cxnLst>
                      <a:cxn ang="0">
                        <a:pos x="0" y="78"/>
                      </a:cxn>
                      <a:cxn ang="0">
                        <a:pos x="340" y="148"/>
                      </a:cxn>
                      <a:cxn ang="0">
                        <a:pos x="638" y="403"/>
                      </a:cxn>
                      <a:cxn ang="0">
                        <a:pos x="716" y="296"/>
                      </a:cxn>
                      <a:cxn ang="0">
                        <a:pos x="420" y="114"/>
                      </a:cxn>
                      <a:cxn ang="0">
                        <a:pos x="70" y="0"/>
                      </a:cxn>
                      <a:cxn ang="0">
                        <a:pos x="0" y="78"/>
                      </a:cxn>
                      <a:cxn ang="0">
                        <a:pos x="0" y="78"/>
                      </a:cxn>
                    </a:cxnLst>
                    <a:rect l="0" t="0" r="r" b="b"/>
                    <a:pathLst>
                      <a:path w="716" h="403">
                        <a:moveTo>
                          <a:pt x="0" y="78"/>
                        </a:moveTo>
                        <a:lnTo>
                          <a:pt x="340" y="148"/>
                        </a:lnTo>
                        <a:lnTo>
                          <a:pt x="638" y="403"/>
                        </a:lnTo>
                        <a:lnTo>
                          <a:pt x="716" y="296"/>
                        </a:lnTo>
                        <a:lnTo>
                          <a:pt x="420" y="114"/>
                        </a:lnTo>
                        <a:lnTo>
                          <a:pt x="70" y="0"/>
                        </a:lnTo>
                        <a:lnTo>
                          <a:pt x="0" y="78"/>
                        </a:lnTo>
                        <a:lnTo>
                          <a:pt x="0" y="7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242" name="Freeform 50"/>
                  <p:cNvSpPr>
                    <a:spLocks noChangeAspect="1"/>
                  </p:cNvSpPr>
                  <p:nvPr userDrawn="1"/>
                </p:nvSpPr>
                <p:spPr bwMode="auto">
                  <a:xfrm rot="-3172564">
                    <a:off x="4985" y="210"/>
                    <a:ext cx="181" cy="147"/>
                  </a:xfrm>
                  <a:custGeom>
                    <a:avLst/>
                    <a:gdLst/>
                    <a:ahLst/>
                    <a:cxnLst>
                      <a:cxn ang="0">
                        <a:pos x="0" y="78"/>
                      </a:cxn>
                      <a:cxn ang="0">
                        <a:pos x="316" y="139"/>
                      </a:cxn>
                      <a:cxn ang="0">
                        <a:pos x="649" y="411"/>
                      </a:cxn>
                      <a:cxn ang="0">
                        <a:pos x="717" y="314"/>
                      </a:cxn>
                      <a:cxn ang="0">
                        <a:pos x="394" y="87"/>
                      </a:cxn>
                      <a:cxn ang="0">
                        <a:pos x="54" y="0"/>
                      </a:cxn>
                      <a:cxn ang="0">
                        <a:pos x="0" y="78"/>
                      </a:cxn>
                      <a:cxn ang="0">
                        <a:pos x="0" y="78"/>
                      </a:cxn>
                    </a:cxnLst>
                    <a:rect l="0" t="0" r="r" b="b"/>
                    <a:pathLst>
                      <a:path w="717" h="411">
                        <a:moveTo>
                          <a:pt x="0" y="78"/>
                        </a:moveTo>
                        <a:lnTo>
                          <a:pt x="316" y="139"/>
                        </a:lnTo>
                        <a:lnTo>
                          <a:pt x="649" y="411"/>
                        </a:lnTo>
                        <a:lnTo>
                          <a:pt x="717" y="314"/>
                        </a:lnTo>
                        <a:lnTo>
                          <a:pt x="394" y="87"/>
                        </a:lnTo>
                        <a:lnTo>
                          <a:pt x="54" y="0"/>
                        </a:lnTo>
                        <a:lnTo>
                          <a:pt x="0" y="78"/>
                        </a:lnTo>
                        <a:lnTo>
                          <a:pt x="0" y="7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243" name="Freeform 51"/>
                  <p:cNvSpPr>
                    <a:spLocks noChangeAspect="1"/>
                  </p:cNvSpPr>
                  <p:nvPr userDrawn="1"/>
                </p:nvSpPr>
                <p:spPr bwMode="auto">
                  <a:xfrm rot="-3172564">
                    <a:off x="4948" y="142"/>
                    <a:ext cx="179" cy="138"/>
                  </a:xfrm>
                  <a:custGeom>
                    <a:avLst/>
                    <a:gdLst/>
                    <a:ahLst/>
                    <a:cxnLst>
                      <a:cxn ang="0">
                        <a:pos x="0" y="88"/>
                      </a:cxn>
                      <a:cxn ang="0">
                        <a:pos x="272" y="131"/>
                      </a:cxn>
                      <a:cxn ang="0">
                        <a:pos x="665" y="386"/>
                      </a:cxn>
                      <a:cxn ang="0">
                        <a:pos x="709" y="308"/>
                      </a:cxn>
                      <a:cxn ang="0">
                        <a:pos x="306" y="53"/>
                      </a:cxn>
                      <a:cxn ang="0">
                        <a:pos x="43" y="0"/>
                      </a:cxn>
                      <a:cxn ang="0">
                        <a:pos x="0" y="88"/>
                      </a:cxn>
                      <a:cxn ang="0">
                        <a:pos x="0" y="88"/>
                      </a:cxn>
                    </a:cxnLst>
                    <a:rect l="0" t="0" r="r" b="b"/>
                    <a:pathLst>
                      <a:path w="709" h="386">
                        <a:moveTo>
                          <a:pt x="0" y="88"/>
                        </a:moveTo>
                        <a:lnTo>
                          <a:pt x="272" y="131"/>
                        </a:lnTo>
                        <a:lnTo>
                          <a:pt x="665" y="386"/>
                        </a:lnTo>
                        <a:lnTo>
                          <a:pt x="709" y="308"/>
                        </a:lnTo>
                        <a:lnTo>
                          <a:pt x="306" y="53"/>
                        </a:lnTo>
                        <a:lnTo>
                          <a:pt x="43" y="0"/>
                        </a:lnTo>
                        <a:lnTo>
                          <a:pt x="0" y="88"/>
                        </a:lnTo>
                        <a:lnTo>
                          <a:pt x="0" y="8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8244" name="Line 52"/>
              <p:cNvSpPr>
                <a:spLocks noChangeAspect="1" noChangeShapeType="1"/>
              </p:cNvSpPr>
              <p:nvPr userDrawn="1"/>
            </p:nvSpPr>
            <p:spPr bwMode="auto">
              <a:xfrm>
                <a:off x="4870" y="84"/>
                <a:ext cx="42" cy="96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pic>
        <p:nvPicPr>
          <p:cNvPr id="57" name="Picture 56" descr="EIClogo.jp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52400" y="32780"/>
            <a:ext cx="458925" cy="424420"/>
          </a:xfrm>
          <a:prstGeom prst="rect">
            <a:avLst/>
          </a:prstGeom>
        </p:spPr>
      </p:pic>
      <p:pic>
        <p:nvPicPr>
          <p:cNvPr id="58" name="Picture 57" descr="bnl-logo.jp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72157" y="6527800"/>
            <a:ext cx="1005840" cy="368300"/>
          </a:xfrm>
          <a:prstGeom prst="rect">
            <a:avLst/>
          </a:prstGeom>
        </p:spPr>
      </p:pic>
      <p:grpSp>
        <p:nvGrpSpPr>
          <p:cNvPr id="8252" name="Group 60"/>
          <p:cNvGrpSpPr>
            <a:grpSpLocks/>
          </p:cNvGrpSpPr>
          <p:nvPr/>
        </p:nvGrpSpPr>
        <p:grpSpPr bwMode="auto">
          <a:xfrm rot="5400000">
            <a:off x="4086225" y="-3660775"/>
            <a:ext cx="431800" cy="8604250"/>
            <a:chOff x="5468" y="1333"/>
            <a:chExt cx="243" cy="2714"/>
          </a:xfrm>
        </p:grpSpPr>
        <p:sp>
          <p:nvSpPr>
            <p:cNvPr id="8253" name="Freeform 61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00FF"/>
                </a:gs>
                <a:gs pos="100000">
                  <a:srgbClr val="FFFFFF"/>
                </a:gs>
              </a:gsLst>
              <a:lin ang="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54" name="Freeform 62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00FF"/>
                </a:gs>
                <a:gs pos="100000">
                  <a:srgbClr val="FFFFFF"/>
                </a:gs>
              </a:gsLst>
              <a:lin ang="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5400"/>
            <a:ext cx="84582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 err="1" smtClean="0"/>
              <a:t>bubu</a:t>
            </a:r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1" r:id="rId3"/>
    <p:sldLayoutId id="2147483657" r:id="rId4"/>
    <p:sldLayoutId id="2147483655" r:id="rId5"/>
    <p:sldLayoutId id="2147483658" r:id="rId6"/>
    <p:sldLayoutId id="2147483656" r:id="rId7"/>
    <p:sldLayoutId id="2147483653" r:id="rId8"/>
    <p:sldLayoutId id="2147483659" r:id="rId9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l" rtl="0" fontAlgn="base">
        <a:spcBef>
          <a:spcPct val="0"/>
        </a:spcBef>
        <a:spcAft>
          <a:spcPct val="0"/>
        </a:spcAft>
        <a:defRPr kumimoji="1" sz="2800" b="1" i="1">
          <a:solidFill>
            <a:srgbClr val="0000FF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3200" b="1" i="1">
          <a:solidFill>
            <a:srgbClr val="6600FF"/>
          </a:solidFill>
          <a:effectLst>
            <a:outerShdw blurRad="38100" dist="38100" dir="2700000" algn="tl">
              <a:srgbClr val="DDDDDD"/>
            </a:outerShdw>
          </a:effectLst>
          <a:latin typeface="Comic Sans MS" charset="0"/>
          <a:ea typeface="ＭＳ Ｐゴシック" charset="-128"/>
          <a:cs typeface="ＭＳ Ｐゴシック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3200" b="1" i="1">
          <a:solidFill>
            <a:srgbClr val="6600FF"/>
          </a:solidFill>
          <a:effectLst>
            <a:outerShdw blurRad="38100" dist="38100" dir="2700000" algn="tl">
              <a:srgbClr val="DDDDDD"/>
            </a:outerShdw>
          </a:effectLst>
          <a:latin typeface="Comic Sans MS" charset="0"/>
          <a:ea typeface="ＭＳ Ｐゴシック" charset="-128"/>
          <a:cs typeface="ＭＳ Ｐゴシック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3200" b="1" i="1">
          <a:solidFill>
            <a:srgbClr val="6600FF"/>
          </a:solidFill>
          <a:effectLst>
            <a:outerShdw blurRad="38100" dist="38100" dir="2700000" algn="tl">
              <a:srgbClr val="DDDDDD"/>
            </a:outerShdw>
          </a:effectLst>
          <a:latin typeface="Comic Sans MS" charset="0"/>
          <a:ea typeface="ＭＳ Ｐゴシック" charset="-128"/>
          <a:cs typeface="ＭＳ Ｐゴシック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3200" b="1" i="1">
          <a:solidFill>
            <a:srgbClr val="6600FF"/>
          </a:solidFill>
          <a:effectLst>
            <a:outerShdw blurRad="38100" dist="38100" dir="2700000" algn="tl">
              <a:srgbClr val="DDDDDD"/>
            </a:outerShdw>
          </a:effectLst>
          <a:latin typeface="Comic Sans MS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 b="1" i="1">
          <a:solidFill>
            <a:srgbClr val="6600FF"/>
          </a:solidFill>
          <a:effectLst>
            <a:outerShdw blurRad="38100" dist="38100" dir="2700000" algn="tl">
              <a:srgbClr val="DDDDDD"/>
            </a:outerShdw>
          </a:effectLst>
          <a:latin typeface="Comic Sans MS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 b="1" i="1">
          <a:solidFill>
            <a:srgbClr val="6600FF"/>
          </a:solidFill>
          <a:effectLst>
            <a:outerShdw blurRad="38100" dist="38100" dir="2700000" algn="tl">
              <a:srgbClr val="DDDDDD"/>
            </a:outerShdw>
          </a:effectLst>
          <a:latin typeface="Comic Sans MS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 b="1" i="1">
          <a:solidFill>
            <a:srgbClr val="6600FF"/>
          </a:solidFill>
          <a:effectLst>
            <a:outerShdw blurRad="38100" dist="38100" dir="2700000" algn="tl">
              <a:srgbClr val="DDDDDD"/>
            </a:outerShdw>
          </a:effectLst>
          <a:latin typeface="Comic Sans MS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 b="1" i="1">
          <a:solidFill>
            <a:srgbClr val="6600FF"/>
          </a:solidFill>
          <a:effectLst>
            <a:outerShdw blurRad="38100" dist="38100" dir="2700000" algn="tl">
              <a:srgbClr val="DDDDDD"/>
            </a:outerShdw>
          </a:effectLst>
          <a:latin typeface="Comic Sans MS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000FF"/>
        </a:buClr>
        <a:buFont typeface="Wingdings" charset="2"/>
        <a:buChar char="q"/>
        <a:defRPr kumimoji="1" sz="2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00FF"/>
        </a:buClr>
        <a:buFont typeface="Wingdings" charset="2"/>
        <a:buChar char="Ø"/>
        <a:defRPr kumimoji="1" sz="20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Blip>
          <a:blip r:embed="rId13"/>
        </a:buBlip>
        <a:defRPr kumimoji="1" sz="18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kumimoji="1" sz="16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SzPct val="120000"/>
        <a:buFontTx/>
        <a:buBlip>
          <a:blip r:embed="rId15"/>
        </a:buBlip>
        <a:defRPr kumimoji="1" sz="14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Blip>
          <a:blip r:embed="rId16"/>
        </a:buBlip>
        <a:defRPr kumimoji="1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Blip>
          <a:blip r:embed="rId16"/>
        </a:buBlip>
        <a:defRPr kumimoji="1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Blip>
          <a:blip r:embed="rId16"/>
        </a:buBlip>
        <a:defRPr kumimoji="1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Blip>
          <a:blip r:embed="rId16"/>
        </a:buBlip>
        <a:defRPr kumimoji="1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png"/><Relationship Id="rId3" Type="http://schemas.openxmlformats.org/officeDocument/2006/relationships/image" Target="../media/image10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5" Type="http://schemas.openxmlformats.org/officeDocument/2006/relationships/image" Target="../media/image18.png"/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5" Type="http://schemas.openxmlformats.org/officeDocument/2006/relationships/image" Target="../media/image22.png"/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</a:t>
            </a:r>
            <a:r>
              <a:rPr lang="en-US" dirty="0" err="1" smtClean="0"/>
              <a:t>eRHIC</a:t>
            </a:r>
            <a:r>
              <a:rPr lang="en-US" dirty="0" smtClean="0"/>
              <a:t> IR Design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Important features</a:t>
            </a:r>
          </a:p>
          <a:p>
            <a:pPr lvl="1"/>
            <a:r>
              <a:rPr lang="en-US" dirty="0" smtClean="0"/>
              <a:t>10 </a:t>
            </a:r>
            <a:r>
              <a:rPr lang="en-US" dirty="0" err="1" smtClean="0"/>
              <a:t>mrad</a:t>
            </a:r>
            <a:r>
              <a:rPr lang="en-US" dirty="0" smtClean="0"/>
              <a:t> crossing angle</a:t>
            </a:r>
          </a:p>
          <a:p>
            <a:pPr lvl="2"/>
            <a:r>
              <a:rPr lang="en-US" dirty="0" smtClean="0"/>
              <a:t>Needs to be integrated into the current STAR and upgrades </a:t>
            </a:r>
          </a:p>
          <a:p>
            <a:pPr lvl="2"/>
            <a:r>
              <a:rPr lang="en-US" dirty="0" smtClean="0"/>
              <a:t>Important for luminosity and separation of forward protons from exclusive reactions as well as to separate breakup neutrons from the outgoing beam</a:t>
            </a:r>
          </a:p>
          <a:p>
            <a:pPr lvl="1"/>
            <a:r>
              <a:rPr lang="en-US" dirty="0" smtClean="0"/>
              <a:t>Free space to first beam element 4.5m</a:t>
            </a:r>
          </a:p>
          <a:p>
            <a:pPr lvl="2"/>
            <a:r>
              <a:rPr lang="en-US" dirty="0" smtClean="0"/>
              <a:t>This can be changed </a:t>
            </a:r>
            <a:r>
              <a:rPr lang="en-US" dirty="0" smtClean="0">
                <a:sym typeface="Wingdings"/>
              </a:rPr>
              <a:t> consequence loss in luminosity  linear proportional to the increase of L*</a:t>
            </a:r>
          </a:p>
          <a:p>
            <a:pPr lvl="3"/>
            <a:r>
              <a:rPr lang="en-US" dirty="0" smtClean="0">
                <a:sym typeface="Wingdings"/>
              </a:rPr>
              <a:t>Impact on physics program needs to be estimated</a:t>
            </a:r>
          </a:p>
          <a:p>
            <a:pPr lvl="1"/>
            <a:r>
              <a:rPr lang="en-US" dirty="0" smtClean="0">
                <a:sym typeface="Wingdings"/>
              </a:rPr>
              <a:t>Current IR design already optimized for the detection of break up neutrons and protons from exclusive reactions</a:t>
            </a:r>
          </a:p>
          <a:p>
            <a:pPr lvl="2"/>
            <a:r>
              <a:rPr lang="en-US" dirty="0" smtClean="0">
                <a:sym typeface="Wingdings"/>
              </a:rPr>
              <a:t>Any change needs a re-optimization</a:t>
            </a:r>
          </a:p>
          <a:p>
            <a:pPr lvl="1"/>
            <a:r>
              <a:rPr lang="en-US" dirty="0" smtClean="0">
                <a:sym typeface="Wingdings"/>
              </a:rPr>
              <a:t>We need to figure out how to switch between </a:t>
            </a:r>
            <a:r>
              <a:rPr lang="en-US" dirty="0" err="1" smtClean="0">
                <a:sym typeface="Wingdings"/>
              </a:rPr>
              <a:t>ep</a:t>
            </a:r>
            <a:r>
              <a:rPr lang="en-US" dirty="0" smtClean="0">
                <a:sym typeface="Wingdings"/>
              </a:rPr>
              <a:t>/</a:t>
            </a:r>
            <a:r>
              <a:rPr lang="en-US" dirty="0" err="1" smtClean="0">
                <a:sym typeface="Wingdings"/>
              </a:rPr>
              <a:t>eA</a:t>
            </a:r>
            <a:r>
              <a:rPr lang="en-US" dirty="0" smtClean="0">
                <a:sym typeface="Wingdings"/>
              </a:rPr>
              <a:t> and </a:t>
            </a:r>
            <a:r>
              <a:rPr lang="en-US" dirty="0" err="1" smtClean="0">
                <a:sym typeface="Wingdings"/>
              </a:rPr>
              <a:t>pp</a:t>
            </a:r>
            <a:r>
              <a:rPr lang="en-US" dirty="0" smtClean="0">
                <a:sym typeface="Wingdings"/>
              </a:rPr>
              <a:t>, </a:t>
            </a:r>
          </a:p>
          <a:p>
            <a:pPr marL="457200" lvl="1" indent="0">
              <a:buNone/>
            </a:pP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  </a:t>
            </a:r>
            <a:r>
              <a:rPr lang="en-US" dirty="0" err="1" smtClean="0">
                <a:sym typeface="Wingdings"/>
              </a:rPr>
              <a:t>dA</a:t>
            </a:r>
            <a:r>
              <a:rPr lang="en-US" dirty="0" smtClean="0">
                <a:sym typeface="Wingdings"/>
              </a:rPr>
              <a:t> and AA collisions</a:t>
            </a:r>
          </a:p>
          <a:p>
            <a:pPr lvl="2"/>
            <a:r>
              <a:rPr lang="en-US" dirty="0" smtClean="0">
                <a:sym typeface="Wingdings"/>
              </a:rPr>
              <a:t>What to do with the yellow beam line</a:t>
            </a:r>
          </a:p>
          <a:p>
            <a:pPr lvl="2"/>
            <a:r>
              <a:rPr lang="en-US" dirty="0" smtClean="0">
                <a:sym typeface="Wingdings"/>
              </a:rPr>
              <a:t>How to put the non-colliding electron beams around STAR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E.C. Aschenauer</a:t>
            </a: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STAR Analyis Meeting, August 2011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7F85B-340E-9941-AF39-030851572DD6}" type="slidenum">
              <a:rPr lang="en-US" altLang="ja-JP" smtClean="0"/>
              <a:pPr/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58431556"/>
      </p:ext>
    </p:extLst>
  </p:cSld>
  <p:clrMapOvr>
    <a:masterClrMapping/>
  </p:clrMapOvr>
  <p:transition xmlns:p14="http://schemas.microsoft.com/office/powerpoint/2010/main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</a:t>
            </a:r>
            <a:r>
              <a:rPr lang="en-US" dirty="0" err="1"/>
              <a:t>eRHIC</a:t>
            </a:r>
            <a:r>
              <a:rPr lang="en-US" dirty="0"/>
              <a:t> IR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will the following be integrated into </a:t>
            </a:r>
            <a:r>
              <a:rPr lang="en-US" dirty="0" err="1" smtClean="0"/>
              <a:t>eSTAR</a:t>
            </a:r>
            <a:endParaRPr lang="en-US" dirty="0"/>
          </a:p>
          <a:p>
            <a:pPr lvl="1"/>
            <a:r>
              <a:rPr lang="en-US" dirty="0" smtClean="0"/>
              <a:t>luminosity monitor for </a:t>
            </a:r>
            <a:r>
              <a:rPr lang="en-US" dirty="0" err="1" smtClean="0"/>
              <a:t>ep</a:t>
            </a:r>
            <a:r>
              <a:rPr lang="en-US" dirty="0" smtClean="0"/>
              <a:t> / </a:t>
            </a:r>
            <a:r>
              <a:rPr lang="en-US" dirty="0" err="1" smtClean="0"/>
              <a:t>eA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Main concern space</a:t>
            </a:r>
          </a:p>
          <a:p>
            <a:pPr lvl="1"/>
            <a:r>
              <a:rPr lang="en-US" dirty="0" smtClean="0"/>
              <a:t>Electron polarization measurement</a:t>
            </a:r>
          </a:p>
          <a:p>
            <a:pPr lvl="2"/>
            <a:r>
              <a:rPr lang="en-US" dirty="0" smtClean="0"/>
              <a:t>Main concern space</a:t>
            </a:r>
          </a:p>
          <a:p>
            <a:pPr lvl="1"/>
            <a:r>
              <a:rPr lang="en-US" dirty="0" smtClean="0"/>
              <a:t>Low Q2 lepton detection</a:t>
            </a:r>
          </a:p>
          <a:p>
            <a:pPr lvl="2"/>
            <a:r>
              <a:rPr lang="en-US" dirty="0" smtClean="0"/>
              <a:t>As long as the outgoing lepton beam design is not changed the design on slide 5 should work</a:t>
            </a:r>
          </a:p>
          <a:p>
            <a:pPr lvl="2"/>
            <a:endParaRPr lang="en-US" dirty="0"/>
          </a:p>
          <a:p>
            <a:pPr marL="0" indent="0">
              <a:buNone/>
            </a:pPr>
            <a:r>
              <a:rPr lang="en-US" dirty="0" smtClean="0"/>
              <a:t>Of course there are a lot of more details, which need a </a:t>
            </a:r>
            <a:r>
              <a:rPr lang="en-US" smtClean="0"/>
              <a:t>very close look.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E.C. Aschenauer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STAR Analyis Meeting, August 2011</a:t>
            </a:r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AF64A-CB62-3D4B-9CBC-C26B9FF18E2B}" type="slidenum">
              <a:rPr lang="en-US" altLang="ja-JP" smtClean="0"/>
              <a:pPr/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396219736"/>
      </p:ext>
    </p:extLst>
  </p:cSld>
  <p:clrMapOvr>
    <a:masterClrMapping/>
  </p:clrMapOvr>
  <p:transition xmlns:p14="http://schemas.microsoft.com/office/powerpoint/2010/main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Picture 77" descr="Screen shot 2011-01-21 at 11.41.34 AM.png"/>
          <p:cNvPicPr>
            <a:picLocks noChangeAspect="1"/>
          </p:cNvPicPr>
          <p:nvPr/>
        </p:nvPicPr>
        <p:blipFill>
          <a:blip r:embed="rId3">
            <a:alphaModFix amt="58000"/>
          </a:blip>
          <a:stretch>
            <a:fillRect/>
          </a:stretch>
        </p:blipFill>
        <p:spPr>
          <a:xfrm>
            <a:off x="1316810" y="4094729"/>
            <a:ext cx="4139985" cy="635000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 rot="16200000">
            <a:off x="8137339" y="3253826"/>
            <a:ext cx="1181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0.44843 m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rot="10800000" flipH="1">
            <a:off x="262569" y="4386193"/>
            <a:ext cx="8768080" cy="1588"/>
          </a:xfrm>
          <a:prstGeom prst="line">
            <a:avLst/>
          </a:prstGeom>
          <a:ln w="12700">
            <a:solidFill>
              <a:srgbClr val="00009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6200000" flipH="1" flipV="1">
            <a:off x="6233330" y="4075825"/>
            <a:ext cx="3528832" cy="22218"/>
          </a:xfrm>
          <a:prstGeom prst="straightConnector1">
            <a:avLst/>
          </a:prstGeom>
          <a:ln w="12700">
            <a:solidFill>
              <a:srgbClr val="000090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 rot="21427549">
            <a:off x="7055888" y="2012316"/>
            <a:ext cx="456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Q5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7764795" y="1910917"/>
            <a:ext cx="443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D5</a:t>
            </a:r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 flipH="1" flipV="1">
            <a:off x="7728110" y="3544133"/>
            <a:ext cx="1629019" cy="1588"/>
          </a:xfrm>
          <a:prstGeom prst="straightConnector1">
            <a:avLst/>
          </a:prstGeom>
          <a:ln w="9525"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 rot="21435195">
            <a:off x="6221663" y="2061355"/>
            <a:ext cx="456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Q4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254484" y="4359436"/>
            <a:ext cx="45719" cy="45719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92300" y="5772014"/>
            <a:ext cx="7694336" cy="37067"/>
          </a:xfrm>
          <a:prstGeom prst="straightConnector1">
            <a:avLst/>
          </a:prstGeom>
          <a:ln w="12700">
            <a:solidFill>
              <a:srgbClr val="00009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547453" y="5402682"/>
            <a:ext cx="1298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90.08703 m</a:t>
            </a:r>
            <a:endParaRPr lang="en-US" dirty="0"/>
          </a:p>
        </p:txBody>
      </p:sp>
      <p:cxnSp>
        <p:nvCxnSpPr>
          <p:cNvPr id="99" name="Straight Arrow Connector 98"/>
          <p:cNvCxnSpPr>
            <a:endCxn id="97" idx="3"/>
          </p:cNvCxnSpPr>
          <p:nvPr/>
        </p:nvCxnSpPr>
        <p:spPr>
          <a:xfrm rot="5400000" flipH="1" flipV="1">
            <a:off x="4006318" y="4510936"/>
            <a:ext cx="2695086" cy="5649"/>
          </a:xfrm>
          <a:prstGeom prst="straightConnector1">
            <a:avLst/>
          </a:prstGeom>
          <a:ln w="12700">
            <a:solidFill>
              <a:srgbClr val="000090"/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/>
          <p:nvPr/>
        </p:nvCxnSpPr>
        <p:spPr>
          <a:xfrm>
            <a:off x="282103" y="5427160"/>
            <a:ext cx="5109608" cy="1588"/>
          </a:xfrm>
          <a:prstGeom prst="straightConnector1">
            <a:avLst/>
          </a:prstGeom>
          <a:ln w="12700">
            <a:solidFill>
              <a:srgbClr val="00009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 flipH="1">
            <a:off x="1475513" y="4142709"/>
            <a:ext cx="68581" cy="24507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 flipH="1">
            <a:off x="1384332" y="4386193"/>
            <a:ext cx="45719" cy="29058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 flipH="1">
            <a:off x="1593842" y="4387783"/>
            <a:ext cx="85727" cy="28899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 rot="10800000" flipV="1">
            <a:off x="3187700" y="2730417"/>
            <a:ext cx="4798934" cy="190255"/>
          </a:xfrm>
          <a:prstGeom prst="line">
            <a:avLst/>
          </a:prstGeom>
          <a:ln w="63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 rot="20961458">
            <a:off x="6455592" y="2514930"/>
            <a:ext cx="198143" cy="902273"/>
          </a:xfrm>
          <a:prstGeom prst="rect">
            <a:avLst/>
          </a:prstGeom>
          <a:solidFill>
            <a:schemeClr val="accent5">
              <a:lumMod val="60000"/>
              <a:lumOff val="40000"/>
              <a:alpha val="18000"/>
            </a:schemeClr>
          </a:solidFill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 rot="21009406">
            <a:off x="7300810" y="2367682"/>
            <a:ext cx="166191" cy="904129"/>
          </a:xfrm>
          <a:prstGeom prst="rect">
            <a:avLst/>
          </a:prstGeom>
          <a:solidFill>
            <a:schemeClr val="accent5">
              <a:lumMod val="60000"/>
              <a:lumOff val="40000"/>
              <a:alpha val="18000"/>
            </a:schemeClr>
          </a:solidFill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/>
          <p:cNvSpPr/>
          <p:nvPr/>
        </p:nvSpPr>
        <p:spPr>
          <a:xfrm rot="21026120">
            <a:off x="5464388" y="2615883"/>
            <a:ext cx="958702" cy="912581"/>
          </a:xfrm>
          <a:prstGeom prst="rect">
            <a:avLst/>
          </a:prstGeom>
          <a:solidFill>
            <a:schemeClr val="accent5">
              <a:lumMod val="40000"/>
              <a:lumOff val="60000"/>
              <a:alpha val="29000"/>
            </a:schemeClr>
          </a:solidFill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/>
          <p:cNvSpPr/>
          <p:nvPr/>
        </p:nvSpPr>
        <p:spPr>
          <a:xfrm rot="21043063" flipH="1">
            <a:off x="5356169" y="2697167"/>
            <a:ext cx="78952" cy="925365"/>
          </a:xfrm>
          <a:prstGeom prst="rect">
            <a:avLst/>
          </a:prstGeom>
          <a:solidFill>
            <a:schemeClr val="accent5">
              <a:lumMod val="40000"/>
              <a:lumOff val="60000"/>
              <a:alpha val="29000"/>
            </a:schemeClr>
          </a:solidFill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 rot="910509">
            <a:off x="5251048" y="2623061"/>
            <a:ext cx="95078" cy="93344"/>
          </a:xfrm>
          <a:prstGeom prst="ellipse">
            <a:avLst/>
          </a:prstGeom>
          <a:noFill/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/>
          <p:cNvSpPr txBox="1"/>
          <p:nvPr/>
        </p:nvSpPr>
        <p:spPr>
          <a:xfrm>
            <a:off x="2136588" y="5070929"/>
            <a:ext cx="1181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60.0559 m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965683" y="4497311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cxnSp>
        <p:nvCxnSpPr>
          <p:cNvPr id="81" name="Straight Arrow Connector 80"/>
          <p:cNvCxnSpPr/>
          <p:nvPr/>
        </p:nvCxnSpPr>
        <p:spPr>
          <a:xfrm rot="16200000" flipH="1">
            <a:off x="3939022" y="3653434"/>
            <a:ext cx="1465522" cy="1"/>
          </a:xfrm>
          <a:prstGeom prst="straightConnector1">
            <a:avLst/>
          </a:prstGeom>
          <a:ln w="12700">
            <a:solidFill>
              <a:srgbClr val="00009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16200000" flipH="1">
            <a:off x="2741851" y="4398382"/>
            <a:ext cx="197859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rot="16200000" flipH="1">
            <a:off x="1892102" y="4410431"/>
            <a:ext cx="197859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 rot="16200000">
            <a:off x="2575068" y="3399705"/>
            <a:ext cx="1116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0.2582  m</a:t>
            </a:r>
            <a:endParaRPr lang="en-US" dirty="0"/>
          </a:p>
        </p:txBody>
      </p:sp>
      <p:cxnSp>
        <p:nvCxnSpPr>
          <p:cNvPr id="88" name="Straight Connector 87"/>
          <p:cNvCxnSpPr/>
          <p:nvPr/>
        </p:nvCxnSpPr>
        <p:spPr>
          <a:xfrm flipV="1">
            <a:off x="8008855" y="2730417"/>
            <a:ext cx="850655" cy="2"/>
          </a:xfrm>
          <a:prstGeom prst="line">
            <a:avLst/>
          </a:prstGeom>
          <a:ln w="952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itle 6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 into Machine: IR-Design</a:t>
            </a:r>
            <a:endParaRPr lang="en-US" dirty="0"/>
          </a:p>
        </p:txBody>
      </p:sp>
      <p:sp>
        <p:nvSpPr>
          <p:cNvPr id="54" name="Date Placeholder 5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E.C. Aschenauer</a:t>
            </a:r>
            <a:endParaRPr lang="en-US" dirty="0"/>
          </a:p>
        </p:txBody>
      </p:sp>
      <p:sp>
        <p:nvSpPr>
          <p:cNvPr id="55" name="Slide Number Placeholder 5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03837-95B9-1F49-ADA3-E38B6FE44818}" type="slidenum">
              <a:rPr lang="en-US" smtClean="0"/>
              <a:pPr/>
              <a:t>3</a:t>
            </a:fld>
            <a:endParaRPr lang="en-US"/>
          </a:p>
        </p:txBody>
      </p:sp>
      <p:cxnSp>
        <p:nvCxnSpPr>
          <p:cNvPr id="66" name="Straight Connector 65"/>
          <p:cNvCxnSpPr/>
          <p:nvPr/>
        </p:nvCxnSpPr>
        <p:spPr>
          <a:xfrm rot="16200000" flipH="1">
            <a:off x="-395259" y="5084833"/>
            <a:ext cx="1361372" cy="16165"/>
          </a:xfrm>
          <a:prstGeom prst="line">
            <a:avLst/>
          </a:prstGeom>
          <a:ln w="952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rot="16200000" flipV="1">
            <a:off x="-79215" y="4366137"/>
            <a:ext cx="819486" cy="261081"/>
          </a:xfrm>
          <a:prstGeom prst="line">
            <a:avLst/>
          </a:prstGeom>
          <a:ln w="952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4" name="TextBox 133"/>
          <p:cNvSpPr txBox="1"/>
          <p:nvPr/>
        </p:nvSpPr>
        <p:spPr>
          <a:xfrm rot="20730078">
            <a:off x="1022449" y="2934828"/>
            <a:ext cx="620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 m</a:t>
            </a:r>
            <a:endParaRPr lang="en-US" dirty="0"/>
          </a:p>
        </p:txBody>
      </p:sp>
      <p:sp>
        <p:nvSpPr>
          <p:cNvPr id="82" name="Rectangle 81"/>
          <p:cNvSpPr/>
          <p:nvPr/>
        </p:nvSpPr>
        <p:spPr>
          <a:xfrm rot="20443858">
            <a:off x="374689" y="4518741"/>
            <a:ext cx="4769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4.5</a:t>
            </a:r>
            <a:endParaRPr lang="en-US" dirty="0"/>
          </a:p>
        </p:txBody>
      </p:sp>
      <p:sp>
        <p:nvSpPr>
          <p:cNvPr id="61" name="Trapezoid 60"/>
          <p:cNvSpPr/>
          <p:nvPr/>
        </p:nvSpPr>
        <p:spPr>
          <a:xfrm rot="20141686">
            <a:off x="621051" y="3688087"/>
            <a:ext cx="128619" cy="1077332"/>
          </a:xfrm>
          <a:prstGeom prst="trapezoid">
            <a:avLst>
              <a:gd name="adj" fmla="val 22217"/>
            </a:avLst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Trapezoid 99"/>
          <p:cNvSpPr/>
          <p:nvPr/>
        </p:nvSpPr>
        <p:spPr>
          <a:xfrm rot="10581694">
            <a:off x="7514980" y="2280249"/>
            <a:ext cx="987749" cy="923913"/>
          </a:xfrm>
          <a:prstGeom prst="trapezoid">
            <a:avLst>
              <a:gd name="adj" fmla="val 12673"/>
            </a:avLst>
          </a:prstGeom>
          <a:solidFill>
            <a:srgbClr val="0000FF">
              <a:alpha val="4000"/>
            </a:srgbClr>
          </a:solidFill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Arc 84"/>
          <p:cNvSpPr/>
          <p:nvPr/>
        </p:nvSpPr>
        <p:spPr>
          <a:xfrm>
            <a:off x="-332334" y="2920672"/>
            <a:ext cx="2468922" cy="2451114"/>
          </a:xfrm>
          <a:prstGeom prst="arc">
            <a:avLst>
              <a:gd name="adj1" fmla="val 19857230"/>
              <a:gd name="adj2" fmla="val 20363629"/>
            </a:avLst>
          </a:prstGeom>
          <a:ln w="12700">
            <a:solidFill>
              <a:srgbClr val="000090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4" name="Straight Arrow Connector 123"/>
          <p:cNvCxnSpPr/>
          <p:nvPr/>
        </p:nvCxnSpPr>
        <p:spPr>
          <a:xfrm flipV="1">
            <a:off x="254484" y="4142709"/>
            <a:ext cx="402336" cy="144758"/>
          </a:xfrm>
          <a:prstGeom prst="straightConnector1">
            <a:avLst/>
          </a:prstGeom>
          <a:ln w="9525">
            <a:solidFill>
              <a:srgbClr val="00009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1" name="Arc 130"/>
          <p:cNvSpPr/>
          <p:nvPr/>
        </p:nvSpPr>
        <p:spPr>
          <a:xfrm rot="21089994">
            <a:off x="-829954" y="1749463"/>
            <a:ext cx="4520011" cy="4197276"/>
          </a:xfrm>
          <a:prstGeom prst="arc">
            <a:avLst>
              <a:gd name="adj1" fmla="val 20456560"/>
              <a:gd name="adj2" fmla="val 21481125"/>
            </a:avLst>
          </a:prstGeom>
          <a:ln w="12700">
            <a:solidFill>
              <a:srgbClr val="00009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/>
          <p:cNvSpPr/>
          <p:nvPr/>
        </p:nvSpPr>
        <p:spPr>
          <a:xfrm rot="19840528">
            <a:off x="2010724" y="3167035"/>
            <a:ext cx="10810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Symbol"/>
              </a:rPr>
              <a:t>q</a:t>
            </a:r>
            <a:r>
              <a:rPr lang="en-US" dirty="0" smtClean="0"/>
              <a:t>=4 mrad</a:t>
            </a:r>
            <a:endParaRPr lang="en-US" dirty="0"/>
          </a:p>
        </p:txBody>
      </p:sp>
      <p:cxnSp>
        <p:nvCxnSpPr>
          <p:cNvPr id="141" name="Straight Arrow Connector 140"/>
          <p:cNvCxnSpPr/>
          <p:nvPr/>
        </p:nvCxnSpPr>
        <p:spPr>
          <a:xfrm flipV="1">
            <a:off x="371092" y="3166383"/>
            <a:ext cx="733808" cy="359362"/>
          </a:xfrm>
          <a:prstGeom prst="straightConnector1">
            <a:avLst/>
          </a:prstGeom>
          <a:ln w="9525">
            <a:solidFill>
              <a:srgbClr val="00009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Trapezoid 71"/>
          <p:cNvSpPr/>
          <p:nvPr/>
        </p:nvSpPr>
        <p:spPr>
          <a:xfrm rot="9992618">
            <a:off x="1142851" y="3330806"/>
            <a:ext cx="557420" cy="977186"/>
          </a:xfrm>
          <a:prstGeom prst="trapezoid">
            <a:avLst>
              <a:gd name="adj" fmla="val 33287"/>
            </a:avLst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6" name="Straight Connector 155"/>
          <p:cNvCxnSpPr>
            <a:endCxn id="61" idx="2"/>
          </p:cNvCxnSpPr>
          <p:nvPr/>
        </p:nvCxnSpPr>
        <p:spPr>
          <a:xfrm rot="16200000" flipH="1">
            <a:off x="37427" y="3848026"/>
            <a:ext cx="1200285" cy="539012"/>
          </a:xfrm>
          <a:prstGeom prst="line">
            <a:avLst/>
          </a:prstGeom>
          <a:ln w="6350">
            <a:solidFill>
              <a:srgbClr val="00009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 rot="1782452">
            <a:off x="895973" y="3336848"/>
            <a:ext cx="841673" cy="579621"/>
          </a:xfrm>
          <a:prstGeom prst="line">
            <a:avLst/>
          </a:prstGeom>
          <a:ln w="6350">
            <a:solidFill>
              <a:srgbClr val="00009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1" name="TextBox 170"/>
          <p:cNvSpPr txBox="1"/>
          <p:nvPr/>
        </p:nvSpPr>
        <p:spPr>
          <a:xfrm rot="20051288">
            <a:off x="221683" y="2862265"/>
            <a:ext cx="895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10.26m</a:t>
            </a:r>
            <a:endParaRPr lang="en-US" dirty="0"/>
          </a:p>
        </p:txBody>
      </p:sp>
      <p:cxnSp>
        <p:nvCxnSpPr>
          <p:cNvPr id="172" name="Straight Connector 171"/>
          <p:cNvCxnSpPr/>
          <p:nvPr/>
        </p:nvCxnSpPr>
        <p:spPr>
          <a:xfrm>
            <a:off x="2502793" y="2919084"/>
            <a:ext cx="2704207" cy="1588"/>
          </a:xfrm>
          <a:prstGeom prst="line">
            <a:avLst/>
          </a:prstGeom>
          <a:ln w="6350">
            <a:solidFill>
              <a:srgbClr val="00009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Arrow Connector 177"/>
          <p:cNvCxnSpPr/>
          <p:nvPr/>
        </p:nvCxnSpPr>
        <p:spPr>
          <a:xfrm>
            <a:off x="292300" y="5069341"/>
            <a:ext cx="2895399" cy="1588"/>
          </a:xfrm>
          <a:prstGeom prst="straightConnector1">
            <a:avLst/>
          </a:prstGeom>
          <a:ln w="12700">
            <a:solidFill>
              <a:srgbClr val="00009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2" name="TextBox 181"/>
          <p:cNvSpPr txBox="1"/>
          <p:nvPr/>
        </p:nvSpPr>
        <p:spPr>
          <a:xfrm>
            <a:off x="1372814" y="4744145"/>
            <a:ext cx="947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39.98 m</a:t>
            </a:r>
            <a:endParaRPr lang="en-US" dirty="0"/>
          </a:p>
        </p:txBody>
      </p:sp>
      <p:sp>
        <p:nvSpPr>
          <p:cNvPr id="183" name="Rectangle 182"/>
          <p:cNvSpPr/>
          <p:nvPr/>
        </p:nvSpPr>
        <p:spPr>
          <a:xfrm rot="20612814">
            <a:off x="3413554" y="2624748"/>
            <a:ext cx="17243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Symbol"/>
              </a:rPr>
              <a:t>q</a:t>
            </a:r>
            <a:r>
              <a:rPr lang="en-US" dirty="0" smtClean="0"/>
              <a:t>=10.3255 mrad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4268839" y="295884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05" name="Straight Connector 104"/>
          <p:cNvCxnSpPr/>
          <p:nvPr/>
        </p:nvCxnSpPr>
        <p:spPr>
          <a:xfrm rot="16200000" flipH="1">
            <a:off x="1053807" y="4410756"/>
            <a:ext cx="197859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V="1">
            <a:off x="337056" y="4412229"/>
            <a:ext cx="374144" cy="143952"/>
          </a:xfrm>
          <a:prstGeom prst="straightConnector1">
            <a:avLst/>
          </a:prstGeom>
          <a:ln w="9525">
            <a:solidFill>
              <a:srgbClr val="00009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Arc 50"/>
          <p:cNvSpPr/>
          <p:nvPr/>
        </p:nvSpPr>
        <p:spPr>
          <a:xfrm>
            <a:off x="-416429" y="3074584"/>
            <a:ext cx="2222746" cy="2569704"/>
          </a:xfrm>
          <a:prstGeom prst="arc">
            <a:avLst>
              <a:gd name="adj1" fmla="val 19998649"/>
              <a:gd name="adj2" fmla="val 111510"/>
            </a:avLst>
          </a:prstGeom>
          <a:ln w="12700">
            <a:solidFill>
              <a:srgbClr val="00009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 rot="20968104">
            <a:off x="1751262" y="3794243"/>
            <a:ext cx="96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 mrad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 rot="19898499">
            <a:off x="838592" y="3577512"/>
            <a:ext cx="135446" cy="1079304"/>
          </a:xfrm>
          <a:prstGeom prst="rect">
            <a:avLst/>
          </a:prstGeom>
          <a:solidFill>
            <a:schemeClr val="accent5">
              <a:lumMod val="60000"/>
              <a:lumOff val="40000"/>
              <a:alpha val="18000"/>
            </a:schemeClr>
          </a:solidFill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 rot="19892847">
            <a:off x="1013668" y="3488555"/>
            <a:ext cx="119188" cy="1085904"/>
          </a:xfrm>
          <a:prstGeom prst="rect">
            <a:avLst/>
          </a:prstGeom>
          <a:solidFill>
            <a:schemeClr val="accent5">
              <a:lumMod val="60000"/>
              <a:lumOff val="40000"/>
              <a:alpha val="18000"/>
            </a:schemeClr>
          </a:solidFill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277344" y="3584371"/>
            <a:ext cx="2138831" cy="801824"/>
          </a:xfrm>
          <a:prstGeom prst="line">
            <a:avLst/>
          </a:prstGeom>
          <a:ln w="952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 flipV="1">
            <a:off x="694944" y="2253173"/>
            <a:ext cx="3758561" cy="1974141"/>
          </a:xfrm>
          <a:prstGeom prst="line">
            <a:avLst/>
          </a:prstGeom>
          <a:ln w="6350">
            <a:solidFill>
              <a:srgbClr val="00009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5" name="TextBox 154"/>
          <p:cNvSpPr txBox="1"/>
          <p:nvPr/>
        </p:nvSpPr>
        <p:spPr>
          <a:xfrm rot="20360944">
            <a:off x="14338" y="3804184"/>
            <a:ext cx="71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5.3 m</a:t>
            </a:r>
            <a:endParaRPr lang="en-US" dirty="0"/>
          </a:p>
        </p:txBody>
      </p:sp>
      <p:cxnSp>
        <p:nvCxnSpPr>
          <p:cNvPr id="110" name="Straight Connector 109"/>
          <p:cNvCxnSpPr/>
          <p:nvPr/>
        </p:nvCxnSpPr>
        <p:spPr>
          <a:xfrm rot="5400000">
            <a:off x="2070442" y="4036342"/>
            <a:ext cx="2237693" cy="3178"/>
          </a:xfrm>
          <a:prstGeom prst="line">
            <a:avLst/>
          </a:prstGeom>
          <a:ln w="952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 rot="16200000">
            <a:off x="3804267" y="3484850"/>
            <a:ext cx="1298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0.315726 m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2694305" y="4497311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1814020" y="4493738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</a:t>
            </a:r>
            <a:endParaRPr lang="en-US" dirty="0"/>
          </a:p>
        </p:txBody>
      </p:sp>
      <p:cxnSp>
        <p:nvCxnSpPr>
          <p:cNvPr id="90" name="Straight Arrow Connector 89"/>
          <p:cNvCxnSpPr/>
          <p:nvPr/>
        </p:nvCxnSpPr>
        <p:spPr>
          <a:xfrm rot="5400000" flipH="1" flipV="1">
            <a:off x="5095400" y="3025238"/>
            <a:ext cx="186925" cy="1588"/>
          </a:xfrm>
          <a:prstGeom prst="straightConnector1">
            <a:avLst/>
          </a:prstGeom>
          <a:ln w="9525">
            <a:solidFill>
              <a:srgbClr val="00009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rot="5400000">
            <a:off x="5074846" y="2727055"/>
            <a:ext cx="231208" cy="1588"/>
          </a:xfrm>
          <a:prstGeom prst="straightConnector1">
            <a:avLst/>
          </a:prstGeom>
          <a:ln w="9525">
            <a:solidFill>
              <a:srgbClr val="00009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Rectangle 100"/>
          <p:cNvSpPr/>
          <p:nvPr/>
        </p:nvSpPr>
        <p:spPr>
          <a:xfrm>
            <a:off x="4792437" y="3038757"/>
            <a:ext cx="19582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Symbol"/>
              </a:rPr>
              <a:t>q</a:t>
            </a:r>
            <a:r>
              <a:rPr lang="en-US" dirty="0" smtClean="0"/>
              <a:t>=0.0036745 mrad</a:t>
            </a:r>
            <a:endParaRPr lang="en-US" dirty="0"/>
          </a:p>
        </p:txBody>
      </p:sp>
      <p:cxnSp>
        <p:nvCxnSpPr>
          <p:cNvPr id="73" name="Straight Connector 72"/>
          <p:cNvCxnSpPr/>
          <p:nvPr/>
        </p:nvCxnSpPr>
        <p:spPr>
          <a:xfrm flipV="1">
            <a:off x="1430051" y="2730417"/>
            <a:ext cx="6556585" cy="1117684"/>
          </a:xfrm>
          <a:prstGeom prst="line">
            <a:avLst/>
          </a:prstGeom>
          <a:ln w="6350">
            <a:solidFill>
              <a:srgbClr val="00009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0" y="685800"/>
            <a:ext cx="74016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eRHIC</a:t>
            </a:r>
            <a:r>
              <a:rPr lang="en-US" dirty="0" smtClean="0"/>
              <a:t> - Geometry high-</a:t>
            </a:r>
            <a:r>
              <a:rPr lang="en-US" dirty="0" err="1" smtClean="0"/>
              <a:t>lumi</a:t>
            </a:r>
            <a:r>
              <a:rPr lang="en-US" dirty="0" smtClean="0"/>
              <a:t> IR with </a:t>
            </a:r>
            <a:r>
              <a:rPr lang="en-US" dirty="0" err="1" smtClean="0"/>
              <a:t>β</a:t>
            </a:r>
            <a:r>
              <a:rPr lang="en-US" dirty="0" smtClean="0"/>
              <a:t>*=5 cm, </a:t>
            </a:r>
            <a:r>
              <a:rPr lang="en-US" dirty="0" err="1" smtClean="0"/>
              <a:t>l</a:t>
            </a:r>
            <a:r>
              <a:rPr lang="en-US" dirty="0" smtClean="0"/>
              <a:t>*=4.5 </a:t>
            </a:r>
            <a:r>
              <a:rPr lang="en-US" dirty="0" err="1" smtClean="0"/>
              <a:t>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10 </a:t>
            </a:r>
            <a:r>
              <a:rPr lang="en-US" dirty="0" err="1" smtClean="0"/>
              <a:t>mrad</a:t>
            </a:r>
            <a:r>
              <a:rPr lang="en-US" dirty="0" smtClean="0"/>
              <a:t> crossing angle </a:t>
            </a:r>
            <a:r>
              <a:rPr lang="en-US" dirty="0" err="1" smtClean="0">
                <a:solidFill>
                  <a:srgbClr val="0000FF"/>
                </a:solidFill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>
                <a:solidFill>
                  <a:srgbClr val="FF00FF"/>
                </a:solidFill>
                <a:sym typeface="Wingdings"/>
              </a:rPr>
              <a:t>this is required for 10</a:t>
            </a:r>
            <a:r>
              <a:rPr lang="en-US" baseline="30000" dirty="0" smtClean="0">
                <a:solidFill>
                  <a:srgbClr val="FF00FF"/>
                </a:solidFill>
                <a:sym typeface="Wingdings"/>
              </a:rPr>
              <a:t>34</a:t>
            </a:r>
            <a:r>
              <a:rPr lang="en-US" dirty="0" smtClean="0">
                <a:solidFill>
                  <a:srgbClr val="FF00FF"/>
                </a:solidFill>
                <a:sym typeface="Wingdings"/>
              </a:rPr>
              <a:t> cm</a:t>
            </a:r>
            <a:r>
              <a:rPr lang="en-US" baseline="30000" dirty="0" smtClean="0">
                <a:solidFill>
                  <a:srgbClr val="FF00FF"/>
                </a:solidFill>
                <a:sym typeface="Wingdings"/>
              </a:rPr>
              <a:t>-2</a:t>
            </a:r>
            <a:r>
              <a:rPr lang="en-US" dirty="0" smtClean="0">
                <a:solidFill>
                  <a:srgbClr val="FF00FF"/>
                </a:solidFill>
                <a:sym typeface="Wingdings"/>
              </a:rPr>
              <a:t> s</a:t>
            </a:r>
            <a:r>
              <a:rPr lang="en-US" baseline="30000" dirty="0" smtClean="0">
                <a:solidFill>
                  <a:srgbClr val="FF00FF"/>
                </a:solidFill>
                <a:sym typeface="Wingdings"/>
              </a:rPr>
              <a:t>-1</a:t>
            </a:r>
            <a:endParaRPr lang="en-US" baseline="30000" dirty="0" smtClean="0">
              <a:solidFill>
                <a:srgbClr val="FF00FF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Outgoing Proton direction already far advanced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6807200" y="4381500"/>
            <a:ext cx="647700" cy="12700"/>
          </a:xfrm>
          <a:prstGeom prst="straightConnector1">
            <a:avLst/>
          </a:prstGeom>
          <a:ln w="31750">
            <a:solidFill>
              <a:srgbClr val="FF0000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6488523" y="3942834"/>
            <a:ext cx="12603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</a:rPr>
              <a:t>30 GeV e</a:t>
            </a:r>
            <a:r>
              <a:rPr lang="en-US" baseline="30000" dirty="0" smtClean="0">
                <a:solidFill>
                  <a:srgbClr val="FF0000"/>
                </a:solidFill>
                <a:latin typeface="Comic Sans MS"/>
              </a:rPr>
              <a:t>-</a:t>
            </a:r>
            <a:endParaRPr lang="en-US" baseline="30000" dirty="0">
              <a:solidFill>
                <a:srgbClr val="FF0000"/>
              </a:solidFill>
            </a:endParaRPr>
          </a:p>
        </p:txBody>
      </p:sp>
      <p:cxnSp>
        <p:nvCxnSpPr>
          <p:cNvPr id="80" name="Straight Arrow Connector 79"/>
          <p:cNvCxnSpPr/>
          <p:nvPr/>
        </p:nvCxnSpPr>
        <p:spPr>
          <a:xfrm rot="10800000" flipV="1">
            <a:off x="6680200" y="2755900"/>
            <a:ext cx="1231900" cy="190500"/>
          </a:xfrm>
          <a:prstGeom prst="straightConnector1">
            <a:avLst/>
          </a:prstGeom>
          <a:ln w="31750">
            <a:solidFill>
              <a:srgbClr val="0000FF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Rectangle 83"/>
          <p:cNvSpPr/>
          <p:nvPr/>
        </p:nvSpPr>
        <p:spPr>
          <a:xfrm rot="21000000">
            <a:off x="5492281" y="2381934"/>
            <a:ext cx="19066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mic Sans MS"/>
              </a:rPr>
              <a:t>325 GeV </a:t>
            </a:r>
            <a:r>
              <a:rPr lang="en-US" dirty="0" err="1" smtClean="0">
                <a:solidFill>
                  <a:srgbClr val="0000FF"/>
                </a:solidFill>
                <a:latin typeface="Comic Sans MS"/>
              </a:rPr>
              <a:t>p</a:t>
            </a:r>
            <a:endParaRPr lang="en-US" dirty="0" smtClean="0">
              <a:solidFill>
                <a:srgbClr val="0000FF"/>
              </a:solidFill>
              <a:latin typeface="Comic Sans MS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Comic Sans MS"/>
              </a:rPr>
              <a:t>125 GeV/u ions</a:t>
            </a:r>
            <a:endParaRPr lang="en-US" baseline="30000" dirty="0">
              <a:solidFill>
                <a:srgbClr val="0000FF"/>
              </a:solidFill>
            </a:endParaRPr>
          </a:p>
        </p:txBody>
      </p:sp>
      <p:sp>
        <p:nvSpPr>
          <p:cNvPr id="87" name="Footer Placeholder 8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STAR Analyis Meeting, August 2011</a:t>
            </a:r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mp="http://schemas.microsoft.com/office/mac/powerpoint/2008/main">
    <mc:Choice Requires="mp">
      <p:transition xmlns:p14="http://schemas.microsoft.com/office/powerpoint/2010/main">
        <p14:prism/>
      </p:transition>
    </mc:Choice>
    <mc:Fallback xmlns:mv="urn:schemas-microsoft-com:mac:vml" xmlns="">
      <p:transition>
        <p:cover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6" name="Table 95"/>
          <p:cNvGraphicFramePr>
            <a:graphicFrameLocks noGrp="1"/>
          </p:cNvGraphicFramePr>
          <p:nvPr/>
        </p:nvGraphicFramePr>
        <p:xfrm>
          <a:off x="152553" y="674056"/>
          <a:ext cx="8979579" cy="6183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151"/>
                <a:gridCol w="515660"/>
                <a:gridCol w="519545"/>
                <a:gridCol w="450273"/>
                <a:gridCol w="496454"/>
                <a:gridCol w="484909"/>
                <a:gridCol w="496455"/>
                <a:gridCol w="484909"/>
                <a:gridCol w="496455"/>
                <a:gridCol w="461818"/>
                <a:gridCol w="484909"/>
                <a:gridCol w="508000"/>
                <a:gridCol w="484909"/>
                <a:gridCol w="508000"/>
                <a:gridCol w="496455"/>
                <a:gridCol w="473363"/>
                <a:gridCol w="484909"/>
                <a:gridCol w="450273"/>
                <a:gridCol w="369132"/>
              </a:tblGrid>
              <a:tr h="4268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</a:tr>
              <a:tr h="47975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</a:tr>
              <a:tr h="47975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</a:tr>
              <a:tr h="47975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</a:tr>
              <a:tr h="47975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</a:tr>
              <a:tr h="47975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</a:tr>
              <a:tr h="47975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</a:tr>
              <a:tr h="47975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</a:tr>
              <a:tr h="47975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</a:tr>
              <a:tr h="47975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</a:tr>
              <a:tr h="47975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</a:tr>
              <a:tr h="47975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</a:tr>
              <a:tr h="47975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13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4" name="Rectangle 63"/>
          <p:cNvSpPr/>
          <p:nvPr/>
        </p:nvSpPr>
        <p:spPr>
          <a:xfrm rot="21080955">
            <a:off x="5179451" y="2136589"/>
            <a:ext cx="520797" cy="3353609"/>
          </a:xfrm>
          <a:prstGeom prst="rect">
            <a:avLst/>
          </a:prstGeom>
          <a:solidFill>
            <a:srgbClr val="0000FF">
              <a:alpha val="9000"/>
            </a:srgbClr>
          </a:solidFill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Isosceles Triangle 179"/>
          <p:cNvSpPr/>
          <p:nvPr/>
        </p:nvSpPr>
        <p:spPr>
          <a:xfrm rot="15685783" flipH="1">
            <a:off x="3000915" y="1543412"/>
            <a:ext cx="218188" cy="5232457"/>
          </a:xfrm>
          <a:prstGeom prst="triangle">
            <a:avLst/>
          </a:prstGeom>
          <a:solidFill>
            <a:srgbClr val="0000FF">
              <a:alpha val="8000"/>
            </a:srgbClr>
          </a:solidFill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rapezoid 37"/>
          <p:cNvSpPr/>
          <p:nvPr/>
        </p:nvSpPr>
        <p:spPr>
          <a:xfrm rot="21090859">
            <a:off x="2605815" y="2484147"/>
            <a:ext cx="858526" cy="3384616"/>
          </a:xfrm>
          <a:prstGeom prst="trapezoid">
            <a:avLst>
              <a:gd name="adj" fmla="val 13588"/>
            </a:avLst>
          </a:prstGeom>
          <a:solidFill>
            <a:srgbClr val="0000FF">
              <a:alpha val="7000"/>
            </a:srgbClr>
          </a:soli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0" name="Parallelogram 139"/>
          <p:cNvSpPr/>
          <p:nvPr/>
        </p:nvSpPr>
        <p:spPr>
          <a:xfrm rot="16040311">
            <a:off x="2999045" y="4031470"/>
            <a:ext cx="143821" cy="779214"/>
          </a:xfrm>
          <a:prstGeom prst="parallelogram">
            <a:avLst>
              <a:gd name="adj" fmla="val 28024"/>
            </a:avLst>
          </a:prstGeom>
          <a:noFill/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Oval 154"/>
          <p:cNvSpPr/>
          <p:nvPr/>
        </p:nvSpPr>
        <p:spPr>
          <a:xfrm>
            <a:off x="8733152" y="4380989"/>
            <a:ext cx="78228" cy="75338"/>
          </a:xfrm>
          <a:prstGeom prst="ellipse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1" y="4418658"/>
            <a:ext cx="8928099" cy="1588"/>
          </a:xfrm>
          <a:prstGeom prst="line">
            <a:avLst/>
          </a:prstGeom>
          <a:ln w="12700">
            <a:solidFill>
              <a:srgbClr val="00009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Isosceles Triangle 4"/>
          <p:cNvSpPr/>
          <p:nvPr/>
        </p:nvSpPr>
        <p:spPr>
          <a:xfrm rot="15880729" flipH="1">
            <a:off x="3409698" y="1125781"/>
            <a:ext cx="175932" cy="6046853"/>
          </a:xfrm>
          <a:prstGeom prst="triangle">
            <a:avLst/>
          </a:prstGeom>
          <a:solidFill>
            <a:srgbClr val="0000FF">
              <a:alpha val="8000"/>
            </a:srgbClr>
          </a:solidFill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035078" y="2900405"/>
            <a:ext cx="4869814" cy="1289970"/>
          </a:xfrm>
          <a:prstGeom prst="line">
            <a:avLst/>
          </a:prstGeom>
          <a:ln w="12700">
            <a:solidFill>
              <a:srgbClr val="00009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1434190" y="4380989"/>
            <a:ext cx="78228" cy="75338"/>
          </a:xfrm>
          <a:prstGeom prst="ellipse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916598" y="4382914"/>
            <a:ext cx="78228" cy="75338"/>
          </a:xfrm>
          <a:prstGeom prst="ellipse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409329" y="4380989"/>
            <a:ext cx="78228" cy="75338"/>
          </a:xfrm>
          <a:prstGeom prst="ellipse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890652" y="4382914"/>
            <a:ext cx="78228" cy="75338"/>
          </a:xfrm>
          <a:prstGeom prst="ellipse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384469" y="4382914"/>
            <a:ext cx="78228" cy="75338"/>
          </a:xfrm>
          <a:prstGeom prst="ellipse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876073" y="4382914"/>
            <a:ext cx="78228" cy="75338"/>
          </a:xfrm>
          <a:prstGeom prst="ellipse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360152" y="4380989"/>
            <a:ext cx="78228" cy="75338"/>
          </a:xfrm>
          <a:prstGeom prst="ellipse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832424" y="4380989"/>
            <a:ext cx="78228" cy="75338"/>
          </a:xfrm>
          <a:prstGeom prst="ellipse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319537" y="4380989"/>
            <a:ext cx="78228" cy="75338"/>
          </a:xfrm>
          <a:prstGeom prst="ellipse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822589" y="4382914"/>
            <a:ext cx="78228" cy="75338"/>
          </a:xfrm>
          <a:prstGeom prst="ellipse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315193" y="4380989"/>
            <a:ext cx="78228" cy="75338"/>
          </a:xfrm>
          <a:prstGeom prst="ellipse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817829" y="4380989"/>
            <a:ext cx="78228" cy="75338"/>
          </a:xfrm>
          <a:prstGeom prst="ellipse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7310332" y="4380989"/>
            <a:ext cx="78228" cy="75338"/>
          </a:xfrm>
          <a:prstGeom prst="ellipse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7783734" y="4382914"/>
            <a:ext cx="78228" cy="75338"/>
          </a:xfrm>
          <a:prstGeom prst="ellipse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39993" y="4380989"/>
            <a:ext cx="78228" cy="75338"/>
          </a:xfrm>
          <a:prstGeom prst="ellipse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934397" y="4382914"/>
            <a:ext cx="78228" cy="75338"/>
          </a:xfrm>
          <a:prstGeom prst="ellipse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1305151" y="4702362"/>
            <a:ext cx="3426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294171" y="4706092"/>
            <a:ext cx="307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250825" y="4706092"/>
            <a:ext cx="330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231114" y="4706092"/>
            <a:ext cx="309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cxnSp>
        <p:nvCxnSpPr>
          <p:cNvPr id="46" name="Straight Connector 45"/>
          <p:cNvCxnSpPr>
            <a:stCxn id="38" idx="0"/>
            <a:endCxn id="38" idx="2"/>
          </p:cNvCxnSpPr>
          <p:nvPr/>
        </p:nvCxnSpPr>
        <p:spPr>
          <a:xfrm rot="16200000" flipH="1">
            <a:off x="1361296" y="3926734"/>
            <a:ext cx="3347564" cy="499442"/>
          </a:xfrm>
          <a:prstGeom prst="line">
            <a:avLst/>
          </a:prstGeom>
          <a:ln w="6350">
            <a:solidFill>
              <a:srgbClr val="00009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Left Brace 61"/>
          <p:cNvSpPr/>
          <p:nvPr/>
        </p:nvSpPr>
        <p:spPr>
          <a:xfrm rot="20799196">
            <a:off x="3820661" y="3888471"/>
            <a:ext cx="182182" cy="148603"/>
          </a:xfrm>
          <a:prstGeom prst="leftBrace">
            <a:avLst>
              <a:gd name="adj1" fmla="val 46320"/>
              <a:gd name="adj2" fmla="val 51089"/>
            </a:avLst>
          </a:prstGeom>
          <a:ln w="9525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 rot="21041334">
            <a:off x="3910904" y="2293291"/>
            <a:ext cx="803099" cy="3341680"/>
          </a:xfrm>
          <a:prstGeom prst="rect">
            <a:avLst/>
          </a:prstGeom>
          <a:solidFill>
            <a:srgbClr val="0000FF">
              <a:alpha val="9000"/>
            </a:srgbClr>
          </a:solidFill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Parallelogram 77"/>
          <p:cNvSpPr/>
          <p:nvPr/>
        </p:nvSpPr>
        <p:spPr>
          <a:xfrm rot="15280439">
            <a:off x="4246022" y="4031617"/>
            <a:ext cx="305197" cy="777261"/>
          </a:xfrm>
          <a:prstGeom prst="parallelogram">
            <a:avLst>
              <a:gd name="adj" fmla="val 67987"/>
            </a:avLst>
          </a:prstGeom>
          <a:noFill/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Parallelogram 78"/>
          <p:cNvSpPr/>
          <p:nvPr/>
        </p:nvSpPr>
        <p:spPr>
          <a:xfrm rot="15927682">
            <a:off x="5461297" y="4164163"/>
            <a:ext cx="128418" cy="511879"/>
          </a:xfrm>
          <a:prstGeom prst="parallelogram">
            <a:avLst>
              <a:gd name="adj" fmla="val 26684"/>
            </a:avLst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 flipV="1">
            <a:off x="2986807" y="4167513"/>
            <a:ext cx="78228" cy="45719"/>
          </a:xfrm>
          <a:prstGeom prst="ellipse">
            <a:avLst/>
          </a:prstGeom>
          <a:noFill/>
          <a:ln w="19050"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8" name="Straight Arrow Connector 97"/>
          <p:cNvCxnSpPr/>
          <p:nvPr/>
        </p:nvCxnSpPr>
        <p:spPr>
          <a:xfrm flipV="1">
            <a:off x="2938030" y="3290279"/>
            <a:ext cx="867939" cy="153830"/>
          </a:xfrm>
          <a:prstGeom prst="straightConnector1">
            <a:avLst/>
          </a:prstGeom>
          <a:ln w="6350">
            <a:solidFill>
              <a:srgbClr val="000090"/>
            </a:solidFill>
            <a:headEnd type="stealth" w="lg" len="lg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 rot="21108070">
            <a:off x="2988662" y="2908667"/>
            <a:ext cx="1282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1.902 m</a:t>
            </a:r>
            <a:endParaRPr lang="en-US" dirty="0"/>
          </a:p>
        </p:txBody>
      </p:sp>
      <p:sp>
        <p:nvSpPr>
          <p:cNvPr id="105" name="TextBox 104"/>
          <p:cNvSpPr txBox="1"/>
          <p:nvPr/>
        </p:nvSpPr>
        <p:spPr>
          <a:xfrm rot="20995330">
            <a:off x="3565714" y="1895996"/>
            <a:ext cx="1164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1.719 m</a:t>
            </a:r>
            <a:endParaRPr lang="en-US" dirty="0"/>
          </a:p>
        </p:txBody>
      </p:sp>
      <p:sp>
        <p:nvSpPr>
          <p:cNvPr id="110" name="TextBox 109"/>
          <p:cNvSpPr txBox="1"/>
          <p:nvPr/>
        </p:nvSpPr>
        <p:spPr>
          <a:xfrm>
            <a:off x="6138766" y="4702362"/>
            <a:ext cx="604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111" name="TextBox 110"/>
          <p:cNvSpPr txBox="1"/>
          <p:nvPr/>
        </p:nvSpPr>
        <p:spPr>
          <a:xfrm>
            <a:off x="7079024" y="4702362"/>
            <a:ext cx="619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14</a:t>
            </a:r>
            <a:endParaRPr lang="en-US" dirty="0"/>
          </a:p>
        </p:txBody>
      </p:sp>
      <p:sp>
        <p:nvSpPr>
          <p:cNvPr id="122" name="TextBox 121"/>
          <p:cNvSpPr txBox="1"/>
          <p:nvPr/>
        </p:nvSpPr>
        <p:spPr>
          <a:xfrm rot="21006250">
            <a:off x="5260483" y="2962615"/>
            <a:ext cx="1698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D=120 mm</a:t>
            </a:r>
            <a:endParaRPr lang="en-US" dirty="0"/>
          </a:p>
        </p:txBody>
      </p:sp>
      <p:cxnSp>
        <p:nvCxnSpPr>
          <p:cNvPr id="136" name="Straight Arrow Connector 135"/>
          <p:cNvCxnSpPr/>
          <p:nvPr/>
        </p:nvCxnSpPr>
        <p:spPr>
          <a:xfrm flipV="1">
            <a:off x="295691" y="2693375"/>
            <a:ext cx="2521400" cy="363355"/>
          </a:xfrm>
          <a:prstGeom prst="straightConnector1">
            <a:avLst/>
          </a:prstGeom>
          <a:ln w="6350">
            <a:solidFill>
              <a:srgbClr val="000090"/>
            </a:solidFill>
            <a:headEnd type="stealth" w="lg" len="lg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Arc 34"/>
          <p:cNvSpPr/>
          <p:nvPr/>
        </p:nvSpPr>
        <p:spPr>
          <a:xfrm rot="21265460">
            <a:off x="465159" y="1443094"/>
            <a:ext cx="5620677" cy="5402934"/>
          </a:xfrm>
          <a:prstGeom prst="arc">
            <a:avLst>
              <a:gd name="adj1" fmla="val 21401543"/>
              <a:gd name="adj2" fmla="val 11944"/>
            </a:avLst>
          </a:prstGeom>
          <a:ln w="6350">
            <a:solidFill>
              <a:srgbClr val="000090"/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Arc 53"/>
          <p:cNvSpPr/>
          <p:nvPr/>
        </p:nvSpPr>
        <p:spPr>
          <a:xfrm rot="20649573">
            <a:off x="499939" y="1575281"/>
            <a:ext cx="5612451" cy="5402934"/>
          </a:xfrm>
          <a:prstGeom prst="arc">
            <a:avLst>
              <a:gd name="adj1" fmla="val 21469242"/>
              <a:gd name="adj2" fmla="val 235142"/>
            </a:avLst>
          </a:prstGeom>
          <a:ln w="6350">
            <a:solidFill>
              <a:srgbClr val="000090"/>
            </a:solidFill>
            <a:headEnd type="stealth" w="lg" len="lg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TextBox 145"/>
          <p:cNvSpPr txBox="1"/>
          <p:nvPr/>
        </p:nvSpPr>
        <p:spPr>
          <a:xfrm rot="21063724">
            <a:off x="1266854" y="2417591"/>
            <a:ext cx="947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5.475 m</a:t>
            </a:r>
            <a:endParaRPr lang="en-US" dirty="0"/>
          </a:p>
        </p:txBody>
      </p:sp>
      <p:sp>
        <p:nvSpPr>
          <p:cNvPr id="154" name="Oval 153"/>
          <p:cNvSpPr/>
          <p:nvPr/>
        </p:nvSpPr>
        <p:spPr>
          <a:xfrm>
            <a:off x="8255806" y="4380989"/>
            <a:ext cx="78228" cy="75338"/>
          </a:xfrm>
          <a:prstGeom prst="ellipse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TextBox 155"/>
          <p:cNvSpPr txBox="1"/>
          <p:nvPr/>
        </p:nvSpPr>
        <p:spPr>
          <a:xfrm>
            <a:off x="8052218" y="4742930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</a:t>
            </a:r>
            <a:endParaRPr lang="en-US" dirty="0"/>
          </a:p>
        </p:txBody>
      </p:sp>
      <p:sp>
        <p:nvSpPr>
          <p:cNvPr id="157" name="TextBox 156"/>
          <p:cNvSpPr txBox="1"/>
          <p:nvPr/>
        </p:nvSpPr>
        <p:spPr>
          <a:xfrm>
            <a:off x="215979" y="4558264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IP</a:t>
            </a:r>
            <a:endParaRPr lang="en-US" dirty="0"/>
          </a:p>
        </p:txBody>
      </p:sp>
      <p:cxnSp>
        <p:nvCxnSpPr>
          <p:cNvPr id="158" name="Straight Connector 157"/>
          <p:cNvCxnSpPr/>
          <p:nvPr/>
        </p:nvCxnSpPr>
        <p:spPr>
          <a:xfrm rot="16200000" flipV="1">
            <a:off x="-520342" y="3429695"/>
            <a:ext cx="1735773" cy="263133"/>
          </a:xfrm>
          <a:prstGeom prst="line">
            <a:avLst/>
          </a:prstGeom>
          <a:ln w="6350">
            <a:solidFill>
              <a:srgbClr val="00009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5" name="TextBox 164"/>
          <p:cNvSpPr txBox="1"/>
          <p:nvPr/>
        </p:nvSpPr>
        <p:spPr>
          <a:xfrm>
            <a:off x="215980" y="5313505"/>
            <a:ext cx="32923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Combined function:</a:t>
            </a:r>
          </a:p>
          <a:p>
            <a:r>
              <a:rPr lang="en-US" b="1" dirty="0" smtClean="0"/>
              <a:t>1.6 m, 2.230 T, -109 T/m</a:t>
            </a:r>
          </a:p>
          <a:p>
            <a:r>
              <a:rPr lang="en-US" b="1" dirty="0" smtClean="0">
                <a:latin typeface="Symbol"/>
              </a:rPr>
              <a:t>Q</a:t>
            </a:r>
            <a:r>
              <a:rPr lang="en-US" b="1" dirty="0" smtClean="0"/>
              <a:t>=4 mrad</a:t>
            </a:r>
            <a:endParaRPr lang="en-US" b="1" dirty="0"/>
          </a:p>
        </p:txBody>
      </p:sp>
      <p:cxnSp>
        <p:nvCxnSpPr>
          <p:cNvPr id="166" name="Straight Arrow Connector 165"/>
          <p:cNvCxnSpPr/>
          <p:nvPr/>
        </p:nvCxnSpPr>
        <p:spPr>
          <a:xfrm flipV="1">
            <a:off x="439993" y="3882502"/>
            <a:ext cx="2161511" cy="293955"/>
          </a:xfrm>
          <a:prstGeom prst="straightConnector1">
            <a:avLst/>
          </a:prstGeom>
          <a:ln w="6350">
            <a:solidFill>
              <a:srgbClr val="000090"/>
            </a:solidFill>
            <a:headEnd type="stealth" w="lg" len="lg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0" name="TextBox 169"/>
          <p:cNvSpPr txBox="1"/>
          <p:nvPr/>
        </p:nvSpPr>
        <p:spPr>
          <a:xfrm rot="21153578">
            <a:off x="1143908" y="3723011"/>
            <a:ext cx="830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4.50 m</a:t>
            </a:r>
            <a:endParaRPr lang="en-US" dirty="0"/>
          </a:p>
        </p:txBody>
      </p:sp>
      <p:sp>
        <p:nvSpPr>
          <p:cNvPr id="172" name="Rectangle 171"/>
          <p:cNvSpPr/>
          <p:nvPr/>
        </p:nvSpPr>
        <p:spPr>
          <a:xfrm>
            <a:off x="6320681" y="3907415"/>
            <a:ext cx="1198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Symbol"/>
              </a:rPr>
              <a:t>q</a:t>
            </a:r>
            <a:r>
              <a:rPr lang="en-US" dirty="0" smtClean="0"/>
              <a:t>=10 mrad</a:t>
            </a:r>
            <a:endParaRPr lang="en-US" dirty="0"/>
          </a:p>
        </p:txBody>
      </p:sp>
      <p:sp>
        <p:nvSpPr>
          <p:cNvPr id="184" name="TextBox 183"/>
          <p:cNvSpPr txBox="1"/>
          <p:nvPr/>
        </p:nvSpPr>
        <p:spPr>
          <a:xfrm rot="20905803">
            <a:off x="7891355" y="2615695"/>
            <a:ext cx="752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c</a:t>
            </a:r>
            <a:r>
              <a:rPr lang="en-US" dirty="0" smtClean="0"/>
              <a:t>/2.5</a:t>
            </a:r>
            <a:endParaRPr lang="en-US" dirty="0"/>
          </a:p>
        </p:txBody>
      </p:sp>
      <p:sp>
        <p:nvSpPr>
          <p:cNvPr id="185" name="TextBox 184"/>
          <p:cNvSpPr txBox="1"/>
          <p:nvPr/>
        </p:nvSpPr>
        <p:spPr>
          <a:xfrm rot="20942323">
            <a:off x="2897830" y="3513329"/>
            <a:ext cx="1587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1.9 cm (p</a:t>
            </a:r>
            <a:r>
              <a:rPr lang="en-US" baseline="-25000" dirty="0" smtClean="0"/>
              <a:t>o</a:t>
            </a:r>
            <a:r>
              <a:rPr lang="en-US" dirty="0" smtClean="0"/>
              <a:t>/2.5)</a:t>
            </a:r>
            <a:endParaRPr lang="en-US" dirty="0"/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3025921" y="3290279"/>
            <a:ext cx="5707231" cy="900096"/>
          </a:xfrm>
          <a:prstGeom prst="line">
            <a:avLst/>
          </a:prstGeom>
          <a:ln w="12700">
            <a:solidFill>
              <a:srgbClr val="00009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Rectangle 107"/>
          <p:cNvSpPr/>
          <p:nvPr/>
        </p:nvSpPr>
        <p:spPr>
          <a:xfrm rot="21073776">
            <a:off x="5171783" y="3535204"/>
            <a:ext cx="517627" cy="535621"/>
          </a:xfrm>
          <a:prstGeom prst="rect">
            <a:avLst/>
          </a:prstGeom>
          <a:solidFill>
            <a:srgbClr val="0000FF">
              <a:alpha val="9000"/>
            </a:srgbClr>
          </a:solidFill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1" name="Straight Connector 120"/>
          <p:cNvCxnSpPr>
            <a:endCxn id="171" idx="3"/>
          </p:cNvCxnSpPr>
          <p:nvPr/>
        </p:nvCxnSpPr>
        <p:spPr>
          <a:xfrm flipV="1">
            <a:off x="7006647" y="3384866"/>
            <a:ext cx="2140354" cy="176441"/>
          </a:xfrm>
          <a:prstGeom prst="line">
            <a:avLst/>
          </a:prstGeom>
          <a:ln w="6350">
            <a:solidFill>
              <a:srgbClr val="00009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3" name="TextBox 182"/>
          <p:cNvSpPr txBox="1"/>
          <p:nvPr/>
        </p:nvSpPr>
        <p:spPr>
          <a:xfrm rot="21239990">
            <a:off x="7600526" y="3527621"/>
            <a:ext cx="654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ZDC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93" name="Isosceles Triangle 192"/>
          <p:cNvSpPr/>
          <p:nvPr/>
        </p:nvSpPr>
        <p:spPr>
          <a:xfrm rot="15402376" flipH="1">
            <a:off x="2158521" y="2640088"/>
            <a:ext cx="156044" cy="3424023"/>
          </a:xfrm>
          <a:prstGeom prst="triangle">
            <a:avLst/>
          </a:prstGeom>
          <a:solidFill>
            <a:srgbClr val="0000FF">
              <a:alpha val="8000"/>
            </a:srgbClr>
          </a:solidFill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Rectangle 193"/>
          <p:cNvSpPr/>
          <p:nvPr/>
        </p:nvSpPr>
        <p:spPr>
          <a:xfrm rot="20850721">
            <a:off x="6221861" y="3203502"/>
            <a:ext cx="1198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Symbol"/>
              </a:rPr>
              <a:t>q</a:t>
            </a:r>
            <a:r>
              <a:rPr lang="en-US" dirty="0" smtClean="0"/>
              <a:t>=10 mrad</a:t>
            </a:r>
            <a:endParaRPr lang="en-US" dirty="0"/>
          </a:p>
        </p:txBody>
      </p:sp>
      <p:sp>
        <p:nvSpPr>
          <p:cNvPr id="171" name="Rectangle 170"/>
          <p:cNvSpPr/>
          <p:nvPr/>
        </p:nvSpPr>
        <p:spPr>
          <a:xfrm rot="21222465">
            <a:off x="8069199" y="3259442"/>
            <a:ext cx="10810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Symbol"/>
              </a:rPr>
              <a:t>q</a:t>
            </a:r>
            <a:r>
              <a:rPr lang="en-US" dirty="0" smtClean="0"/>
              <a:t>=4 mrad</a:t>
            </a:r>
            <a:endParaRPr lang="en-US" dirty="0"/>
          </a:p>
        </p:txBody>
      </p:sp>
      <p:cxnSp>
        <p:nvCxnSpPr>
          <p:cNvPr id="198" name="Straight Arrow Connector 197"/>
          <p:cNvCxnSpPr/>
          <p:nvPr/>
        </p:nvCxnSpPr>
        <p:spPr>
          <a:xfrm flipV="1">
            <a:off x="4584700" y="3056730"/>
            <a:ext cx="463550" cy="85590"/>
          </a:xfrm>
          <a:prstGeom prst="straightConnector1">
            <a:avLst/>
          </a:prstGeom>
          <a:ln w="6350">
            <a:solidFill>
              <a:srgbClr val="000090"/>
            </a:solidFill>
            <a:headEnd type="stealth" w="lg" len="lg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0" name="TextBox 199"/>
          <p:cNvSpPr txBox="1"/>
          <p:nvPr/>
        </p:nvSpPr>
        <p:spPr>
          <a:xfrm rot="20975125">
            <a:off x="4442360" y="2309063"/>
            <a:ext cx="929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1.1m</a:t>
            </a:r>
            <a:endParaRPr lang="en-US" dirty="0"/>
          </a:p>
        </p:txBody>
      </p:sp>
      <p:sp>
        <p:nvSpPr>
          <p:cNvPr id="34" name="Arc 33"/>
          <p:cNvSpPr/>
          <p:nvPr/>
        </p:nvSpPr>
        <p:spPr>
          <a:xfrm>
            <a:off x="-4141470" y="-473053"/>
            <a:ext cx="10231120" cy="9499600"/>
          </a:xfrm>
          <a:prstGeom prst="arc">
            <a:avLst>
              <a:gd name="adj1" fmla="val 21346008"/>
              <a:gd name="adj2" fmla="val 90190"/>
            </a:avLst>
          </a:prstGeom>
          <a:ln w="6350">
            <a:solidFill>
              <a:srgbClr val="000090"/>
            </a:solidFill>
            <a:headEnd type="stealth" w="lg" len="lg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TextBox 200"/>
          <p:cNvSpPr txBox="1"/>
          <p:nvPr/>
        </p:nvSpPr>
        <p:spPr>
          <a:xfrm rot="21053278">
            <a:off x="4783168" y="1676879"/>
            <a:ext cx="1517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1.045 m</a:t>
            </a:r>
            <a:endParaRPr lang="en-US" dirty="0"/>
          </a:p>
        </p:txBody>
      </p:sp>
      <p:sp>
        <p:nvSpPr>
          <p:cNvPr id="202" name="TextBox 201"/>
          <p:cNvSpPr txBox="1"/>
          <p:nvPr/>
        </p:nvSpPr>
        <p:spPr>
          <a:xfrm rot="21057830">
            <a:off x="2431719" y="2085864"/>
            <a:ext cx="1065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1.95 m</a:t>
            </a:r>
            <a:endParaRPr lang="en-US" dirty="0"/>
          </a:p>
        </p:txBody>
      </p:sp>
      <p:sp>
        <p:nvSpPr>
          <p:cNvPr id="203" name="TextBox 202"/>
          <p:cNvSpPr txBox="1"/>
          <p:nvPr/>
        </p:nvSpPr>
        <p:spPr>
          <a:xfrm rot="20995330">
            <a:off x="3016417" y="2537389"/>
            <a:ext cx="1242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1.057 m</a:t>
            </a:r>
            <a:endParaRPr lang="en-US" dirty="0"/>
          </a:p>
        </p:txBody>
      </p:sp>
      <p:sp>
        <p:nvSpPr>
          <p:cNvPr id="209" name="Oval 208"/>
          <p:cNvSpPr/>
          <p:nvPr/>
        </p:nvSpPr>
        <p:spPr>
          <a:xfrm>
            <a:off x="6308484" y="5382736"/>
            <a:ext cx="580864" cy="544989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Oval 209"/>
          <p:cNvSpPr/>
          <p:nvPr/>
        </p:nvSpPr>
        <p:spPr>
          <a:xfrm>
            <a:off x="6516219" y="5575522"/>
            <a:ext cx="152400" cy="199648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Oval 210"/>
          <p:cNvSpPr/>
          <p:nvPr/>
        </p:nvSpPr>
        <p:spPr>
          <a:xfrm>
            <a:off x="6668619" y="5575522"/>
            <a:ext cx="220729" cy="199648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3" name="Straight Connector 212"/>
          <p:cNvCxnSpPr/>
          <p:nvPr/>
        </p:nvCxnSpPr>
        <p:spPr>
          <a:xfrm>
            <a:off x="6042025" y="5675346"/>
            <a:ext cx="1036999" cy="1588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/>
          <p:nvPr/>
        </p:nvCxnSpPr>
        <p:spPr>
          <a:xfrm rot="16200000" flipH="1">
            <a:off x="5983286" y="5576888"/>
            <a:ext cx="1196978" cy="2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7" name="TextBox 216"/>
          <p:cNvSpPr txBox="1"/>
          <p:nvPr/>
        </p:nvSpPr>
        <p:spPr>
          <a:xfrm>
            <a:off x="6817829" y="5405838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neutrons</a:t>
            </a:r>
            <a:endParaRPr lang="en-US" dirty="0"/>
          </a:p>
        </p:txBody>
      </p:sp>
      <p:sp>
        <p:nvSpPr>
          <p:cNvPr id="218" name="TextBox 217"/>
          <p:cNvSpPr txBox="1"/>
          <p:nvPr/>
        </p:nvSpPr>
        <p:spPr>
          <a:xfrm>
            <a:off x="6223893" y="5206190"/>
            <a:ext cx="715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beam</a:t>
            </a:r>
            <a:endParaRPr lang="en-US" dirty="0"/>
          </a:p>
        </p:txBody>
      </p:sp>
      <p:cxnSp>
        <p:nvCxnSpPr>
          <p:cNvPr id="220" name="Straight Arrow Connector 219"/>
          <p:cNvCxnSpPr/>
          <p:nvPr/>
        </p:nvCxnSpPr>
        <p:spPr>
          <a:xfrm rot="16200000" flipV="1">
            <a:off x="5298425" y="4677845"/>
            <a:ext cx="1430961" cy="364393"/>
          </a:xfrm>
          <a:prstGeom prst="straightConnector1">
            <a:avLst/>
          </a:prstGeom>
          <a:ln w="635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1" name="TextBox 220"/>
          <p:cNvSpPr txBox="1"/>
          <p:nvPr/>
        </p:nvSpPr>
        <p:spPr>
          <a:xfrm>
            <a:off x="5902694" y="6175378"/>
            <a:ext cx="1227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D=120 mm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095811" y="4702362"/>
            <a:ext cx="603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84" name="Trapezoid 83"/>
          <p:cNvSpPr/>
          <p:nvPr/>
        </p:nvSpPr>
        <p:spPr>
          <a:xfrm rot="10547230">
            <a:off x="6249438" y="1961590"/>
            <a:ext cx="1658794" cy="3420262"/>
          </a:xfrm>
          <a:prstGeom prst="trapezoid">
            <a:avLst/>
          </a:prstGeom>
          <a:solidFill>
            <a:srgbClr val="0000FF">
              <a:alpha val="13000"/>
            </a:srgbClr>
          </a:solidFill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6" name="Straight Connector 85"/>
          <p:cNvCxnSpPr/>
          <p:nvPr/>
        </p:nvCxnSpPr>
        <p:spPr>
          <a:xfrm rot="16200000" flipH="1">
            <a:off x="5273827" y="3496398"/>
            <a:ext cx="3607589" cy="275935"/>
          </a:xfrm>
          <a:prstGeom prst="line">
            <a:avLst/>
          </a:prstGeom>
          <a:ln w="6350">
            <a:solidFill>
              <a:srgbClr val="00009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631511" y="4586262"/>
            <a:ext cx="8041667" cy="235435"/>
          </a:xfrm>
          <a:prstGeom prst="line">
            <a:avLst/>
          </a:prstGeom>
          <a:ln w="6350">
            <a:solidFill>
              <a:srgbClr val="00009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Title 8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February 12, 2011, IP configuration for </a:t>
            </a:r>
            <a:r>
              <a:rPr lang="en-US" sz="2400" dirty="0" err="1" smtClean="0"/>
              <a:t>eRHIC</a:t>
            </a:r>
            <a:endParaRPr lang="en-US" sz="2400" dirty="0"/>
          </a:p>
        </p:txBody>
      </p:sp>
      <p:sp>
        <p:nvSpPr>
          <p:cNvPr id="89" name="Date Placeholder 8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E.C. Aschenauer</a:t>
            </a:r>
            <a:endParaRPr lang="en-US" altLang="ja-JP"/>
          </a:p>
        </p:txBody>
      </p:sp>
      <p:sp>
        <p:nvSpPr>
          <p:cNvPr id="90" name="Slide Number Placeholder 8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7F85B-340E-9941-AF39-030851572DD6}" type="slidenum">
              <a:rPr lang="en-US" altLang="ja-JP" smtClean="0"/>
              <a:pPr/>
              <a:t>4</a:t>
            </a:fld>
            <a:endParaRPr lang="en-US" altLang="ja-JP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STAR Analyis Meeting, August 2011</a:t>
            </a: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6211939"/>
      </p:ext>
    </p:extLst>
  </p:cSld>
  <p:clrMapOvr>
    <a:masterClrMapping/>
  </p:clrMapOvr>
  <mc:AlternateContent xmlns:mc="http://schemas.openxmlformats.org/markup-compatibility/2006" xmlns:mp="http://schemas.microsoft.com/office/mac/powerpoint/2008/main">
    <mc:Choice Requires="mp">
      <p:transition xmlns:p14="http://schemas.microsoft.com/office/powerpoint/2010/main">
        <p14:prism/>
      </p:transition>
    </mc:Choice>
    <mc:Fallback xmlns:mv="urn:schemas-microsoft-com:mac:vml" xmlns="">
      <p:transition>
        <p:cover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 into Machine: IR-Design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E.C. Aschenauer</a:t>
            </a: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STAR Analyis Meeting, August 2011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7F85B-340E-9941-AF39-030851572DD6}" type="slidenum">
              <a:rPr lang="en-US" altLang="ja-JP" smtClean="0"/>
              <a:pPr/>
              <a:t>5</a:t>
            </a:fld>
            <a:endParaRPr lang="en-US" altLang="ja-JP"/>
          </a:p>
        </p:txBody>
      </p:sp>
      <p:grpSp>
        <p:nvGrpSpPr>
          <p:cNvPr id="16" name="Group 15"/>
          <p:cNvGrpSpPr/>
          <p:nvPr/>
        </p:nvGrpSpPr>
        <p:grpSpPr>
          <a:xfrm>
            <a:off x="4267200" y="1798638"/>
            <a:ext cx="4572363" cy="3612163"/>
            <a:chOff x="0" y="2979738"/>
            <a:chExt cx="4572363" cy="3612163"/>
          </a:xfrm>
        </p:grpSpPr>
        <p:pic>
          <p:nvPicPr>
            <p:cNvPr id="14" name="Picture 5" descr="VerticalMAtching2.pdf"/>
            <p:cNvPicPr>
              <a:picLocks noChangeAspect="1"/>
            </p:cNvPicPr>
            <p:nvPr/>
          </p:nvPicPr>
          <p:blipFill>
            <a:blip r:embed="rId2"/>
            <a:srcRect r="9090" b="7058"/>
            <a:stretch>
              <a:fillRect/>
            </a:stretch>
          </p:blipFill>
          <p:spPr bwMode="auto">
            <a:xfrm>
              <a:off x="0" y="2979738"/>
              <a:ext cx="4572363" cy="3612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TextBox 14"/>
            <p:cNvSpPr txBox="1"/>
            <p:nvPr/>
          </p:nvSpPr>
          <p:spPr>
            <a:xfrm>
              <a:off x="1981200" y="5397500"/>
              <a:ext cx="193123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space for </a:t>
              </a:r>
            </a:p>
            <a:p>
              <a:r>
                <a:rPr lang="en-US" dirty="0" smtClean="0"/>
                <a:t>low-</a:t>
              </a:r>
              <a:r>
                <a:rPr lang="en-US" dirty="0" smtClean="0">
                  <a:latin typeface="Symbol" charset="2"/>
                  <a:cs typeface="Symbol" charset="2"/>
                </a:rPr>
                <a:t>Q</a:t>
              </a:r>
              <a:r>
                <a:rPr lang="en-US" dirty="0" smtClean="0"/>
                <a:t> </a:t>
              </a:r>
              <a:r>
                <a:rPr lang="en-US" dirty="0" err="1" smtClean="0"/>
                <a:t>e</a:t>
              </a:r>
              <a:r>
                <a:rPr lang="en-US" dirty="0" smtClean="0"/>
                <a:t>-tagger</a:t>
              </a:r>
              <a:endParaRPr lang="en-US" dirty="0"/>
            </a:p>
          </p:txBody>
        </p:sp>
      </p:grpSp>
      <p:pic>
        <p:nvPicPr>
          <p:cNvPr id="17" name="Picture 16" descr="eic-det-v7.eps"/>
          <p:cNvPicPr>
            <a:picLocks noChangeAspect="1"/>
          </p:cNvPicPr>
          <p:nvPr/>
        </p:nvPicPr>
        <p:blipFill>
          <a:blip r:embed="rId3"/>
          <a:srcRect b="9438"/>
          <a:stretch>
            <a:fillRect/>
          </a:stretch>
        </p:blipFill>
        <p:spPr>
          <a:xfrm flipH="1">
            <a:off x="584200" y="3784600"/>
            <a:ext cx="4349750" cy="307087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0" name="TextBox 9"/>
          <p:cNvSpPr txBox="1"/>
          <p:nvPr/>
        </p:nvSpPr>
        <p:spPr>
          <a:xfrm>
            <a:off x="0" y="838200"/>
            <a:ext cx="931537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Outgoing electron direction currently under detailed design</a:t>
            </a:r>
          </a:p>
          <a:p>
            <a:pPr>
              <a:buClr>
                <a:srgbClr val="0000FF"/>
              </a:buClr>
              <a:buFont typeface="Wingdings" charset="2"/>
              <a:buChar char="à"/>
            </a:pPr>
            <a:r>
              <a:rPr lang="en-US" dirty="0" smtClean="0">
                <a:sym typeface="Wingdings"/>
              </a:rPr>
              <a:t> detect low Q</a:t>
            </a:r>
            <a:r>
              <a:rPr lang="en-US" baseline="30000" dirty="0" smtClean="0">
                <a:sym typeface="Wingdings"/>
              </a:rPr>
              <a:t>2</a:t>
            </a:r>
            <a:r>
              <a:rPr lang="en-US" dirty="0" smtClean="0">
                <a:sym typeface="Wingdings"/>
              </a:rPr>
              <a:t> scattered leptons</a:t>
            </a:r>
            <a:r>
              <a:rPr lang="en-US" dirty="0" smtClean="0"/>
              <a:t> </a:t>
            </a:r>
          </a:p>
          <a:p>
            <a:pPr>
              <a:buClr>
                <a:srgbClr val="0000FF"/>
              </a:buClr>
              <a:buFont typeface="Wingdings" charset="2"/>
              <a:buChar char="à"/>
            </a:pPr>
            <a:r>
              <a:rPr lang="en-US" dirty="0" smtClean="0"/>
              <a:t> want to use the vertical bend to separate very low-</a:t>
            </a:r>
            <a:r>
              <a:rPr lang="en-US" dirty="0" smtClean="0">
                <a:latin typeface="Symbol" charset="2"/>
                <a:cs typeface="Symbol" charset="2"/>
              </a:rPr>
              <a:t>Q</a:t>
            </a:r>
            <a:r>
              <a:rPr lang="en-US" dirty="0" smtClean="0"/>
              <a:t> </a:t>
            </a:r>
            <a:r>
              <a:rPr lang="en-US" dirty="0" err="1" smtClean="0"/>
              <a:t>e</a:t>
            </a:r>
            <a:r>
              <a:rPr lang="en-US" dirty="0" smtClean="0"/>
              <a:t>’ from beam-electrons</a:t>
            </a:r>
          </a:p>
          <a:p>
            <a:pPr>
              <a:buClr>
                <a:srgbClr val="0000FF"/>
              </a:buClr>
              <a:buFont typeface="Wingdings" charset="2"/>
              <a:buChar char="à"/>
            </a:pPr>
            <a:r>
              <a:rPr lang="en-US" dirty="0" smtClean="0"/>
              <a:t> can make bend faster for outgoing beam </a:t>
            </a:r>
            <a:r>
              <a:rPr lang="en-US" dirty="0" err="1" smtClean="0">
                <a:solidFill>
                  <a:srgbClr val="FF00FF"/>
                </a:solidFill>
                <a:sym typeface="Wingdings"/>
              </a:rPr>
              <a:t></a:t>
            </a:r>
            <a:r>
              <a:rPr lang="en-US" dirty="0" smtClean="0">
                <a:solidFill>
                  <a:srgbClr val="FF00FF"/>
                </a:solidFill>
                <a:sym typeface="Wingdings"/>
              </a:rPr>
              <a:t> </a:t>
            </a:r>
            <a:r>
              <a:rPr lang="en-US" dirty="0" smtClean="0"/>
              <a:t>faster separation</a:t>
            </a:r>
          </a:p>
          <a:p>
            <a:pPr>
              <a:buClr>
                <a:srgbClr val="0000FF"/>
              </a:buClr>
              <a:buFont typeface="Wingdings" charset="2"/>
              <a:buChar char="à"/>
            </a:pPr>
            <a:r>
              <a:rPr lang="en-US" dirty="0" smtClean="0"/>
              <a:t> for 0.1</a:t>
            </a:r>
            <a:r>
              <a:rPr lang="en-US" baseline="30000" dirty="0" smtClean="0"/>
              <a:t>o</a:t>
            </a:r>
            <a:r>
              <a:rPr lang="en-US" dirty="0" smtClean="0"/>
              <a:t>&lt;</a:t>
            </a:r>
            <a:r>
              <a:rPr lang="en-US" dirty="0" smtClean="0">
                <a:latin typeface="Symbol" charset="2"/>
                <a:cs typeface="Symbol" charset="2"/>
              </a:rPr>
              <a:t>Q</a:t>
            </a:r>
            <a:r>
              <a:rPr lang="en-US" dirty="0" smtClean="0"/>
              <a:t>&lt;1</a:t>
            </a:r>
            <a:r>
              <a:rPr lang="en-US" baseline="30000" dirty="0" smtClean="0"/>
              <a:t>o</a:t>
            </a:r>
            <a:r>
              <a:rPr lang="en-US" dirty="0" smtClean="0"/>
              <a:t> will add </a:t>
            </a:r>
            <a:r>
              <a:rPr lang="en-US" dirty="0" err="1" smtClean="0"/>
              <a:t>calorimetry</a:t>
            </a:r>
            <a:r>
              <a:rPr lang="en-US" dirty="0" smtClean="0"/>
              <a:t> after the main detector </a:t>
            </a:r>
          </a:p>
        </p:txBody>
      </p:sp>
    </p:spTree>
  </p:cSld>
  <p:clrMapOvr>
    <a:masterClrMapping/>
  </p:clrMapOvr>
  <mc:AlternateContent xmlns:mc="http://schemas.openxmlformats.org/markup-compatibility/2006" xmlns:mp="http://schemas.microsoft.com/office/mac/powerpoint/2008/main">
    <mc:Choice Requires="mp">
      <p:transition xmlns:p14="http://schemas.microsoft.com/office/powerpoint/2010/main">
        <p14:prism/>
      </p:transition>
    </mc:Choice>
    <mc:Fallback xmlns:mv="urn:schemas-microsoft-com:mac:vml" xmlns="">
      <p:transition>
        <p:cover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Latest beam optics for outgoing nominal protons</a:t>
            </a:r>
            <a:endParaRPr lang="en-US" sz="2400" dirty="0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631" y="858044"/>
            <a:ext cx="4536281" cy="4378896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49936" y="858044"/>
            <a:ext cx="4531816" cy="4375547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22533" name="Rectangle 5"/>
          <p:cNvSpPr>
            <a:spLocks/>
          </p:cNvSpPr>
          <p:nvPr/>
        </p:nvSpPr>
        <p:spPr bwMode="auto">
          <a:xfrm>
            <a:off x="221059" y="729059"/>
            <a:ext cx="4839891" cy="50899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  <a:ea typeface="Gill Sans" charset="0"/>
                <a:cs typeface="Gill Sans" charset="0"/>
              </a:rPr>
              <a:t>Beam transport using </a:t>
            </a:r>
            <a:r>
              <a:rPr lang="en-US" sz="2400" dirty="0" smtClean="0">
                <a:solidFill>
                  <a:srgbClr val="000000"/>
                </a:solidFill>
                <a:ea typeface="Gill Sans" charset="0"/>
                <a:cs typeface="Gill Sans" charset="0"/>
              </a:rPr>
              <a:t>Hector:</a:t>
            </a:r>
            <a:endParaRPr lang="en-US" sz="2400" dirty="0">
              <a:solidFill>
                <a:srgbClr val="000000"/>
              </a:solidFill>
              <a:ea typeface="Gill Sans" charset="0"/>
              <a:cs typeface="Gill Sans" charset="0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E.C. Aschenauer</a:t>
            </a:r>
            <a:endParaRPr lang="en-US" altLang="ja-JP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7F85B-340E-9941-AF39-030851572DD6}" type="slidenum">
              <a:rPr lang="en-US" altLang="ja-JP" smtClean="0"/>
              <a:pPr/>
              <a:t>6</a:t>
            </a:fld>
            <a:endParaRPr lang="en-US" altLang="ja-JP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STAR Analyis Meeting, August 2011</a:t>
            </a:r>
            <a:endParaRPr lang="en-US" altLang="ja-JP" dirty="0"/>
          </a:p>
        </p:txBody>
      </p:sp>
      <p:grpSp>
        <p:nvGrpSpPr>
          <p:cNvPr id="16" name="Group 15"/>
          <p:cNvGrpSpPr/>
          <p:nvPr/>
        </p:nvGrpSpPr>
        <p:grpSpPr>
          <a:xfrm>
            <a:off x="455414" y="2475755"/>
            <a:ext cx="8688586" cy="4382245"/>
            <a:chOff x="455414" y="2475755"/>
            <a:chExt cx="8688586" cy="4382245"/>
          </a:xfrm>
        </p:grpSpPr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55414" y="2479104"/>
              <a:ext cx="4536281" cy="4378896"/>
            </a:xfrm>
            <a:prstGeom prst="rect">
              <a:avLst/>
            </a:prstGeom>
            <a:noFill/>
            <a:ln w="12700" cap="flat">
              <a:noFill/>
              <a:miter lim="800000"/>
              <a:headEnd/>
              <a:tailEnd/>
            </a:ln>
          </p:spPr>
        </p:pic>
        <p:pic>
          <p:nvPicPr>
            <p:cNvPr id="13" name="Picture 1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607719" y="2475755"/>
              <a:ext cx="4536281" cy="4380012"/>
            </a:xfrm>
            <a:prstGeom prst="rect">
              <a:avLst/>
            </a:prstGeom>
            <a:noFill/>
            <a:ln w="12700" cap="flat">
              <a:noFill/>
              <a:miter lim="800000"/>
              <a:headEnd/>
              <a:tailEnd/>
            </a:ln>
          </p:spPr>
        </p:pic>
        <p:sp>
          <p:nvSpPr>
            <p:cNvPr id="15" name="Rectangle 14"/>
            <p:cNvSpPr/>
            <p:nvPr/>
          </p:nvSpPr>
          <p:spPr>
            <a:xfrm>
              <a:off x="2006600" y="2521635"/>
              <a:ext cx="65024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</a:rPr>
                <a:t>outgoing protons with 20% momentum loss</a:t>
              </a:r>
              <a:endParaRPr lang="en-US" dirty="0">
                <a:solidFill>
                  <a:srgbClr val="0000FF"/>
                </a:solidFill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6807200" y="609600"/>
            <a:ext cx="1763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studies by JH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mp="http://schemas.microsoft.com/office/mac/powerpoint/2008/main">
    <mc:Choice Requires="mp">
      <p:transition xmlns:p14="http://schemas.microsoft.com/office/powerpoint/2010/main">
        <p14:prism/>
      </p:transition>
    </mc:Choice>
    <mc:Fallback xmlns:mv="urn:schemas-microsoft-com:mac:vml" xmlns="">
      <p:transition>
        <p:cover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proton distribution in </a:t>
            </a:r>
            <a:r>
              <a:rPr lang="en-US" dirty="0" err="1" smtClean="0"/>
              <a:t>y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x</a:t>
            </a:r>
            <a:r>
              <a:rPr lang="en-US" dirty="0" smtClean="0"/>
              <a:t> at </a:t>
            </a:r>
            <a:r>
              <a:rPr lang="en-US" dirty="0" err="1" smtClean="0"/>
              <a:t>s</a:t>
            </a:r>
            <a:r>
              <a:rPr lang="en-US" dirty="0" smtClean="0"/>
              <a:t>=20 </a:t>
            </a:r>
            <a:r>
              <a:rPr lang="en-US" dirty="0" err="1" smtClean="0"/>
              <a:t>m</a:t>
            </a:r>
            <a:endParaRPr lang="en-US" dirty="0"/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/>
          <a:srcRect t="7332"/>
          <a:stretch>
            <a:fillRect/>
          </a:stretch>
        </p:blipFill>
        <p:spPr bwMode="auto">
          <a:xfrm>
            <a:off x="189706" y="921464"/>
            <a:ext cx="3600450" cy="2889249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3"/>
          <a:srcRect t="7332"/>
          <a:stretch>
            <a:fillRect/>
          </a:stretch>
        </p:blipFill>
        <p:spPr bwMode="auto">
          <a:xfrm>
            <a:off x="4502745" y="924731"/>
            <a:ext cx="3600450" cy="2889249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25605" name="Rectangle 5"/>
          <p:cNvSpPr>
            <a:spLocks/>
          </p:cNvSpPr>
          <p:nvPr/>
        </p:nvSpPr>
        <p:spPr bwMode="auto">
          <a:xfrm>
            <a:off x="787995" y="1186170"/>
            <a:ext cx="840712" cy="27699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FF"/>
                </a:solidFill>
                <a:ea typeface="Gill Sans" charset="0"/>
                <a:cs typeface="Gill Sans" charset="0"/>
              </a:rPr>
              <a:t>25x250</a:t>
            </a:r>
          </a:p>
        </p:txBody>
      </p:sp>
      <p:sp>
        <p:nvSpPr>
          <p:cNvPr id="25606" name="Rectangle 6"/>
          <p:cNvSpPr>
            <a:spLocks/>
          </p:cNvSpPr>
          <p:nvPr/>
        </p:nvSpPr>
        <p:spPr bwMode="auto">
          <a:xfrm>
            <a:off x="5056386" y="1186170"/>
            <a:ext cx="558935" cy="27699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FF"/>
                </a:solidFill>
                <a:ea typeface="Gill Sans" charset="0"/>
                <a:cs typeface="Gill Sans" charset="0"/>
              </a:rPr>
              <a:t>5x50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E.C. Aschenauer</a:t>
            </a:r>
            <a:endParaRPr lang="en-US" altLang="ja-JP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7F85B-340E-9941-AF39-030851572DD6}" type="slidenum">
              <a:rPr lang="en-US" altLang="ja-JP" smtClean="0"/>
              <a:pPr/>
              <a:t>7</a:t>
            </a:fld>
            <a:endParaRPr lang="en-US" altLang="ja-JP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STAR Analyis Meeting, August 2011</a:t>
            </a:r>
            <a:endParaRPr lang="en-US" altLang="ja-JP"/>
          </a:p>
        </p:txBody>
      </p:sp>
      <p:sp>
        <p:nvSpPr>
          <p:cNvPr id="14" name="TextBox 13"/>
          <p:cNvSpPr txBox="1"/>
          <p:nvPr/>
        </p:nvSpPr>
        <p:spPr>
          <a:xfrm>
            <a:off x="546100" y="635000"/>
            <a:ext cx="3912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without </a:t>
            </a:r>
            <a:r>
              <a:rPr lang="en-US" dirty="0" err="1" smtClean="0"/>
              <a:t>quadrupole</a:t>
            </a:r>
            <a:r>
              <a:rPr lang="en-US" dirty="0" smtClean="0"/>
              <a:t> aperture limit</a:t>
            </a:r>
            <a:endParaRPr lang="en-US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4"/>
          <a:srcRect t="7332"/>
          <a:stretch>
            <a:fillRect/>
          </a:stretch>
        </p:blipFill>
        <p:spPr bwMode="auto">
          <a:xfrm>
            <a:off x="230981" y="3880839"/>
            <a:ext cx="3600450" cy="2889253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5"/>
          <a:srcRect t="7332"/>
          <a:stretch>
            <a:fillRect/>
          </a:stretch>
        </p:blipFill>
        <p:spPr bwMode="auto">
          <a:xfrm>
            <a:off x="4656533" y="3879847"/>
            <a:ext cx="3600450" cy="2889253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17" name="Rectangle 6"/>
          <p:cNvSpPr>
            <a:spLocks/>
          </p:cNvSpPr>
          <p:nvPr/>
        </p:nvSpPr>
        <p:spPr bwMode="auto">
          <a:xfrm>
            <a:off x="720328" y="4089707"/>
            <a:ext cx="840712" cy="27699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FF00FF"/>
                </a:solidFill>
                <a:ea typeface="Gill Sans" charset="0"/>
                <a:cs typeface="Gill Sans" charset="0"/>
              </a:rPr>
              <a:t>25x250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219105" y="4070856"/>
            <a:ext cx="558935" cy="27699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FF00FF"/>
                </a:solidFill>
                <a:ea typeface="Gill Sans" charset="0"/>
                <a:cs typeface="Gill Sans" charset="0"/>
              </a:rPr>
              <a:t>5x50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374900" y="3632200"/>
            <a:ext cx="3562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with </a:t>
            </a:r>
            <a:r>
              <a:rPr lang="en-US" dirty="0" err="1" smtClean="0"/>
              <a:t>quadrupole</a:t>
            </a:r>
            <a:r>
              <a:rPr lang="en-US" dirty="0" smtClean="0"/>
              <a:t> aperture limit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mp="http://schemas.microsoft.com/office/mac/powerpoint/2008/main">
    <mc:Choice Requires="mp">
      <p:transition xmlns:p14="http://schemas.microsoft.com/office/powerpoint/2010/main">
        <p14:prism/>
      </p:transition>
    </mc:Choice>
    <mc:Fallback xmlns:mv="urn:schemas-microsoft-com:mac:vml" xmlns="">
      <p:transition>
        <p:cover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Accepted </a:t>
            </a:r>
            <a:r>
              <a:rPr lang="en-US" dirty="0" err="1" smtClean="0"/>
              <a:t>in“Roman</a:t>
            </a:r>
            <a:r>
              <a:rPr lang="en-US" dirty="0" smtClean="0"/>
              <a:t> </a:t>
            </a:r>
            <a:r>
              <a:rPr lang="en-US" dirty="0" err="1" smtClean="0"/>
              <a:t>Pot”(example</a:t>
            </a:r>
            <a:r>
              <a:rPr lang="en-US" dirty="0" smtClean="0"/>
              <a:t>) at </a:t>
            </a:r>
            <a:r>
              <a:rPr lang="en-US" dirty="0" err="1" smtClean="0"/>
              <a:t>s</a:t>
            </a:r>
            <a:r>
              <a:rPr lang="en-US" dirty="0" smtClean="0"/>
              <a:t>=20m </a:t>
            </a:r>
            <a:endParaRPr lang="en-US" dirty="0"/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/>
          <a:srcRect t="7332"/>
          <a:stretch>
            <a:fillRect/>
          </a:stretch>
        </p:blipFill>
        <p:spPr bwMode="auto">
          <a:xfrm>
            <a:off x="4330700" y="598571"/>
            <a:ext cx="4259467" cy="3418598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3"/>
          <a:srcRect t="8798" r="7619" b="1466"/>
          <a:stretch>
            <a:fillRect/>
          </a:stretch>
        </p:blipFill>
        <p:spPr bwMode="auto">
          <a:xfrm>
            <a:off x="160500" y="653682"/>
            <a:ext cx="3934982" cy="3309408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27653" name="Rectangle 5"/>
          <p:cNvSpPr>
            <a:spLocks/>
          </p:cNvSpPr>
          <p:nvPr/>
        </p:nvSpPr>
        <p:spPr bwMode="auto">
          <a:xfrm>
            <a:off x="1321395" y="882759"/>
            <a:ext cx="840712" cy="27699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FF"/>
                </a:solidFill>
                <a:ea typeface="Gill Sans" charset="0"/>
                <a:cs typeface="Gill Sans" charset="0"/>
              </a:rPr>
              <a:t>25x250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5446911" y="882759"/>
            <a:ext cx="558935" cy="27699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FF"/>
                </a:solidFill>
                <a:ea typeface="Gill Sans" charset="0"/>
                <a:cs typeface="Gill Sans" charset="0"/>
              </a:rPr>
              <a:t>5x50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E.C. Aschenauer</a:t>
            </a:r>
            <a:endParaRPr lang="en-US" altLang="ja-JP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7F85B-340E-9941-AF39-030851572DD6}" type="slidenum">
              <a:rPr lang="en-US" altLang="ja-JP" smtClean="0"/>
              <a:pPr/>
              <a:t>8</a:t>
            </a:fld>
            <a:endParaRPr lang="en-US" altLang="ja-JP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STAR Analyis Meeting, August 2011</a:t>
            </a:r>
            <a:endParaRPr lang="en-US" altLang="ja-JP"/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4"/>
          <a:srcRect l="5172" t="7627" r="7241"/>
          <a:stretch>
            <a:fillRect/>
          </a:stretch>
        </p:blipFill>
        <p:spPr bwMode="auto">
          <a:xfrm>
            <a:off x="4795641" y="3960017"/>
            <a:ext cx="4001431" cy="2862264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5"/>
          <a:srcRect l="5172" t="7627" r="7241"/>
          <a:stretch>
            <a:fillRect/>
          </a:stretch>
        </p:blipFill>
        <p:spPr bwMode="auto">
          <a:xfrm>
            <a:off x="315883" y="3959648"/>
            <a:ext cx="4051288" cy="2898352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16" name="Rectangle 5"/>
          <p:cNvSpPr>
            <a:spLocks/>
          </p:cNvSpPr>
          <p:nvPr/>
        </p:nvSpPr>
        <p:spPr bwMode="auto">
          <a:xfrm>
            <a:off x="2987675" y="4205793"/>
            <a:ext cx="840712" cy="27699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FF"/>
                </a:solidFill>
                <a:ea typeface="Gill Sans" charset="0"/>
                <a:cs typeface="Gill Sans" charset="0"/>
              </a:rPr>
              <a:t>25x250</a:t>
            </a:r>
          </a:p>
        </p:txBody>
      </p:sp>
      <p:sp>
        <p:nvSpPr>
          <p:cNvPr id="17" name="Rectangle 6"/>
          <p:cNvSpPr>
            <a:spLocks/>
          </p:cNvSpPr>
          <p:nvPr/>
        </p:nvSpPr>
        <p:spPr bwMode="auto">
          <a:xfrm>
            <a:off x="7747198" y="4205793"/>
            <a:ext cx="558935" cy="27699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FF"/>
                </a:solidFill>
                <a:ea typeface="Gill Sans" charset="0"/>
                <a:cs typeface="Gill Sans" charset="0"/>
              </a:rPr>
              <a:t>5x50</a:t>
            </a:r>
          </a:p>
        </p:txBody>
      </p:sp>
      <p:sp>
        <p:nvSpPr>
          <p:cNvPr id="18" name="Rectangle 7"/>
          <p:cNvSpPr>
            <a:spLocks/>
          </p:cNvSpPr>
          <p:nvPr/>
        </p:nvSpPr>
        <p:spPr bwMode="auto">
          <a:xfrm>
            <a:off x="1175817" y="5721568"/>
            <a:ext cx="1020812" cy="24622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ea typeface="Gill Sans" charset="0"/>
                <a:cs typeface="Gill Sans" charset="0"/>
              </a:rPr>
              <a:t>Generated</a:t>
            </a:r>
          </a:p>
        </p:txBody>
      </p:sp>
      <p:sp>
        <p:nvSpPr>
          <p:cNvPr id="19" name="Rectangle 8"/>
          <p:cNvSpPr>
            <a:spLocks/>
          </p:cNvSpPr>
          <p:nvPr/>
        </p:nvSpPr>
        <p:spPr bwMode="auto">
          <a:xfrm>
            <a:off x="1209303" y="6001960"/>
            <a:ext cx="2215250" cy="24622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ea typeface="Gill Sans" charset="0"/>
                <a:cs typeface="Gill Sans" charset="0"/>
              </a:rPr>
              <a:t>Quad aperture limited</a:t>
            </a:r>
          </a:p>
        </p:txBody>
      </p:sp>
      <p:sp>
        <p:nvSpPr>
          <p:cNvPr id="20" name="Rectangle 9"/>
          <p:cNvSpPr>
            <a:spLocks/>
          </p:cNvSpPr>
          <p:nvPr/>
        </p:nvSpPr>
        <p:spPr bwMode="auto">
          <a:xfrm>
            <a:off x="1188518" y="6234330"/>
            <a:ext cx="2159546" cy="24622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ea typeface="Gill Sans" charset="0"/>
                <a:cs typeface="Gill Sans" charset="0"/>
              </a:rPr>
              <a:t>RP (at 20m) accepted </a:t>
            </a:r>
          </a:p>
        </p:txBody>
      </p:sp>
      <p:sp>
        <p:nvSpPr>
          <p:cNvPr id="21" name="Line 10"/>
          <p:cNvSpPr>
            <a:spLocks noChangeShapeType="1"/>
          </p:cNvSpPr>
          <p:nvPr/>
        </p:nvSpPr>
        <p:spPr bwMode="auto">
          <a:xfrm>
            <a:off x="715244" y="6364139"/>
            <a:ext cx="429741" cy="0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Line 11"/>
          <p:cNvSpPr>
            <a:spLocks noChangeShapeType="1"/>
          </p:cNvSpPr>
          <p:nvPr/>
        </p:nvSpPr>
        <p:spPr bwMode="auto">
          <a:xfrm>
            <a:off x="703659" y="6141815"/>
            <a:ext cx="428625" cy="0"/>
          </a:xfrm>
          <a:prstGeom prst="line">
            <a:avLst/>
          </a:prstGeom>
          <a:noFill/>
          <a:ln w="38100" cap="flat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Line 12"/>
          <p:cNvSpPr>
            <a:spLocks noChangeShapeType="1"/>
          </p:cNvSpPr>
          <p:nvPr/>
        </p:nvSpPr>
        <p:spPr bwMode="auto">
          <a:xfrm>
            <a:off x="703659" y="5861422"/>
            <a:ext cx="428625" cy="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mp="http://schemas.microsoft.com/office/mac/powerpoint/2008/main">
    <mc:Choice Requires="mp">
      <p:transition xmlns:p14="http://schemas.microsoft.com/office/powerpoint/2010/main">
        <p14:prism/>
      </p:transition>
    </mc:Choice>
    <mc:Fallback xmlns:mv="urn:schemas-microsoft-com:mac:vml" xmlns="">
      <p:transition>
        <p:cover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ＭＳ Ｐゴシック"/>
        <a:cs typeface="ＭＳ Ｐゴシック"/>
      </a:majorFont>
      <a:minorFont>
        <a:latin typeface="Comic Sans MS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Origin.thmx</Template>
  <TotalTime>34916</TotalTime>
  <Words>578</Words>
  <Application>Microsoft Macintosh PowerPoint</Application>
  <PresentationFormat>On-screen Show (4:3)</PresentationFormat>
  <Paragraphs>134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Crayons</vt:lpstr>
      <vt:lpstr>Current eRHIC IR Design</vt:lpstr>
      <vt:lpstr>Current eRHIC IR Design</vt:lpstr>
      <vt:lpstr>Integration into Machine: IR-Design</vt:lpstr>
      <vt:lpstr>February 12, 2011, IP configuration for eRHIC</vt:lpstr>
      <vt:lpstr>Integration into Machine: IR-Design</vt:lpstr>
      <vt:lpstr>Latest beam optics for outgoing nominal protons</vt:lpstr>
      <vt:lpstr> proton distribution in y vs x at s=20 m</vt:lpstr>
      <vt:lpstr>Accepted in“Roman Pot”(example) at s=20m </vt:lpstr>
    </vt:vector>
  </TitlesOfParts>
  <Company>京都大学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Naohito Saito</dc:creator>
  <cp:lastModifiedBy>elke-caroline aschenauer</cp:lastModifiedBy>
  <cp:revision>403</cp:revision>
  <cp:lastPrinted>2010-06-10T01:25:59Z</cp:lastPrinted>
  <dcterms:created xsi:type="dcterms:W3CDTF">2011-06-20T13:18:20Z</dcterms:created>
  <dcterms:modified xsi:type="dcterms:W3CDTF">2011-08-22T00:11:00Z</dcterms:modified>
</cp:coreProperties>
</file>