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9"/>
  </p:notesMasterIdLst>
  <p:handoutMasterIdLst>
    <p:handoutMasterId r:id="rId60"/>
  </p:handoutMasterIdLst>
  <p:sldIdLst>
    <p:sldId id="606" r:id="rId2"/>
    <p:sldId id="732" r:id="rId3"/>
    <p:sldId id="746" r:id="rId4"/>
    <p:sldId id="745" r:id="rId5"/>
    <p:sldId id="744" r:id="rId6"/>
    <p:sldId id="695" r:id="rId7"/>
    <p:sldId id="750" r:id="rId8"/>
    <p:sldId id="778" r:id="rId9"/>
    <p:sldId id="642" r:id="rId10"/>
    <p:sldId id="707" r:id="rId11"/>
    <p:sldId id="702" r:id="rId12"/>
    <p:sldId id="653" r:id="rId13"/>
    <p:sldId id="755" r:id="rId14"/>
    <p:sldId id="724" r:id="rId15"/>
    <p:sldId id="782" r:id="rId16"/>
    <p:sldId id="644" r:id="rId17"/>
    <p:sldId id="806" r:id="rId18"/>
    <p:sldId id="799" r:id="rId19"/>
    <p:sldId id="797" r:id="rId20"/>
    <p:sldId id="798" r:id="rId21"/>
    <p:sldId id="800" r:id="rId22"/>
    <p:sldId id="801" r:id="rId23"/>
    <p:sldId id="802" r:id="rId24"/>
    <p:sldId id="803" r:id="rId25"/>
    <p:sldId id="804" r:id="rId26"/>
    <p:sldId id="805" r:id="rId27"/>
    <p:sldId id="665" r:id="rId28"/>
    <p:sldId id="666" r:id="rId29"/>
    <p:sldId id="773" r:id="rId30"/>
    <p:sldId id="776" r:id="rId31"/>
    <p:sldId id="775" r:id="rId32"/>
    <p:sldId id="796" r:id="rId33"/>
    <p:sldId id="777" r:id="rId34"/>
    <p:sldId id="794" r:id="rId35"/>
    <p:sldId id="795" r:id="rId36"/>
    <p:sldId id="779" r:id="rId37"/>
    <p:sldId id="781" r:id="rId38"/>
    <p:sldId id="780" r:id="rId39"/>
    <p:sldId id="788" r:id="rId40"/>
    <p:sldId id="783" r:id="rId41"/>
    <p:sldId id="784" r:id="rId42"/>
    <p:sldId id="789" r:id="rId43"/>
    <p:sldId id="790" r:id="rId44"/>
    <p:sldId id="785" r:id="rId45"/>
    <p:sldId id="786" r:id="rId46"/>
    <p:sldId id="787" r:id="rId47"/>
    <p:sldId id="648" r:id="rId48"/>
    <p:sldId id="752" r:id="rId49"/>
    <p:sldId id="753" r:id="rId50"/>
    <p:sldId id="735" r:id="rId51"/>
    <p:sldId id="736" r:id="rId52"/>
    <p:sldId id="737" r:id="rId53"/>
    <p:sldId id="738" r:id="rId54"/>
    <p:sldId id="739" r:id="rId55"/>
    <p:sldId id="740" r:id="rId56"/>
    <p:sldId id="791" r:id="rId57"/>
    <p:sldId id="792" r:id="rId58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804000"/>
    <a:srgbClr val="80FF00"/>
    <a:srgbClr val="66CCFF"/>
    <a:srgbClr val="FF66FF"/>
    <a:srgbClr val="FFFF66"/>
    <a:srgbClr val="6666FF"/>
    <a:srgbClr val="004080"/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85" autoAdjust="0"/>
    <p:restoredTop sz="99701" autoAdjust="0"/>
  </p:normalViewPr>
  <p:slideViewPr>
    <p:cSldViewPr snapToGrid="0">
      <p:cViewPr>
        <p:scale>
          <a:sx n="100" d="100"/>
          <a:sy n="100" d="100"/>
        </p:scale>
        <p:origin x="-1200" y="-552"/>
      </p:cViewPr>
      <p:guideLst>
        <p:guide orient="horz" pos="21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Relationship Id="rId2" Type="http://schemas.openxmlformats.org/officeDocument/2006/relationships/image" Target="../media/image9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8/23/11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86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4562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5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30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44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8AF14E-6ABF-4E31-85A0-5E0323D29189}" type="slidenum">
              <a:rPr lang="en-US"/>
              <a:pPr/>
              <a:t>45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CEFCEC-4121-450C-BC05-45078C63E43F}" type="slidenum">
              <a:rPr lang="en-US"/>
              <a:pPr/>
              <a:t>46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FA6BD1-2C8B-3643-8843-B162C0E3E923}" type="slidenum">
              <a:rPr lang="en-US"/>
              <a:pPr/>
              <a:t>55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gradFill flip="none"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FF66"/>
            </a:solidFill>
            <a:round/>
            <a:headEnd/>
            <a:tailEnd/>
          </a:ln>
          <a:effectLst>
            <a:glow rad="101600">
              <a:srgbClr val="FFFEE7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0000FF"/>
                </a:solidFill>
                <a:latin typeface="+mj-lt"/>
              </a:defRPr>
            </a:lvl1pPr>
          </a:lstStyle>
          <a:p>
            <a:r>
              <a:rPr lang="ja-JP" altLang="en-US" noProof="0" dirty="0" smtClean="0"/>
              <a:t>マスタ</a:t>
            </a:r>
            <a:r>
              <a:rPr lang="en-US" altLang="ja-JP" noProof="0" dirty="0" smtClean="0"/>
              <a:t> </a:t>
            </a:r>
            <a:r>
              <a:rPr lang="ja-JP" altLang="en-US" noProof="0" dirty="0" smtClean="0"/>
              <a:t>タイトルの書式設定</a:t>
            </a:r>
            <a:endParaRPr lang="en-US" altLang="ja-JP" noProof="0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defRPr sz="2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 altLang="ja-JP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378367" y="6248401"/>
            <a:ext cx="1728894" cy="330200"/>
          </a:xfrm>
        </p:spPr>
        <p:txBody>
          <a:bodyPr/>
          <a:lstStyle>
            <a:lvl1pPr>
              <a:defRPr sz="1400" b="1" i="0">
                <a:solidFill>
                  <a:srgbClr val="0000FF"/>
                </a:solidFill>
                <a:effectLst/>
              </a:defRPr>
            </a:lvl1pPr>
          </a:lstStyle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4978400" cy="381000"/>
          </a:xfrm>
        </p:spPr>
        <p:txBody>
          <a:bodyPr/>
          <a:lstStyle>
            <a:lvl1pPr>
              <a:defRPr sz="1400" b="1" i="0">
                <a:solidFill>
                  <a:srgbClr val="FF00FF"/>
                </a:solidFill>
                <a:effectLst/>
              </a:defRPr>
            </a:lvl1pPr>
          </a:lstStyle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15300" y="6248400"/>
            <a:ext cx="571500" cy="292100"/>
          </a:xfrm>
        </p:spPr>
        <p:txBody>
          <a:bodyPr/>
          <a:lstStyle>
            <a:lvl1pPr>
              <a:defRPr sz="1400" b="0" i="0">
                <a:solidFill>
                  <a:srgbClr val="0000FF"/>
                </a:solidFill>
                <a:effectLst/>
              </a:defRPr>
            </a:lvl1pPr>
          </a:lstStyle>
          <a:p>
            <a:fld id="{684DC042-DA42-6A4D-AE89-46F8D07AA4EE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95263" y="228600"/>
            <a:ext cx="3787775" cy="1722438"/>
            <a:chOff x="195263" y="228600"/>
            <a:chExt cx="3787775" cy="1722438"/>
          </a:xfrm>
          <a:effectLst>
            <a:glow rad="101600">
              <a:schemeClr val="bg1">
                <a:lumMod val="85000"/>
                <a:alpha val="75000"/>
              </a:schemeClr>
            </a:glow>
          </a:effectLst>
        </p:grpSpPr>
        <p:sp>
          <p:nvSpPr>
            <p:cNvPr id="9225" name="Freeform 9"/>
            <p:cNvSpPr>
              <a:spLocks/>
            </p:cNvSpPr>
            <p:nvPr userDrawn="1"/>
          </p:nvSpPr>
          <p:spPr bwMode="auto">
            <a:xfrm>
              <a:off x="280988" y="280988"/>
              <a:ext cx="3571875" cy="161448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6" name="Freeform 10"/>
            <p:cNvSpPr>
              <a:spLocks/>
            </p:cNvSpPr>
            <p:nvPr userDrawn="1"/>
          </p:nvSpPr>
          <p:spPr bwMode="auto">
            <a:xfrm>
              <a:off x="304800" y="228600"/>
              <a:ext cx="3562350" cy="159861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7" name="Freeform 11"/>
            <p:cNvSpPr>
              <a:spLocks/>
            </p:cNvSpPr>
            <p:nvPr userDrawn="1"/>
          </p:nvSpPr>
          <p:spPr bwMode="auto">
            <a:xfrm>
              <a:off x="752476" y="457200"/>
              <a:ext cx="2362200" cy="145891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228" name="Group 12"/>
            <p:cNvGrpSpPr>
              <a:grpSpLocks/>
            </p:cNvGrpSpPr>
            <p:nvPr userDrawn="1"/>
          </p:nvGrpSpPr>
          <p:grpSpPr bwMode="auto">
            <a:xfrm>
              <a:off x="195263" y="234950"/>
              <a:ext cx="3787775" cy="1716088"/>
              <a:chOff x="123" y="148"/>
              <a:chExt cx="2386" cy="1081"/>
            </a:xfrm>
          </p:grpSpPr>
          <p:sp>
            <p:nvSpPr>
              <p:cNvPr id="9229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3" name="Group 32"/>
          <p:cNvGrpSpPr/>
          <p:nvPr userDrawn="1"/>
        </p:nvGrpSpPr>
        <p:grpSpPr>
          <a:xfrm>
            <a:off x="7848600" y="4343400"/>
            <a:ext cx="742950" cy="1058863"/>
            <a:chOff x="7848600" y="4343400"/>
            <a:chExt cx="742950" cy="1058863"/>
          </a:xfrm>
        </p:grpSpPr>
        <p:sp>
          <p:nvSpPr>
            <p:cNvPr id="9235" name="Freeform 19"/>
            <p:cNvSpPr>
              <a:spLocks/>
            </p:cNvSpPr>
            <p:nvPr userDrawn="1"/>
          </p:nvSpPr>
          <p:spPr bwMode="auto">
            <a:xfrm rot="7320404">
              <a:off x="7793037" y="4660900"/>
              <a:ext cx="998538" cy="46513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6" name="Freeform 20"/>
            <p:cNvSpPr>
              <a:spLocks/>
            </p:cNvSpPr>
            <p:nvPr userDrawn="1"/>
          </p:nvSpPr>
          <p:spPr bwMode="auto">
            <a:xfrm rot="7320404">
              <a:off x="7767637" y="4640263"/>
              <a:ext cx="995363" cy="460375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7" name="Freeform 21"/>
            <p:cNvSpPr>
              <a:spLocks/>
            </p:cNvSpPr>
            <p:nvPr userDrawn="1"/>
          </p:nvSpPr>
          <p:spPr bwMode="auto">
            <a:xfrm rot="7320404">
              <a:off x="7937500" y="4622800"/>
              <a:ext cx="660400" cy="420688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238" name="Group 22"/>
            <p:cNvGrpSpPr>
              <a:grpSpLocks/>
            </p:cNvGrpSpPr>
            <p:nvPr userDrawn="1"/>
          </p:nvGrpSpPr>
          <p:grpSpPr bwMode="auto">
            <a:xfrm>
              <a:off x="7848600" y="4343400"/>
              <a:ext cx="742950" cy="1058863"/>
              <a:chOff x="4986" y="2752"/>
              <a:chExt cx="468" cy="667"/>
            </a:xfrm>
          </p:grpSpPr>
          <p:sp>
            <p:nvSpPr>
              <p:cNvPr id="9239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244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5" name="Freeform 29"/>
          <p:cNvSpPr>
            <a:spLocks/>
          </p:cNvSpPr>
          <p:nvPr/>
        </p:nvSpPr>
        <p:spPr bwMode="auto">
          <a:xfrm>
            <a:off x="3886200" y="19050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lin ang="0" scaled="1"/>
              <a:tileRect/>
            </a:gra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32" name="Picture 31" descr="bnl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248400"/>
            <a:ext cx="1005840" cy="368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B1A700-7212-524C-82CA-F704C367C37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35669" y="6485467"/>
            <a:ext cx="1439332" cy="262467"/>
          </a:xfrm>
        </p:spPr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00FF"/>
                </a:solidFill>
              </a:defRPr>
            </a:lvl1pPr>
          </a:lstStyle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fld id="{5C1AF64A-CB62-3D4B-9CBC-C26B9FF18E2B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.outlook.eps"/>
          <p:cNvPicPr>
            <a:picLocks noChangeAspect="1"/>
          </p:cNvPicPr>
          <p:nvPr userDrawn="1"/>
        </p:nvPicPr>
        <p:blipFill>
          <a:blip r:embed="rId2"/>
          <a:srcRect l="4049" t="8240" b="1648"/>
          <a:stretch>
            <a:fillRect/>
          </a:stretch>
        </p:blipFill>
        <p:spPr>
          <a:xfrm>
            <a:off x="699324" y="16699"/>
            <a:ext cx="1492758" cy="6889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806450"/>
            <a:ext cx="8855075" cy="5616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35669" y="6574367"/>
            <a:ext cx="1439332" cy="262467"/>
          </a:xfrm>
        </p:spPr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51201" y="6565900"/>
            <a:ext cx="4902200" cy="228600"/>
          </a:xfrm>
        </p:spPr>
        <p:txBody>
          <a:bodyPr/>
          <a:lstStyle>
            <a:lvl1pPr>
              <a:defRPr smtClean="0">
                <a:solidFill>
                  <a:srgbClr val="FF00FF"/>
                </a:solidFill>
              </a:defRPr>
            </a:lvl1pPr>
          </a:lstStyle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fld id="{5C1AF64A-CB62-3D4B-9CBC-C26B9FF18E2B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grpSp>
        <p:nvGrpSpPr>
          <p:cNvPr id="10" name="Group 60"/>
          <p:cNvGrpSpPr>
            <a:grpSpLocks/>
          </p:cNvGrpSpPr>
          <p:nvPr userDrawn="1"/>
        </p:nvGrpSpPr>
        <p:grpSpPr bwMode="auto">
          <a:xfrm rot="5400000">
            <a:off x="4086225" y="-3648075"/>
            <a:ext cx="431800" cy="8604250"/>
            <a:chOff x="5468" y="1333"/>
            <a:chExt cx="243" cy="2714"/>
          </a:xfrm>
        </p:grpSpPr>
        <p:sp>
          <p:nvSpPr>
            <p:cNvPr id="11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0" y="0"/>
            <a:ext cx="65405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C7F85B-340E-9941-AF39-030851572DD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C7F85B-340E-9941-AF39-030851572DD6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6" name="Picture 5" descr="picture.outlook.eps"/>
          <p:cNvPicPr>
            <a:picLocks noChangeAspect="1"/>
          </p:cNvPicPr>
          <p:nvPr userDrawn="1"/>
        </p:nvPicPr>
        <p:blipFill>
          <a:blip r:embed="rId2"/>
          <a:srcRect l="4049" t="8240" b="1648"/>
          <a:stretch>
            <a:fillRect/>
          </a:stretch>
        </p:blipFill>
        <p:spPr>
          <a:xfrm>
            <a:off x="673924" y="0"/>
            <a:ext cx="1492758" cy="688942"/>
          </a:xfrm>
          <a:prstGeom prst="rect">
            <a:avLst/>
          </a:prstGeom>
        </p:spPr>
      </p:pic>
      <p:grpSp>
        <p:nvGrpSpPr>
          <p:cNvPr id="8" name="Group 60"/>
          <p:cNvGrpSpPr>
            <a:grpSpLocks/>
          </p:cNvGrpSpPr>
          <p:nvPr userDrawn="1"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9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0"/>
            <a:ext cx="64262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BD2CD6-BD71-9540-8FCE-C04CD30520C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75" y="692150"/>
            <a:ext cx="4351338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692150"/>
            <a:ext cx="4351337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58429" y="6565901"/>
            <a:ext cx="1507067" cy="275168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5035" y="6578600"/>
            <a:ext cx="4236508" cy="2286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C92166-1194-2F48-BFD2-97EB8C06103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STAR Analyis Meeting, August 2011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32F8949-A4D7-1044-8DE4-2C17568E9D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gif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31429" y="6565901"/>
            <a:ext cx="1507067" cy="27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1" y="6565900"/>
            <a:ext cx="490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 i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53200"/>
            <a:ext cx="5334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9EA87294-3AFE-9D4E-921B-BEF8B3AF57E5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8248" name="Rectangle 5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" y="596900"/>
            <a:ext cx="902652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smtClean="0"/>
              <a:t>level</a:t>
            </a:r>
            <a:endParaRPr lang="en-GB" dirty="0"/>
          </a:p>
        </p:txBody>
      </p:sp>
      <p:grpSp>
        <p:nvGrpSpPr>
          <p:cNvPr id="59" name="Group 58"/>
          <p:cNvGrpSpPr>
            <a:grpSpLocks noChangeAspect="1"/>
          </p:cNvGrpSpPr>
          <p:nvPr userDrawn="1"/>
        </p:nvGrpSpPr>
        <p:grpSpPr>
          <a:xfrm>
            <a:off x="0" y="6156722"/>
            <a:ext cx="1003762" cy="701278"/>
            <a:chOff x="7938" y="5878513"/>
            <a:chExt cx="1338262" cy="935037"/>
          </a:xfrm>
        </p:grpSpPr>
        <p:sp>
          <p:nvSpPr>
            <p:cNvPr id="8203" name="Freeform 11"/>
            <p:cNvSpPr>
              <a:spLocks noChangeAspect="1"/>
            </p:cNvSpPr>
            <p:nvPr userDrawn="1"/>
          </p:nvSpPr>
          <p:spPr bwMode="auto">
            <a:xfrm>
              <a:off x="30560" y="5896380"/>
              <a:ext cx="1296590" cy="773043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4" name="Freeform 12"/>
            <p:cNvSpPr>
              <a:spLocks noChangeAspect="1"/>
            </p:cNvSpPr>
            <p:nvPr userDrawn="1"/>
          </p:nvSpPr>
          <p:spPr bwMode="auto">
            <a:xfrm>
              <a:off x="1218803" y="5988097"/>
              <a:ext cx="84534" cy="15365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5" name="Freeform 13"/>
            <p:cNvSpPr>
              <a:spLocks noChangeAspect="1"/>
            </p:cNvSpPr>
            <p:nvPr userDrawn="1"/>
          </p:nvSpPr>
          <p:spPr bwMode="auto">
            <a:xfrm>
              <a:off x="25797" y="6216794"/>
              <a:ext cx="942975" cy="48836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6" name="Freeform 14"/>
            <p:cNvSpPr>
              <a:spLocks noChangeAspect="1"/>
            </p:cNvSpPr>
            <p:nvPr userDrawn="1"/>
          </p:nvSpPr>
          <p:spPr bwMode="auto">
            <a:xfrm>
              <a:off x="155575" y="6257292"/>
              <a:ext cx="625078" cy="44548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7" name="Freeform 15"/>
            <p:cNvSpPr>
              <a:spLocks noChangeAspect="1"/>
            </p:cNvSpPr>
            <p:nvPr userDrawn="1"/>
          </p:nvSpPr>
          <p:spPr bwMode="auto">
            <a:xfrm>
              <a:off x="579438" y="5928540"/>
              <a:ext cx="160734" cy="144127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8" name="Freeform 16"/>
            <p:cNvSpPr>
              <a:spLocks noChangeAspect="1"/>
            </p:cNvSpPr>
            <p:nvPr userDrawn="1"/>
          </p:nvSpPr>
          <p:spPr bwMode="auto">
            <a:xfrm>
              <a:off x="765175" y="6680143"/>
              <a:ext cx="90487" cy="133407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9" name="Freeform 17"/>
            <p:cNvSpPr>
              <a:spLocks noChangeAspect="1"/>
            </p:cNvSpPr>
            <p:nvPr userDrawn="1"/>
          </p:nvSpPr>
          <p:spPr bwMode="auto">
            <a:xfrm>
              <a:off x="602060" y="6017875"/>
              <a:ext cx="229791" cy="45620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0" name="Freeform 18"/>
            <p:cNvSpPr>
              <a:spLocks noChangeAspect="1"/>
            </p:cNvSpPr>
            <p:nvPr userDrawn="1"/>
          </p:nvSpPr>
          <p:spPr bwMode="auto">
            <a:xfrm>
              <a:off x="797322" y="5997626"/>
              <a:ext cx="433387" cy="207257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1" name="Freeform 19"/>
            <p:cNvSpPr>
              <a:spLocks noChangeAspect="1"/>
            </p:cNvSpPr>
            <p:nvPr userDrawn="1"/>
          </p:nvSpPr>
          <p:spPr bwMode="auto">
            <a:xfrm>
              <a:off x="415132" y="6120312"/>
              <a:ext cx="185737" cy="79806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212" name="Group 20"/>
            <p:cNvGrpSpPr>
              <a:grpSpLocks noChangeAspect="1"/>
            </p:cNvGrpSpPr>
            <p:nvPr userDrawn="1"/>
          </p:nvGrpSpPr>
          <p:grpSpPr bwMode="auto">
            <a:xfrm>
              <a:off x="7938" y="5878513"/>
              <a:ext cx="1338262" cy="929081"/>
              <a:chOff x="5" y="3490"/>
              <a:chExt cx="1124" cy="780"/>
            </a:xfrm>
          </p:grpSpPr>
          <p:grpSp>
            <p:nvGrpSpPr>
              <p:cNvPr id="8213" name="Group 21"/>
              <p:cNvGrpSpPr>
                <a:grpSpLocks noChangeAspect="1"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14" name="Freeform 22"/>
                <p:cNvSpPr>
                  <a:spLocks noChangeAspect="1"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15" name="Freeform 23"/>
                <p:cNvSpPr>
                  <a:spLocks noChangeAspect="1"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16" name="Freeform 24"/>
                <p:cNvSpPr>
                  <a:spLocks noChangeAspect="1"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217" name="Freeform 25"/>
              <p:cNvSpPr>
                <a:spLocks noChangeAspect="1"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8" name="Freeform 26"/>
              <p:cNvSpPr>
                <a:spLocks noChangeAspect="1"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9" name="Freeform 27"/>
              <p:cNvSpPr>
                <a:spLocks noChangeAspect="1"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220" name="Group 28"/>
              <p:cNvGrpSpPr>
                <a:grpSpLocks noChangeAspect="1"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21" name="Freeform 29"/>
                <p:cNvSpPr>
                  <a:spLocks noChangeAspect="1"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2" name="Freeform 30"/>
                <p:cNvSpPr>
                  <a:spLocks noChangeAspect="1"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3" name="Freeform 31"/>
                <p:cNvSpPr>
                  <a:spLocks noChangeAspect="1"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4" name="Freeform 32"/>
                <p:cNvSpPr>
                  <a:spLocks noChangeAspect="1"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5" name="Freeform 33"/>
                <p:cNvSpPr>
                  <a:spLocks noChangeAspect="1"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6" name="Freeform 34"/>
                <p:cNvSpPr>
                  <a:spLocks noChangeAspect="1"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7" name="Freeform 35"/>
                <p:cNvSpPr>
                  <a:spLocks noChangeAspect="1"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8" name="Freeform 36"/>
                <p:cNvSpPr>
                  <a:spLocks noChangeAspect="1"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229" name="Group 37"/>
          <p:cNvGrpSpPr>
            <a:grpSpLocks/>
          </p:cNvGrpSpPr>
          <p:nvPr/>
        </p:nvGrpSpPr>
        <p:grpSpPr bwMode="auto">
          <a:xfrm>
            <a:off x="8680450" y="1628775"/>
            <a:ext cx="385763" cy="4795838"/>
            <a:chOff x="5468" y="1333"/>
            <a:chExt cx="243" cy="2714"/>
          </a:xfrm>
        </p:grpSpPr>
        <p:sp>
          <p:nvSpPr>
            <p:cNvPr id="823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9"/>
          <p:cNvGrpSpPr>
            <a:grpSpLocks noChangeAspect="1"/>
          </p:cNvGrpSpPr>
          <p:nvPr userDrawn="1"/>
        </p:nvGrpSpPr>
        <p:grpSpPr>
          <a:xfrm>
            <a:off x="8212732" y="414865"/>
            <a:ext cx="1212372" cy="1073944"/>
            <a:chOff x="7907932" y="0"/>
            <a:chExt cx="1616506" cy="14319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194" name="Freeform 2"/>
            <p:cNvSpPr>
              <a:spLocks noChangeAspect="1"/>
            </p:cNvSpPr>
            <p:nvPr/>
          </p:nvSpPr>
          <p:spPr bwMode="auto">
            <a:xfrm rot="18427436">
              <a:off x="8253722" y="-35530"/>
              <a:ext cx="870572" cy="1562152"/>
            </a:xfrm>
            <a:custGeom>
              <a:avLst/>
              <a:gdLst/>
              <a:ahLst/>
              <a:cxnLst>
                <a:cxn ang="0">
                  <a:pos x="2903" y="433"/>
                </a:cxn>
                <a:cxn ang="0">
                  <a:pos x="2565" y="80"/>
                </a:cxn>
                <a:cxn ang="0">
                  <a:pos x="2241" y="0"/>
                </a:cxn>
                <a:cxn ang="0">
                  <a:pos x="110" y="2811"/>
                </a:cxn>
                <a:cxn ang="0">
                  <a:pos x="110" y="3228"/>
                </a:cxn>
                <a:cxn ang="0">
                  <a:pos x="0" y="3631"/>
                </a:cxn>
                <a:cxn ang="0">
                  <a:pos x="72" y="3686"/>
                </a:cxn>
                <a:cxn ang="0">
                  <a:pos x="441" y="3355"/>
                </a:cxn>
                <a:cxn ang="0">
                  <a:pos x="740" y="3228"/>
                </a:cxn>
                <a:cxn ang="0">
                  <a:pos x="2903" y="433"/>
                </a:cxn>
                <a:cxn ang="0">
                  <a:pos x="2903" y="433"/>
                </a:cxn>
              </a:cxnLst>
              <a:rect l="0" t="0" r="r" b="b"/>
              <a:pathLst>
                <a:path w="2903" h="3686">
                  <a:moveTo>
                    <a:pt x="2903" y="433"/>
                  </a:moveTo>
                  <a:lnTo>
                    <a:pt x="2565" y="80"/>
                  </a:lnTo>
                  <a:lnTo>
                    <a:pt x="2241" y="0"/>
                  </a:lnTo>
                  <a:lnTo>
                    <a:pt x="110" y="2811"/>
                  </a:lnTo>
                  <a:lnTo>
                    <a:pt x="110" y="3228"/>
                  </a:lnTo>
                  <a:lnTo>
                    <a:pt x="0" y="3631"/>
                  </a:lnTo>
                  <a:lnTo>
                    <a:pt x="72" y="3686"/>
                  </a:lnTo>
                  <a:lnTo>
                    <a:pt x="441" y="3355"/>
                  </a:lnTo>
                  <a:lnTo>
                    <a:pt x="740" y="3228"/>
                  </a:lnTo>
                  <a:lnTo>
                    <a:pt x="2903" y="433"/>
                  </a:lnTo>
                  <a:lnTo>
                    <a:pt x="2903" y="4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0" name="Freeform 8"/>
            <p:cNvSpPr>
              <a:spLocks noChangeAspect="1"/>
            </p:cNvSpPr>
            <p:nvPr/>
          </p:nvSpPr>
          <p:spPr bwMode="auto">
            <a:xfrm rot="18427436">
              <a:off x="8302127" y="-39735"/>
              <a:ext cx="872951" cy="1571670"/>
            </a:xfrm>
            <a:custGeom>
              <a:avLst/>
              <a:gdLst/>
              <a:ahLst/>
              <a:cxnLst>
                <a:cxn ang="0">
                  <a:pos x="2293" y="0"/>
                </a:cxn>
                <a:cxn ang="0">
                  <a:pos x="130" y="2835"/>
                </a:cxn>
                <a:cxn ang="0">
                  <a:pos x="131" y="3201"/>
                </a:cxn>
                <a:cxn ang="0">
                  <a:pos x="0" y="3633"/>
                </a:cxn>
                <a:cxn ang="0">
                  <a:pos x="50" y="3703"/>
                </a:cxn>
                <a:cxn ang="0">
                  <a:pos x="422" y="3352"/>
                </a:cxn>
                <a:cxn ang="0">
                  <a:pos x="763" y="3220"/>
                </a:cxn>
                <a:cxn ang="0">
                  <a:pos x="2911" y="428"/>
                </a:cxn>
                <a:cxn ang="0">
                  <a:pos x="2589" y="96"/>
                </a:cxn>
                <a:cxn ang="0">
                  <a:pos x="2293" y="0"/>
                </a:cxn>
                <a:cxn ang="0">
                  <a:pos x="2293" y="0"/>
                </a:cxn>
              </a:cxnLst>
              <a:rect l="0" t="0" r="r" b="b"/>
              <a:pathLst>
                <a:path w="2911" h="3703">
                  <a:moveTo>
                    <a:pt x="2293" y="0"/>
                  </a:moveTo>
                  <a:lnTo>
                    <a:pt x="130" y="2835"/>
                  </a:lnTo>
                  <a:lnTo>
                    <a:pt x="131" y="3201"/>
                  </a:lnTo>
                  <a:lnTo>
                    <a:pt x="0" y="3633"/>
                  </a:lnTo>
                  <a:lnTo>
                    <a:pt x="50" y="3703"/>
                  </a:lnTo>
                  <a:lnTo>
                    <a:pt x="422" y="3352"/>
                  </a:lnTo>
                  <a:lnTo>
                    <a:pt x="763" y="3220"/>
                  </a:lnTo>
                  <a:lnTo>
                    <a:pt x="2911" y="428"/>
                  </a:lnTo>
                  <a:lnTo>
                    <a:pt x="2589" y="96"/>
                  </a:lnTo>
                  <a:lnTo>
                    <a:pt x="2293" y="0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1" name="Freeform 9"/>
            <p:cNvSpPr>
              <a:spLocks noChangeAspect="1"/>
            </p:cNvSpPr>
            <p:nvPr/>
          </p:nvSpPr>
          <p:spPr bwMode="auto">
            <a:xfrm rot="18427436">
              <a:off x="8292965" y="120342"/>
              <a:ext cx="768292" cy="1177860"/>
            </a:xfrm>
            <a:custGeom>
              <a:avLst/>
              <a:gdLst/>
              <a:ahLst/>
              <a:cxnLst>
                <a:cxn ang="0">
                  <a:pos x="0" y="2485"/>
                </a:cxn>
                <a:cxn ang="0">
                  <a:pos x="432" y="2553"/>
                </a:cxn>
                <a:cxn ang="0">
                  <a:pos x="736" y="2777"/>
                </a:cxn>
                <a:cxn ang="0">
                  <a:pos x="2561" y="399"/>
                </a:cxn>
                <a:cxn ang="0">
                  <a:pos x="2118" y="82"/>
                </a:cxn>
                <a:cxn ang="0">
                  <a:pos x="1898" y="0"/>
                </a:cxn>
                <a:cxn ang="0">
                  <a:pos x="0" y="2485"/>
                </a:cxn>
                <a:cxn ang="0">
                  <a:pos x="0" y="2485"/>
                </a:cxn>
              </a:cxnLst>
              <a:rect l="0" t="0" r="r" b="b"/>
              <a:pathLst>
                <a:path w="2561" h="2777">
                  <a:moveTo>
                    <a:pt x="0" y="2485"/>
                  </a:moveTo>
                  <a:lnTo>
                    <a:pt x="432" y="2553"/>
                  </a:lnTo>
                  <a:lnTo>
                    <a:pt x="736" y="2777"/>
                  </a:lnTo>
                  <a:lnTo>
                    <a:pt x="2561" y="399"/>
                  </a:lnTo>
                  <a:lnTo>
                    <a:pt x="2118" y="82"/>
                  </a:lnTo>
                  <a:lnTo>
                    <a:pt x="1898" y="0"/>
                  </a:lnTo>
                  <a:lnTo>
                    <a:pt x="0" y="2485"/>
                  </a:lnTo>
                  <a:lnTo>
                    <a:pt x="0" y="248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232" name="Group 40"/>
            <p:cNvGrpSpPr>
              <a:grpSpLocks noChangeAspect="1"/>
            </p:cNvGrpSpPr>
            <p:nvPr/>
          </p:nvGrpSpPr>
          <p:grpSpPr bwMode="auto">
            <a:xfrm>
              <a:off x="7924800" y="0"/>
              <a:ext cx="1599034" cy="1431925"/>
              <a:chOff x="4610" y="57"/>
              <a:chExt cx="1344" cy="1204"/>
            </a:xfrm>
          </p:grpSpPr>
          <p:grpSp>
            <p:nvGrpSpPr>
              <p:cNvPr id="8233" name="Group 41"/>
              <p:cNvGrpSpPr>
                <a:grpSpLocks noChangeAspect="1"/>
              </p:cNvGrpSpPr>
              <p:nvPr userDrawn="1"/>
            </p:nvGrpSpPr>
            <p:grpSpPr bwMode="auto">
              <a:xfrm>
                <a:off x="4610" y="57"/>
                <a:ext cx="1344" cy="1204"/>
                <a:chOff x="4610" y="57"/>
                <a:chExt cx="1344" cy="1204"/>
              </a:xfrm>
            </p:grpSpPr>
            <p:sp>
              <p:nvSpPr>
                <p:cNvPr id="8234" name="Freeform 42"/>
                <p:cNvSpPr>
                  <a:spLocks noChangeAspect="1"/>
                </p:cNvSpPr>
                <p:nvPr userDrawn="1"/>
              </p:nvSpPr>
              <p:spPr bwMode="auto">
                <a:xfrm rot="-3172564">
                  <a:off x="5430" y="1086"/>
                  <a:ext cx="62" cy="288"/>
                </a:xfrm>
                <a:custGeom>
                  <a:avLst/>
                  <a:gdLst/>
                  <a:ahLst/>
                  <a:cxnLst>
                    <a:cxn ang="0">
                      <a:pos x="123" y="9"/>
                    </a:cxn>
                    <a:cxn ang="0">
                      <a:pos x="131" y="342"/>
                    </a:cxn>
                    <a:cxn ang="0">
                      <a:pos x="0" y="806"/>
                    </a:cxn>
                    <a:cxn ang="0">
                      <a:pos x="79" y="789"/>
                    </a:cxn>
                    <a:cxn ang="0">
                      <a:pos x="218" y="376"/>
                    </a:cxn>
                    <a:cxn ang="0">
                      <a:pos x="245" y="0"/>
                    </a:cxn>
                    <a:cxn ang="0">
                      <a:pos x="123" y="9"/>
                    </a:cxn>
                    <a:cxn ang="0">
                      <a:pos x="123" y="9"/>
                    </a:cxn>
                  </a:cxnLst>
                  <a:rect l="0" t="0" r="r" b="b"/>
                  <a:pathLst>
                    <a:path w="245" h="806">
                      <a:moveTo>
                        <a:pt x="123" y="9"/>
                      </a:moveTo>
                      <a:lnTo>
                        <a:pt x="131" y="342"/>
                      </a:lnTo>
                      <a:lnTo>
                        <a:pt x="0" y="806"/>
                      </a:lnTo>
                      <a:lnTo>
                        <a:pt x="79" y="789"/>
                      </a:lnTo>
                      <a:lnTo>
                        <a:pt x="218" y="376"/>
                      </a:lnTo>
                      <a:lnTo>
                        <a:pt x="245" y="0"/>
                      </a:lnTo>
                      <a:lnTo>
                        <a:pt x="123" y="9"/>
                      </a:lnTo>
                      <a:lnTo>
                        <a:pt x="123" y="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235" name="Group 43"/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4610" y="57"/>
                  <a:ext cx="1344" cy="985"/>
                  <a:chOff x="4610" y="57"/>
                  <a:chExt cx="1344" cy="985"/>
                </a:xfrm>
              </p:grpSpPr>
              <p:sp>
                <p:nvSpPr>
                  <p:cNvPr id="8236" name="Freeform 44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66" y="71"/>
                    <a:ext cx="153" cy="12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8" y="184"/>
                      </a:cxn>
                      <a:cxn ang="0">
                        <a:pos x="500" y="349"/>
                      </a:cxn>
                      <a:cxn ang="0">
                        <a:pos x="604" y="140"/>
                      </a:cxn>
                      <a:cxn ang="0">
                        <a:pos x="359" y="9"/>
                      </a:cxn>
                      <a:cxn ang="0">
                        <a:pos x="464" y="184"/>
                      </a:cxn>
                      <a:cxn ang="0">
                        <a:pos x="131" y="17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04" h="349">
                        <a:moveTo>
                          <a:pt x="0" y="0"/>
                        </a:moveTo>
                        <a:lnTo>
                          <a:pt x="298" y="184"/>
                        </a:lnTo>
                        <a:lnTo>
                          <a:pt x="500" y="349"/>
                        </a:lnTo>
                        <a:lnTo>
                          <a:pt x="604" y="140"/>
                        </a:lnTo>
                        <a:lnTo>
                          <a:pt x="359" y="9"/>
                        </a:lnTo>
                        <a:lnTo>
                          <a:pt x="464" y="184"/>
                        </a:lnTo>
                        <a:lnTo>
                          <a:pt x="131" y="1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37" name="Freeform 45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048" y="332"/>
                    <a:ext cx="269" cy="438"/>
                  </a:xfrm>
                  <a:custGeom>
                    <a:avLst/>
                    <a:gdLst/>
                    <a:ahLst/>
                    <a:cxnLst>
                      <a:cxn ang="0">
                        <a:pos x="741" y="129"/>
                      </a:cxn>
                      <a:cxn ang="0">
                        <a:pos x="485" y="352"/>
                      </a:cxn>
                      <a:cxn ang="0">
                        <a:pos x="163" y="762"/>
                      </a:cxn>
                      <a:cxn ang="0">
                        <a:pos x="0" y="1101"/>
                      </a:cxn>
                      <a:cxn ang="0">
                        <a:pos x="59" y="1230"/>
                      </a:cxn>
                      <a:cxn ang="0">
                        <a:pos x="262" y="1201"/>
                      </a:cxn>
                      <a:cxn ang="0">
                        <a:pos x="578" y="914"/>
                      </a:cxn>
                      <a:cxn ang="0">
                        <a:pos x="876" y="534"/>
                      </a:cxn>
                      <a:cxn ang="0">
                        <a:pos x="1034" y="270"/>
                      </a:cxn>
                      <a:cxn ang="0">
                        <a:pos x="1064" y="84"/>
                      </a:cxn>
                      <a:cxn ang="0">
                        <a:pos x="977" y="0"/>
                      </a:cxn>
                      <a:cxn ang="0">
                        <a:pos x="836" y="65"/>
                      </a:cxn>
                      <a:cxn ang="0">
                        <a:pos x="969" y="107"/>
                      </a:cxn>
                      <a:cxn ang="0">
                        <a:pos x="876" y="352"/>
                      </a:cxn>
                      <a:cxn ang="0">
                        <a:pos x="690" y="656"/>
                      </a:cxn>
                      <a:cxn ang="0">
                        <a:pos x="350" y="1008"/>
                      </a:cxn>
                      <a:cxn ang="0">
                        <a:pos x="116" y="1114"/>
                      </a:cxn>
                      <a:cxn ang="0">
                        <a:pos x="135" y="943"/>
                      </a:cxn>
                      <a:cxn ang="0">
                        <a:pos x="437" y="504"/>
                      </a:cxn>
                      <a:cxn ang="0">
                        <a:pos x="831" y="118"/>
                      </a:cxn>
                      <a:cxn ang="0">
                        <a:pos x="741" y="129"/>
                      </a:cxn>
                      <a:cxn ang="0">
                        <a:pos x="741" y="129"/>
                      </a:cxn>
                    </a:cxnLst>
                    <a:rect l="0" t="0" r="r" b="b"/>
                    <a:pathLst>
                      <a:path w="1064" h="1230">
                        <a:moveTo>
                          <a:pt x="741" y="129"/>
                        </a:moveTo>
                        <a:lnTo>
                          <a:pt x="485" y="352"/>
                        </a:lnTo>
                        <a:lnTo>
                          <a:pt x="163" y="762"/>
                        </a:lnTo>
                        <a:lnTo>
                          <a:pt x="0" y="1101"/>
                        </a:lnTo>
                        <a:lnTo>
                          <a:pt x="59" y="1230"/>
                        </a:lnTo>
                        <a:lnTo>
                          <a:pt x="262" y="1201"/>
                        </a:lnTo>
                        <a:lnTo>
                          <a:pt x="578" y="914"/>
                        </a:lnTo>
                        <a:lnTo>
                          <a:pt x="876" y="534"/>
                        </a:lnTo>
                        <a:lnTo>
                          <a:pt x="1034" y="270"/>
                        </a:lnTo>
                        <a:lnTo>
                          <a:pt x="1064" y="84"/>
                        </a:lnTo>
                        <a:lnTo>
                          <a:pt x="977" y="0"/>
                        </a:lnTo>
                        <a:lnTo>
                          <a:pt x="836" y="65"/>
                        </a:lnTo>
                        <a:lnTo>
                          <a:pt x="969" y="107"/>
                        </a:lnTo>
                        <a:lnTo>
                          <a:pt x="876" y="352"/>
                        </a:lnTo>
                        <a:lnTo>
                          <a:pt x="690" y="656"/>
                        </a:lnTo>
                        <a:lnTo>
                          <a:pt x="350" y="1008"/>
                        </a:lnTo>
                        <a:lnTo>
                          <a:pt x="116" y="1114"/>
                        </a:lnTo>
                        <a:lnTo>
                          <a:pt x="135" y="943"/>
                        </a:lnTo>
                        <a:lnTo>
                          <a:pt x="437" y="504"/>
                        </a:lnTo>
                        <a:lnTo>
                          <a:pt x="831" y="118"/>
                        </a:lnTo>
                        <a:lnTo>
                          <a:pt x="741" y="129"/>
                        </a:lnTo>
                        <a:lnTo>
                          <a:pt x="741" y="12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38" name="Freeform 46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858" y="182"/>
                    <a:ext cx="505" cy="898"/>
                  </a:xfrm>
                  <a:custGeom>
                    <a:avLst/>
                    <a:gdLst/>
                    <a:ahLst/>
                    <a:cxnLst>
                      <a:cxn ang="0">
                        <a:pos x="1941" y="0"/>
                      </a:cxn>
                      <a:cxn ang="0">
                        <a:pos x="0" y="2521"/>
                      </a:cxn>
                      <a:cxn ang="0">
                        <a:pos x="192" y="2450"/>
                      </a:cxn>
                      <a:cxn ang="0">
                        <a:pos x="2002" y="61"/>
                      </a:cxn>
                      <a:cxn ang="0">
                        <a:pos x="1941" y="0"/>
                      </a:cxn>
                      <a:cxn ang="0">
                        <a:pos x="1941" y="0"/>
                      </a:cxn>
                    </a:cxnLst>
                    <a:rect l="0" t="0" r="r" b="b"/>
                    <a:pathLst>
                      <a:path w="2002" h="2521">
                        <a:moveTo>
                          <a:pt x="1941" y="0"/>
                        </a:moveTo>
                        <a:lnTo>
                          <a:pt x="0" y="2521"/>
                        </a:lnTo>
                        <a:lnTo>
                          <a:pt x="192" y="2450"/>
                        </a:lnTo>
                        <a:lnTo>
                          <a:pt x="2002" y="61"/>
                        </a:lnTo>
                        <a:lnTo>
                          <a:pt x="1941" y="0"/>
                        </a:lnTo>
                        <a:lnTo>
                          <a:pt x="1941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39" name="Freeform 47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03" y="-19"/>
                    <a:ext cx="758" cy="1344"/>
                  </a:xfrm>
                  <a:custGeom>
                    <a:avLst/>
                    <a:gdLst/>
                    <a:ahLst/>
                    <a:cxnLst>
                      <a:cxn ang="0">
                        <a:pos x="95" y="2844"/>
                      </a:cxn>
                      <a:cxn ang="0">
                        <a:pos x="394" y="2834"/>
                      </a:cxn>
                      <a:cxn ang="0">
                        <a:pos x="821" y="3009"/>
                      </a:cxn>
                      <a:cxn ang="0">
                        <a:pos x="681" y="2817"/>
                      </a:cxn>
                      <a:cxn ang="0">
                        <a:pos x="367" y="2703"/>
                      </a:cxn>
                      <a:cxn ang="0">
                        <a:pos x="637" y="2720"/>
                      </a:cxn>
                      <a:cxn ang="0">
                        <a:pos x="979" y="2870"/>
                      </a:cxn>
                      <a:cxn ang="0">
                        <a:pos x="2859" y="420"/>
                      </a:cxn>
                      <a:cxn ang="0">
                        <a:pos x="2578" y="148"/>
                      </a:cxn>
                      <a:cxn ang="0">
                        <a:pos x="2308" y="0"/>
                      </a:cxn>
                      <a:cxn ang="0">
                        <a:pos x="2692" y="78"/>
                      </a:cxn>
                      <a:cxn ang="0">
                        <a:pos x="3007" y="428"/>
                      </a:cxn>
                      <a:cxn ang="0">
                        <a:pos x="831" y="3273"/>
                      </a:cxn>
                      <a:cxn ang="0">
                        <a:pos x="481" y="3412"/>
                      </a:cxn>
                      <a:cxn ang="0">
                        <a:pos x="105" y="3771"/>
                      </a:cxn>
                      <a:cxn ang="0">
                        <a:pos x="0" y="3667"/>
                      </a:cxn>
                      <a:cxn ang="0">
                        <a:pos x="131" y="3631"/>
                      </a:cxn>
                      <a:cxn ang="0">
                        <a:pos x="376" y="3385"/>
                      </a:cxn>
                      <a:cxn ang="0">
                        <a:pos x="165" y="3273"/>
                      </a:cxn>
                      <a:cxn ang="0">
                        <a:pos x="165" y="3176"/>
                      </a:cxn>
                      <a:cxn ang="0">
                        <a:pos x="411" y="3298"/>
                      </a:cxn>
                      <a:cxn ang="0">
                        <a:pos x="411" y="3186"/>
                      </a:cxn>
                      <a:cxn ang="0">
                        <a:pos x="603" y="3220"/>
                      </a:cxn>
                      <a:cxn ang="0">
                        <a:pos x="428" y="3079"/>
                      </a:cxn>
                      <a:cxn ang="0">
                        <a:pos x="629" y="3062"/>
                      </a:cxn>
                      <a:cxn ang="0">
                        <a:pos x="95" y="2844"/>
                      </a:cxn>
                      <a:cxn ang="0">
                        <a:pos x="95" y="2844"/>
                      </a:cxn>
                    </a:cxnLst>
                    <a:rect l="0" t="0" r="r" b="b"/>
                    <a:pathLst>
                      <a:path w="3007" h="3771">
                        <a:moveTo>
                          <a:pt x="95" y="2844"/>
                        </a:moveTo>
                        <a:lnTo>
                          <a:pt x="394" y="2834"/>
                        </a:lnTo>
                        <a:lnTo>
                          <a:pt x="821" y="3009"/>
                        </a:lnTo>
                        <a:lnTo>
                          <a:pt x="681" y="2817"/>
                        </a:lnTo>
                        <a:lnTo>
                          <a:pt x="367" y="2703"/>
                        </a:lnTo>
                        <a:lnTo>
                          <a:pt x="637" y="2720"/>
                        </a:lnTo>
                        <a:lnTo>
                          <a:pt x="979" y="2870"/>
                        </a:lnTo>
                        <a:lnTo>
                          <a:pt x="2859" y="420"/>
                        </a:lnTo>
                        <a:lnTo>
                          <a:pt x="2578" y="148"/>
                        </a:lnTo>
                        <a:lnTo>
                          <a:pt x="2308" y="0"/>
                        </a:lnTo>
                        <a:lnTo>
                          <a:pt x="2692" y="78"/>
                        </a:lnTo>
                        <a:lnTo>
                          <a:pt x="3007" y="428"/>
                        </a:lnTo>
                        <a:lnTo>
                          <a:pt x="831" y="3273"/>
                        </a:lnTo>
                        <a:lnTo>
                          <a:pt x="481" y="3412"/>
                        </a:lnTo>
                        <a:lnTo>
                          <a:pt x="105" y="3771"/>
                        </a:lnTo>
                        <a:lnTo>
                          <a:pt x="0" y="3667"/>
                        </a:lnTo>
                        <a:lnTo>
                          <a:pt x="131" y="3631"/>
                        </a:lnTo>
                        <a:lnTo>
                          <a:pt x="376" y="3385"/>
                        </a:lnTo>
                        <a:lnTo>
                          <a:pt x="165" y="3273"/>
                        </a:lnTo>
                        <a:lnTo>
                          <a:pt x="165" y="3176"/>
                        </a:lnTo>
                        <a:lnTo>
                          <a:pt x="411" y="3298"/>
                        </a:lnTo>
                        <a:lnTo>
                          <a:pt x="411" y="3186"/>
                        </a:lnTo>
                        <a:lnTo>
                          <a:pt x="603" y="3220"/>
                        </a:lnTo>
                        <a:lnTo>
                          <a:pt x="428" y="3079"/>
                        </a:lnTo>
                        <a:lnTo>
                          <a:pt x="629" y="3062"/>
                        </a:lnTo>
                        <a:lnTo>
                          <a:pt x="95" y="2844"/>
                        </a:lnTo>
                        <a:lnTo>
                          <a:pt x="95" y="28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0" name="Freeform 48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297" y="897"/>
                    <a:ext cx="169" cy="122"/>
                  </a:xfrm>
                  <a:custGeom>
                    <a:avLst/>
                    <a:gdLst/>
                    <a:ahLst/>
                    <a:cxnLst>
                      <a:cxn ang="0">
                        <a:pos x="0" y="80"/>
                      </a:cxn>
                      <a:cxn ang="0">
                        <a:pos x="255" y="106"/>
                      </a:cxn>
                      <a:cxn ang="0">
                        <a:pos x="639" y="342"/>
                      </a:cxn>
                      <a:cxn ang="0">
                        <a:pos x="673" y="289"/>
                      </a:cxn>
                      <a:cxn ang="0">
                        <a:pos x="447" y="114"/>
                      </a:cxn>
                      <a:cxn ang="0">
                        <a:pos x="26" y="0"/>
                      </a:cxn>
                      <a:cxn ang="0">
                        <a:pos x="0" y="80"/>
                      </a:cxn>
                      <a:cxn ang="0">
                        <a:pos x="0" y="80"/>
                      </a:cxn>
                    </a:cxnLst>
                    <a:rect l="0" t="0" r="r" b="b"/>
                    <a:pathLst>
                      <a:path w="673" h="342">
                        <a:moveTo>
                          <a:pt x="0" y="80"/>
                        </a:moveTo>
                        <a:lnTo>
                          <a:pt x="255" y="106"/>
                        </a:lnTo>
                        <a:lnTo>
                          <a:pt x="639" y="342"/>
                        </a:lnTo>
                        <a:lnTo>
                          <a:pt x="673" y="289"/>
                        </a:lnTo>
                        <a:lnTo>
                          <a:pt x="447" y="114"/>
                        </a:lnTo>
                        <a:lnTo>
                          <a:pt x="26" y="0"/>
                        </a:lnTo>
                        <a:lnTo>
                          <a:pt x="0" y="80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1" name="Freeform 49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253" y="806"/>
                    <a:ext cx="181" cy="144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40" y="148"/>
                      </a:cxn>
                      <a:cxn ang="0">
                        <a:pos x="638" y="403"/>
                      </a:cxn>
                      <a:cxn ang="0">
                        <a:pos x="716" y="296"/>
                      </a:cxn>
                      <a:cxn ang="0">
                        <a:pos x="420" y="114"/>
                      </a:cxn>
                      <a:cxn ang="0">
                        <a:pos x="70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6" h="403">
                        <a:moveTo>
                          <a:pt x="0" y="78"/>
                        </a:moveTo>
                        <a:lnTo>
                          <a:pt x="340" y="148"/>
                        </a:lnTo>
                        <a:lnTo>
                          <a:pt x="638" y="403"/>
                        </a:lnTo>
                        <a:lnTo>
                          <a:pt x="716" y="296"/>
                        </a:lnTo>
                        <a:lnTo>
                          <a:pt x="420" y="114"/>
                        </a:lnTo>
                        <a:lnTo>
                          <a:pt x="70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2" name="Freeform 50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85" y="210"/>
                    <a:ext cx="181" cy="14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16" y="139"/>
                      </a:cxn>
                      <a:cxn ang="0">
                        <a:pos x="649" y="411"/>
                      </a:cxn>
                      <a:cxn ang="0">
                        <a:pos x="717" y="314"/>
                      </a:cxn>
                      <a:cxn ang="0">
                        <a:pos x="394" y="87"/>
                      </a:cxn>
                      <a:cxn ang="0">
                        <a:pos x="54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7" h="411">
                        <a:moveTo>
                          <a:pt x="0" y="78"/>
                        </a:moveTo>
                        <a:lnTo>
                          <a:pt x="316" y="139"/>
                        </a:lnTo>
                        <a:lnTo>
                          <a:pt x="649" y="411"/>
                        </a:lnTo>
                        <a:lnTo>
                          <a:pt x="717" y="314"/>
                        </a:lnTo>
                        <a:lnTo>
                          <a:pt x="394" y="87"/>
                        </a:lnTo>
                        <a:lnTo>
                          <a:pt x="54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3" name="Freeform 51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48" y="142"/>
                    <a:ext cx="179" cy="138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272" y="131"/>
                      </a:cxn>
                      <a:cxn ang="0">
                        <a:pos x="665" y="386"/>
                      </a:cxn>
                      <a:cxn ang="0">
                        <a:pos x="709" y="308"/>
                      </a:cxn>
                      <a:cxn ang="0">
                        <a:pos x="306" y="53"/>
                      </a:cxn>
                      <a:cxn ang="0">
                        <a:pos x="43" y="0"/>
                      </a:cxn>
                      <a:cxn ang="0">
                        <a:pos x="0" y="88"/>
                      </a:cxn>
                      <a:cxn ang="0">
                        <a:pos x="0" y="88"/>
                      </a:cxn>
                    </a:cxnLst>
                    <a:rect l="0" t="0" r="r" b="b"/>
                    <a:pathLst>
                      <a:path w="709" h="386">
                        <a:moveTo>
                          <a:pt x="0" y="88"/>
                        </a:moveTo>
                        <a:lnTo>
                          <a:pt x="272" y="131"/>
                        </a:lnTo>
                        <a:lnTo>
                          <a:pt x="665" y="386"/>
                        </a:lnTo>
                        <a:lnTo>
                          <a:pt x="709" y="308"/>
                        </a:lnTo>
                        <a:lnTo>
                          <a:pt x="306" y="53"/>
                        </a:lnTo>
                        <a:lnTo>
                          <a:pt x="43" y="0"/>
                        </a:lnTo>
                        <a:lnTo>
                          <a:pt x="0" y="88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244" name="Line 52"/>
              <p:cNvSpPr>
                <a:spLocks noChangeAspect="1" noChangeShapeType="1"/>
              </p:cNvSpPr>
              <p:nvPr userDrawn="1"/>
            </p:nvSpPr>
            <p:spPr bwMode="auto">
              <a:xfrm>
                <a:off x="4870" y="84"/>
                <a:ext cx="42" cy="9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7" name="Picture 56" descr="EIClog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32780"/>
            <a:ext cx="458925" cy="424420"/>
          </a:xfrm>
          <a:prstGeom prst="rect">
            <a:avLst/>
          </a:prstGeom>
        </p:spPr>
      </p:pic>
      <p:pic>
        <p:nvPicPr>
          <p:cNvPr id="58" name="Picture 57" descr="bnl-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157" y="6527800"/>
            <a:ext cx="1005840" cy="368300"/>
          </a:xfrm>
          <a:prstGeom prst="rect">
            <a:avLst/>
          </a:prstGeom>
        </p:spPr>
      </p:pic>
      <p:grpSp>
        <p:nvGrpSpPr>
          <p:cNvPr id="8252" name="Group 60"/>
          <p:cNvGrpSpPr>
            <a:grpSpLocks/>
          </p:cNvGrpSpPr>
          <p:nvPr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8253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4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400"/>
            <a:ext cx="8458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err="1" smtClean="0"/>
              <a:t>bubu</a:t>
            </a:r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1" r:id="rId3"/>
    <p:sldLayoutId id="2147483657" r:id="rId4"/>
    <p:sldLayoutId id="2147483655" r:id="rId5"/>
    <p:sldLayoutId id="2147483658" r:id="rId6"/>
    <p:sldLayoutId id="2147483656" r:id="rId7"/>
    <p:sldLayoutId id="2147483653" r:id="rId8"/>
    <p:sldLayoutId id="2147483659" r:id="rId9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2"/>
        <a:buChar char="q"/>
        <a:defRPr kumimoji="1" sz="22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2"/>
        <a:buChar char="Ø"/>
        <a:defRPr kumimoji="1"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kumimoji="1" sz="1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16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20000"/>
        <a:buFontTx/>
        <a:buBlip>
          <a:blip r:embed="rId15"/>
        </a:buBlip>
        <a:defRPr kumimoji="1" sz="1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25.emf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w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79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93.w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94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eg"/><Relationship Id="rId3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3999" cy="1491651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artDeco"/>
              <a:bevelB w="57150" h="38100" prst="artDeco"/>
            </a:sp3d>
          </a:bodyPr>
          <a:lstStyle/>
          <a:p>
            <a:pPr algn="ctr"/>
            <a:r>
              <a:rPr lang="en-US" dirty="0" smtClean="0">
                <a:solidFill>
                  <a:srgbClr val="080808"/>
                </a:solidFill>
                <a:effectLst>
                  <a:glow rad="101600">
                    <a:schemeClr val="bg1">
                      <a:lumMod val="65000"/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Detector R&amp;D and Design </a:t>
            </a:r>
            <a:r>
              <a:rPr lang="en-US" u="sng" dirty="0" smtClean="0">
                <a:solidFill>
                  <a:schemeClr val="tx1"/>
                </a:solidFill>
              </a:rPr>
              <a:t/>
            </a:r>
            <a:br>
              <a:rPr lang="en-US" u="sng" dirty="0" smtClean="0">
                <a:solidFill>
                  <a:schemeClr val="tx1"/>
                </a:solidFill>
              </a:rPr>
            </a:b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pic>
        <p:nvPicPr>
          <p:cNvPr id="8" name="Picture 7" descr="EIC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887" y="4082451"/>
            <a:ext cx="1147313" cy="1061049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DC042-DA42-6A4D-AE89-46F8D07AA4EE}" type="slidenum">
              <a:rPr lang="en-US" altLang="ja-JP" smtClean="0"/>
              <a:pPr/>
              <a:t>1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exclusive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4568312" y="635000"/>
            <a:ext cx="4062418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Q2&gt;1.0GeV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</a:t>
            </a:r>
            <a:endParaRPr lang="en-US" dirty="0"/>
          </a:p>
        </p:txBody>
      </p:sp>
      <p:pic>
        <p:nvPicPr>
          <p:cNvPr id="19" name="Picture 18" descr="pion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8607324" cy="58292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9900" y="609600"/>
            <a:ext cx="1564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r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err="1" smtClean="0">
                <a:sym typeface="Wingdings"/>
              </a:rPr>
              <a:t>+</a:t>
            </a:r>
            <a:r>
              <a:rPr lang="en-US" sz="2400" dirty="0" err="1" smtClean="0">
                <a:sym typeface="Wingdings"/>
              </a:rPr>
              <a:t>+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ym typeface="Wingdings"/>
              </a:rPr>
              <a:t>-</a:t>
            </a:r>
            <a:r>
              <a:rPr lang="en-US" sz="2400" dirty="0" smtClean="0"/>
              <a:t>: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Important for Detector Design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DIS:</a:t>
            </a:r>
          </a:p>
          <a:p>
            <a:pPr lvl="1"/>
            <a:r>
              <a:rPr lang="en-US" dirty="0" smtClean="0"/>
              <a:t>with increasing center-of-mass energy lepton goes more and more in original beam direction</a:t>
            </a:r>
          </a:p>
          <a:p>
            <a:pPr lvl="1"/>
            <a:r>
              <a:rPr lang="en-US" dirty="0" smtClean="0"/>
              <a:t>high Q</a:t>
            </a:r>
            <a:r>
              <a:rPr lang="en-US" baseline="30000" dirty="0" smtClean="0"/>
              <a:t>2</a:t>
            </a:r>
            <a:r>
              <a:rPr lang="en-US" dirty="0" smtClean="0"/>
              <a:t> events go into central detector</a:t>
            </a:r>
          </a:p>
          <a:p>
            <a:pPr lvl="1"/>
            <a:r>
              <a:rPr lang="en-US" dirty="0" smtClean="0"/>
              <a:t>low Q2 events have small scattering angle and close to original beam energy</a:t>
            </a:r>
          </a:p>
          <a:p>
            <a:pPr lvl="1">
              <a:buNone/>
            </a:pPr>
            <a:r>
              <a:rPr lang="en-US" dirty="0" smtClean="0"/>
              <a:t>    need low forward electron tagger for low Q</a:t>
            </a:r>
            <a:r>
              <a:rPr lang="en-US" baseline="30000" dirty="0" smtClean="0"/>
              <a:t>2</a:t>
            </a:r>
            <a:r>
              <a:rPr lang="en-US" dirty="0" smtClean="0"/>
              <a:t> events</a:t>
            </a:r>
          </a:p>
          <a:p>
            <a:pPr lvl="1">
              <a:buNone/>
            </a:pPr>
            <a:r>
              <a:rPr lang="en-US" dirty="0" smtClean="0"/>
              <a:t>    low-mass high resolution trackers over wide angular acceptance</a:t>
            </a:r>
          </a:p>
          <a:p>
            <a:r>
              <a:rPr lang="en-US" dirty="0" smtClean="0"/>
              <a:t>Semi-Inclusive DIS </a:t>
            </a:r>
          </a:p>
          <a:p>
            <a:pPr lvl="1"/>
            <a:r>
              <a:rPr lang="en-US" dirty="0" smtClean="0"/>
              <a:t>hadrons go from very forward to central to even backward with lepton beam energy increasing</a:t>
            </a:r>
          </a:p>
          <a:p>
            <a:pPr lvl="1">
              <a:buNone/>
            </a:pPr>
            <a:r>
              <a:rPr lang="en-US" dirty="0" smtClean="0"/>
              <a:t>   good particle-ID over the entire detector (1&lt;</a:t>
            </a:r>
            <a:r>
              <a:rPr lang="en-US" dirty="0" err="1" smtClean="0"/>
              <a:t>p</a:t>
            </a:r>
            <a:r>
              <a:rPr lang="en-US" dirty="0" smtClean="0"/>
              <a:t>&lt;30-60GeV)</a:t>
            </a:r>
          </a:p>
          <a:p>
            <a:r>
              <a:rPr lang="en-US" dirty="0" smtClean="0"/>
              <a:t>Exclusive Reactions:</a:t>
            </a:r>
          </a:p>
          <a:p>
            <a:pPr lvl="1"/>
            <a:r>
              <a:rPr lang="en-US" dirty="0" smtClean="0"/>
              <a:t>decay products from excl. 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/ 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/ J/ψ go from very forward to central to even backward with lepton beam energy increasing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11</a:t>
            </a:fld>
            <a:endParaRPr lang="en-US" altLang="ja-JP"/>
          </a:p>
        </p:txBody>
      </p:sp>
      <p:sp>
        <p:nvSpPr>
          <p:cNvPr id="21" name="Curved Right Arrow 20"/>
          <p:cNvSpPr/>
          <p:nvPr/>
        </p:nvSpPr>
        <p:spPr bwMode="auto">
          <a:xfrm>
            <a:off x="228600" y="30099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urved Right Arrow 21"/>
          <p:cNvSpPr/>
          <p:nvPr/>
        </p:nvSpPr>
        <p:spPr bwMode="auto">
          <a:xfrm>
            <a:off x="177800" y="45212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Remarks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Charm detection</a:t>
            </a:r>
          </a:p>
          <a:p>
            <a:pPr lvl="1"/>
            <a:r>
              <a:rPr lang="en-US" dirty="0" smtClean="0"/>
              <a:t>structure functions </a:t>
            </a:r>
          </a:p>
          <a:p>
            <a:pPr lvl="2"/>
            <a:r>
              <a:rPr lang="en-US" dirty="0" smtClean="0"/>
              <a:t>detecting lepton form decay in addition to scattered via displaced vertex should be enough</a:t>
            </a:r>
          </a:p>
          <a:p>
            <a:pPr lvl="1"/>
            <a:r>
              <a:rPr lang="en-US" dirty="0" smtClean="0"/>
              <a:t>charm in fragmentation</a:t>
            </a:r>
          </a:p>
          <a:p>
            <a:pPr lvl="2"/>
            <a:r>
              <a:rPr lang="en-US" dirty="0" smtClean="0"/>
              <a:t>need to reconstruct D</a:t>
            </a:r>
            <a:r>
              <a:rPr lang="en-US" baseline="30000" dirty="0" smtClean="0"/>
              <a:t>0</a:t>
            </a:r>
            <a:r>
              <a:rPr lang="en-US" dirty="0" smtClean="0"/>
              <a:t> meson completely to measure its </a:t>
            </a:r>
            <a:r>
              <a:rPr lang="en-US" dirty="0" err="1" smtClean="0"/>
              <a:t>z</a:t>
            </a:r>
            <a:endParaRPr lang="en-US" dirty="0" smtClean="0"/>
          </a:p>
          <a:p>
            <a:pPr lvl="3"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good PID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à"/>
            </a:pPr>
            <a:endParaRPr lang="en-US" dirty="0" smtClean="0"/>
          </a:p>
          <a:p>
            <a:r>
              <a:rPr lang="en-US" dirty="0" smtClean="0"/>
              <a:t>Very high luminosity 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-1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will be systematic limited basically in every measurement</a:t>
            </a:r>
          </a:p>
          <a:p>
            <a:pPr lvl="1"/>
            <a:r>
              <a:rPr lang="en-US" dirty="0" smtClean="0"/>
              <a:t>needs a lot of care to account for this in the design</a:t>
            </a:r>
          </a:p>
          <a:p>
            <a:pPr lvl="2"/>
            <a:r>
              <a:rPr lang="en-US" dirty="0" smtClean="0"/>
              <a:t>detector: alignment, ……</a:t>
            </a:r>
          </a:p>
          <a:p>
            <a:pPr lvl="2"/>
            <a:r>
              <a:rPr lang="en-US" dirty="0" smtClean="0"/>
              <a:t>polarization measurements: bunch by bunch; </a:t>
            </a:r>
          </a:p>
          <a:p>
            <a:pPr lvl="2"/>
            <a:r>
              <a:rPr lang="en-US" dirty="0" smtClean="0"/>
              <a:t>luminosity measurement</a:t>
            </a:r>
          </a:p>
          <a:p>
            <a:pPr lvl="2"/>
            <a:r>
              <a:rPr lang="en-US" dirty="0" smtClean="0"/>
              <a:t>relative luminosity measurement</a:t>
            </a:r>
          </a:p>
          <a:p>
            <a:pPr lvl="1"/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DVCS: </a:t>
            </a:r>
            <a:r>
              <a:rPr lang="en-US" dirty="0" err="1" smtClean="0"/>
              <a:t>ep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e’p’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13</a:t>
            </a:fld>
            <a:endParaRPr lang="en-US" altLang="ja-JP"/>
          </a:p>
        </p:txBody>
      </p:sp>
      <p:pic>
        <p:nvPicPr>
          <p:cNvPr id="6" name="Picture 5" descr="photon-angle_vs_elec-angle.eps"/>
          <p:cNvPicPr>
            <a:picLocks noChangeAspect="1"/>
          </p:cNvPicPr>
          <p:nvPr/>
        </p:nvPicPr>
        <p:blipFill>
          <a:blip r:embed="rId2"/>
          <a:srcRect t="7619"/>
          <a:stretch>
            <a:fillRect/>
          </a:stretch>
        </p:blipFill>
        <p:spPr>
          <a:xfrm>
            <a:off x="0" y="722867"/>
            <a:ext cx="5402580" cy="3991373"/>
          </a:xfrm>
          <a:prstGeom prst="rect">
            <a:avLst/>
          </a:prstGeom>
        </p:spPr>
      </p:pic>
      <p:pic>
        <p:nvPicPr>
          <p:cNvPr id="7" name="Picture 6" descr="photon-angle_vs_ene.eps"/>
          <p:cNvPicPr>
            <a:picLocks noChangeAspect="1"/>
          </p:cNvPicPr>
          <p:nvPr/>
        </p:nvPicPr>
        <p:blipFill>
          <a:blip r:embed="rId3"/>
          <a:srcRect t="8889"/>
          <a:stretch>
            <a:fillRect/>
          </a:stretch>
        </p:blipFill>
        <p:spPr>
          <a:xfrm>
            <a:off x="3741420" y="2898633"/>
            <a:ext cx="5402580" cy="39365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5081582" y="596900"/>
            <a:ext cx="4062418" cy="646331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Q2&gt;1.0GeV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 </a:t>
            </a:r>
          </a:p>
          <a:p>
            <a:r>
              <a:rPr lang="en-US" dirty="0" smtClean="0"/>
              <a:t>&amp;&amp;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&gt;1GeV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Diffractive Physics: </a:t>
            </a:r>
            <a:r>
              <a:rPr lang="en-US" dirty="0" err="1" smtClean="0"/>
              <a:t>p</a:t>
            </a:r>
            <a:r>
              <a:rPr lang="en-US" dirty="0" smtClean="0"/>
              <a:t>’ kinematics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 t="7673"/>
          <a:stretch>
            <a:fillRect/>
          </a:stretch>
        </p:blipFill>
        <p:spPr bwMode="auto">
          <a:xfrm>
            <a:off x="2402086" y="1861536"/>
            <a:ext cx="6741914" cy="46416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/>
          </p:cNvSpPr>
          <p:nvPr/>
        </p:nvSpPr>
        <p:spPr bwMode="auto">
          <a:xfrm>
            <a:off x="5621238" y="4791184"/>
            <a:ext cx="699823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FF"/>
                </a:solidFill>
                <a:ea typeface="Gill Sans" charset="0"/>
                <a:cs typeface="Gill Sans" charset="0"/>
              </a:rPr>
              <a:t>5x250</a:t>
            </a:r>
          </a:p>
        </p:txBody>
      </p:sp>
      <p:sp>
        <p:nvSpPr>
          <p:cNvPr id="24581" name="Rectangle 5"/>
          <p:cNvSpPr>
            <a:spLocks/>
          </p:cNvSpPr>
          <p:nvPr/>
        </p:nvSpPr>
        <p:spPr bwMode="auto">
          <a:xfrm>
            <a:off x="4254996" y="3463835"/>
            <a:ext cx="699823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FF"/>
                </a:solidFill>
                <a:ea typeface="Gill Sans" charset="0"/>
                <a:cs typeface="Gill Sans" charset="0"/>
              </a:rPr>
              <a:t>5x100</a:t>
            </a:r>
          </a:p>
        </p:txBody>
      </p:sp>
      <p:sp>
        <p:nvSpPr>
          <p:cNvPr id="24582" name="Rectangle 6"/>
          <p:cNvSpPr>
            <a:spLocks/>
          </p:cNvSpPr>
          <p:nvPr/>
        </p:nvSpPr>
        <p:spPr bwMode="auto">
          <a:xfrm>
            <a:off x="3268266" y="2186890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14</a:t>
            </a:fld>
            <a:endParaRPr lang="en-US" altLang="ja-JP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10" name="TextBox 9"/>
          <p:cNvSpPr txBox="1"/>
          <p:nvPr/>
        </p:nvSpPr>
        <p:spPr>
          <a:xfrm>
            <a:off x="2928250" y="960817"/>
            <a:ext cx="6114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=(p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4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-p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= 2[(m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in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.m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out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)-(E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in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out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-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-6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</a:t>
            </a:r>
            <a:r>
              <a:rPr lang="en-US" sz="2000" b="1" baseline="32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in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-6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</a:t>
            </a:r>
            <a:r>
              <a:rPr lang="en-US" sz="2000" b="1" baseline="32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out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)]</a:t>
            </a:r>
          </a:p>
          <a:p>
            <a:endParaRPr lang="en-US" sz="1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sz="2000" b="1" dirty="0" err="1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20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“ Roman Pots”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acceptance studies see later</a:t>
            </a:r>
          </a:p>
        </p:txBody>
      </p:sp>
      <p:grpSp>
        <p:nvGrpSpPr>
          <p:cNvPr id="14" name="Group 30"/>
          <p:cNvGrpSpPr/>
          <p:nvPr/>
        </p:nvGrpSpPr>
        <p:grpSpPr>
          <a:xfrm>
            <a:off x="0" y="732084"/>
            <a:ext cx="2473524" cy="2035970"/>
            <a:chOff x="251498" y="1341684"/>
            <a:chExt cx="2473524" cy="2035970"/>
          </a:xfrm>
        </p:grpSpPr>
        <p:pic>
          <p:nvPicPr>
            <p:cNvPr id="15" name="Picture 1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498" y="1341684"/>
              <a:ext cx="2473524" cy="203597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sp>
          <p:nvSpPr>
            <p:cNvPr id="16" name="Rectangle 20"/>
            <p:cNvSpPr>
              <a:spLocks/>
            </p:cNvSpPr>
            <p:nvPr/>
          </p:nvSpPr>
          <p:spPr bwMode="auto">
            <a:xfrm>
              <a:off x="1446811" y="2538263"/>
              <a:ext cx="207615" cy="49559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000000"/>
                  </a:solidFill>
                  <a:ea typeface="Gill Sans" charset="0"/>
                  <a:cs typeface="Gill Sans" charset="0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0736" y="1348170"/>
              <a:ext cx="1375296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Diffraction:</a:t>
              </a:r>
              <a:endParaRPr lang="en-US" sz="16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86000" y="2984500"/>
              <a:ext cx="340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p</a:t>
              </a:r>
              <a:r>
                <a:rPr lang="en-US" sz="1600" dirty="0" smtClean="0"/>
                <a:t>’</a:t>
              </a:r>
              <a:endParaRPr lang="en-US" sz="1600" dirty="0"/>
            </a:p>
          </p:txBody>
        </p:sp>
      </p:grp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4000" y="4483100"/>
            <a:ext cx="4561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Cross section: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Pythia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0000FF"/>
                </a:solidFill>
              </a:rPr>
              <a:t>ep</a:t>
            </a:r>
            <a:r>
              <a:rPr lang="en-US" dirty="0" smtClean="0">
                <a:solidFill>
                  <a:srgbClr val="0000FF"/>
                </a:solidFill>
              </a:rPr>
              <a:t>: 0.030 – 0.060 </a:t>
            </a:r>
            <a:r>
              <a:rPr lang="en-US" dirty="0" err="1" smtClean="0">
                <a:solidFill>
                  <a:srgbClr val="0000FF"/>
                </a:solidFill>
                <a:latin typeface="+mn-lt"/>
                <a:cs typeface="Symbol" charset="2"/>
              </a:rPr>
              <a:t>m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Luminosity: 10</a:t>
            </a:r>
            <a:r>
              <a:rPr lang="en-US" baseline="30000" dirty="0" smtClean="0">
                <a:solidFill>
                  <a:srgbClr val="0000FF"/>
                </a:solidFill>
              </a:rPr>
              <a:t>34</a:t>
            </a:r>
            <a:r>
              <a:rPr lang="en-US" dirty="0" smtClean="0">
                <a:solidFill>
                  <a:srgbClr val="0000FF"/>
                </a:solidFill>
              </a:rPr>
              <a:t> cm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 s</a:t>
            </a:r>
            <a:r>
              <a:rPr lang="en-US" baseline="30000" dirty="0" smtClean="0">
                <a:solidFill>
                  <a:srgbClr val="0000FF"/>
                </a:solidFill>
              </a:rPr>
              <a:t>-1 = </a:t>
            </a:r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7 </a:t>
            </a:r>
            <a:r>
              <a:rPr lang="en-US" dirty="0" smtClean="0">
                <a:solidFill>
                  <a:srgbClr val="0000FF"/>
                </a:solidFill>
              </a:rPr>
              <a:t>mb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 s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thought about rates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15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600"/>
            <a:ext cx="4257675" cy="4019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4500" y="711200"/>
            <a:ext cx="3483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multiplicity</a:t>
            </a:r>
          </a:p>
          <a:p>
            <a:r>
              <a:rPr lang="en-US" dirty="0" smtClean="0"/>
              <a:t>4-6 √</a:t>
            </a:r>
            <a:r>
              <a:rPr lang="en-US" dirty="0" err="1" smtClean="0"/>
              <a:t>s</a:t>
            </a:r>
            <a:r>
              <a:rPr lang="en-US" dirty="0" smtClean="0"/>
              <a:t> = 40-65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err="1" smtClean="0"/>
              <a:t>N</a:t>
            </a:r>
            <a:r>
              <a:rPr lang="en-US" baseline="-25000" dirty="0" err="1" smtClean="0"/>
              <a:t>ch</a:t>
            </a:r>
            <a:r>
              <a:rPr lang="en-US" dirty="0" smtClean="0"/>
              <a:t> (</a:t>
            </a:r>
            <a:r>
              <a:rPr lang="en-US" dirty="0" err="1" smtClean="0"/>
              <a:t>ep</a:t>
            </a:r>
            <a:r>
              <a:rPr lang="en-US" dirty="0" smtClean="0"/>
              <a:t>) ~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ch</a:t>
            </a:r>
            <a:r>
              <a:rPr lang="en-US" dirty="0" smtClean="0"/>
              <a:t> (</a:t>
            </a:r>
            <a:r>
              <a:rPr lang="en-US" dirty="0" err="1" smtClean="0"/>
              <a:t>eA</a:t>
            </a:r>
            <a:r>
              <a:rPr lang="en-US" dirty="0" smtClean="0"/>
              <a:t>) &lt;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ch</a:t>
            </a:r>
            <a:r>
              <a:rPr lang="en-US" dirty="0" err="1" smtClean="0"/>
              <a:t>(pA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no occupancy problem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933574" y="4445000"/>
          <a:ext cx="1917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5" name="Equation" r:id="rId4" imgW="1917700" imgH="508000" progId="Equation.DSMT4">
                  <p:embed/>
                </p:oleObj>
              </mc:Choice>
              <mc:Fallback>
                <p:oleObj name="Equation" r:id="rId4" imgW="19177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3574" y="4445000"/>
                        <a:ext cx="19177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rved Right Arrow 10"/>
          <p:cNvSpPr/>
          <p:nvPr/>
        </p:nvSpPr>
        <p:spPr bwMode="auto">
          <a:xfrm>
            <a:off x="1168400" y="582037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5800" y="5642570"/>
            <a:ext cx="212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 rate:</a:t>
            </a:r>
          </a:p>
          <a:p>
            <a:r>
              <a:rPr lang="en-US" dirty="0" smtClean="0"/>
              <a:t>300 -600 kHz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rcRect l="5482" r="3655"/>
          <a:stretch>
            <a:fillRect/>
          </a:stretch>
        </p:blipFill>
        <p:spPr>
          <a:xfrm>
            <a:off x="4147830" y="1866900"/>
            <a:ext cx="4546571" cy="266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900" y="4565650"/>
            <a:ext cx="39116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91215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ic-det-v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915"/>
            <a:ext cx="7144893" cy="427253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Detector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16</a:t>
            </a:fld>
            <a:endParaRPr lang="en-US" altLang="ja-JP"/>
          </a:p>
        </p:txBody>
      </p:sp>
      <p:pic>
        <p:nvPicPr>
          <p:cNvPr id="8" name="Picture 7" descr="eic-det-v5.jpg"/>
          <p:cNvPicPr>
            <a:picLocks noChangeAspect="1"/>
          </p:cNvPicPr>
          <p:nvPr/>
        </p:nvPicPr>
        <p:blipFill>
          <a:blip r:embed="rId3"/>
          <a:srcRect l="68908" b="47940"/>
          <a:stretch>
            <a:fillRect/>
          </a:stretch>
        </p:blipFill>
        <p:spPr>
          <a:xfrm>
            <a:off x="5248661" y="762854"/>
            <a:ext cx="2368291" cy="2224318"/>
          </a:xfrm>
          <a:prstGeom prst="rect">
            <a:avLst/>
          </a:prstGeom>
        </p:spPr>
      </p:pic>
      <p:pic>
        <p:nvPicPr>
          <p:cNvPr id="9" name="Picture 8" descr="eic-det-v4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330" y="1387476"/>
            <a:ext cx="3273552" cy="1417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724" y="5135940"/>
            <a:ext cx="8772554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acceptance -5 &lt; </a:t>
            </a:r>
            <a:r>
              <a:rPr lang="en-US" sz="1600" dirty="0" err="1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 &lt; 5 central detector</a:t>
            </a:r>
          </a:p>
          <a:p>
            <a:r>
              <a:rPr lang="en-US" sz="1600" dirty="0" smtClean="0"/>
              <a:t>good PID (</a:t>
            </a:r>
            <a:r>
              <a:rPr lang="en-US" sz="1600" dirty="0" err="1" smtClean="0">
                <a:latin typeface="Symbol" charset="2"/>
                <a:cs typeface="Symbol" charset="2"/>
              </a:rPr>
              <a:t>p</a:t>
            </a:r>
            <a:r>
              <a:rPr lang="en-US" sz="1600" dirty="0" err="1" smtClean="0"/>
              <a:t>,K,p</a:t>
            </a:r>
            <a:r>
              <a:rPr lang="en-US" sz="1600" dirty="0" smtClean="0"/>
              <a:t> and lepton) and vertex resolution (&lt; 5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m)</a:t>
            </a:r>
          </a:p>
          <a:p>
            <a:r>
              <a:rPr lang="en-US" sz="1600" dirty="0" smtClean="0"/>
              <a:t>tracking and calorimeter coverage the same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good momentum resolution, lepton PID</a:t>
            </a:r>
          </a:p>
          <a:p>
            <a:r>
              <a:rPr lang="en-US" sz="1600" dirty="0" smtClean="0">
                <a:sym typeface="Wingdings"/>
              </a:rPr>
              <a:t>low material density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minimal multiple scattering and </a:t>
            </a:r>
            <a:r>
              <a:rPr lang="en-US" sz="1600" dirty="0" err="1" smtClean="0">
                <a:sym typeface="Wingdings"/>
              </a:rPr>
              <a:t>brems-strahlung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very forward electron and proton/neutron detection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maybe dipole spectrometers 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359400" y="774700"/>
            <a:ext cx="22051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Forward / Backward</a:t>
            </a:r>
          </a:p>
          <a:p>
            <a:r>
              <a:rPr lang="en-US" sz="1600" dirty="0" smtClean="0"/>
              <a:t>Spectrometers: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57746" y="2964240"/>
            <a:ext cx="3890809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detector currently modeled in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FLUKA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GEANT-4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and in a fast simulation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together with ZEUS and STAR</a:t>
            </a:r>
          </a:p>
          <a:p>
            <a:pPr>
              <a:buFont typeface="Wingdings" charset="2"/>
              <a:buChar char="à"/>
            </a:pPr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important for Detector R&amp;D and </a:t>
            </a:r>
          </a:p>
          <a:p>
            <a:r>
              <a:rPr lang="en-US" sz="1600" dirty="0" smtClean="0">
                <a:sym typeface="Wingdings"/>
              </a:rPr>
              <a:t>   physics capabilities</a:t>
            </a:r>
            <a:endParaRPr lang="en-US" sz="1600" dirty="0" smtClean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R&amp;D Proposals in April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proposals and one </a:t>
            </a:r>
            <a:r>
              <a:rPr lang="en-US" dirty="0" err="1" smtClean="0"/>
              <a:t>LoI</a:t>
            </a: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Development of a new </a:t>
            </a:r>
            <a:r>
              <a:rPr lang="en-US" sz="1600" dirty="0" err="1"/>
              <a:t>detecctor</a:t>
            </a:r>
            <a:r>
              <a:rPr lang="en-US" sz="1600" dirty="0"/>
              <a:t> technology for fiber sampling calorimeters for EIC and STAR</a:t>
            </a:r>
          </a:p>
          <a:p>
            <a:pPr marL="457200" lvl="1" indent="0">
              <a:buNone/>
            </a:pPr>
            <a:r>
              <a:rPr lang="en-US" sz="1600" dirty="0" smtClean="0"/>
              <a:t>    PI</a:t>
            </a:r>
            <a:r>
              <a:rPr lang="en-US" sz="1600" dirty="0"/>
              <a:t>: H. </a:t>
            </a:r>
            <a:r>
              <a:rPr lang="en-US" sz="1600" dirty="0" smtClean="0"/>
              <a:t>Huang; Institutes</a:t>
            </a:r>
            <a:r>
              <a:rPr lang="en-US" sz="1600" dirty="0"/>
              <a:t>: UCLA, Texas A&amp;M, Penn State Univ.</a:t>
            </a:r>
          </a:p>
          <a:p>
            <a:pPr marL="800100" lvl="1" indent="-342900">
              <a:buFont typeface="+mj-lt"/>
              <a:buAutoNum type="arabicPeriod" startAt="2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Front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end readout module for detector data acquisition and trigger system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   PI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 C.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Cuevas; Jefferson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Lab.</a:t>
            </a:r>
          </a:p>
          <a:p>
            <a:pPr marL="800100" lvl="1" indent="-342900">
              <a:buFont typeface="+mj-lt"/>
              <a:buAutoNum type="arabicPeriod" startAt="3"/>
            </a:pPr>
            <a:r>
              <a:rPr lang="en-US" sz="1600" dirty="0" smtClean="0"/>
              <a:t>DIRC</a:t>
            </a:r>
            <a:r>
              <a:rPr lang="en-US" sz="1600" dirty="0"/>
              <a:t>-based PID for the EIC Central Detector</a:t>
            </a:r>
          </a:p>
          <a:p>
            <a:pPr marL="457200" lvl="1" indent="0">
              <a:buNone/>
            </a:pPr>
            <a:r>
              <a:rPr lang="en-US" sz="1600" dirty="0" smtClean="0"/>
              <a:t>    PI</a:t>
            </a:r>
            <a:r>
              <a:rPr lang="en-US" sz="1600" dirty="0"/>
              <a:t>: </a:t>
            </a:r>
            <a:r>
              <a:rPr lang="en-US" sz="1600" dirty="0" smtClean="0"/>
              <a:t>P</a:t>
            </a:r>
            <a:r>
              <a:rPr lang="en-US" sz="1600" dirty="0"/>
              <a:t>. </a:t>
            </a:r>
            <a:r>
              <a:rPr lang="en-US" sz="1600" dirty="0" err="1"/>
              <a:t>Nadel-</a:t>
            </a:r>
            <a:r>
              <a:rPr lang="en-US" sz="1600" dirty="0" err="1" smtClean="0"/>
              <a:t>Turonski</a:t>
            </a:r>
            <a:r>
              <a:rPr lang="en-US" sz="1600" dirty="0" smtClean="0"/>
              <a:t>; Catholic </a:t>
            </a:r>
            <a:r>
              <a:rPr lang="en-US" sz="1600" dirty="0"/>
              <a:t>University of America, Old Dominion University</a:t>
            </a:r>
            <a:r>
              <a:rPr lang="en-US" sz="1600" dirty="0" smtClean="0"/>
              <a:t>,</a:t>
            </a:r>
          </a:p>
          <a:p>
            <a:pPr marL="457200" lvl="1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Jefferson </a:t>
            </a:r>
            <a:r>
              <a:rPr lang="en-US" sz="1600" dirty="0"/>
              <a:t>Lab, GSI (Darmstadt)</a:t>
            </a:r>
          </a:p>
          <a:p>
            <a:pPr marL="800100" lvl="1" indent="-342900">
              <a:buFont typeface="+mj-lt"/>
              <a:buAutoNum type="arabicPeriod" startAt="4"/>
            </a:pPr>
            <a:r>
              <a:rPr lang="en-US" sz="1600" dirty="0" smtClean="0">
                <a:solidFill>
                  <a:srgbClr val="7F7F7F"/>
                </a:solidFill>
              </a:rPr>
              <a:t>Liquid </a:t>
            </a:r>
            <a:r>
              <a:rPr lang="en-US" sz="1600" dirty="0">
                <a:solidFill>
                  <a:srgbClr val="7F7F7F"/>
                </a:solidFill>
              </a:rPr>
              <a:t>scintillator </a:t>
            </a:r>
            <a:r>
              <a:rPr lang="en-US" sz="1600" dirty="0" err="1">
                <a:solidFill>
                  <a:srgbClr val="7F7F7F"/>
                </a:solidFill>
              </a:rPr>
              <a:t>calorimetry</a:t>
            </a:r>
            <a:r>
              <a:rPr lang="en-US" sz="1600" dirty="0">
                <a:solidFill>
                  <a:srgbClr val="7F7F7F"/>
                </a:solidFill>
              </a:rPr>
              <a:t> for the Electron Ion Collider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7F7F7F"/>
                </a:solidFill>
              </a:rPr>
              <a:t>    PI</a:t>
            </a:r>
            <a:r>
              <a:rPr lang="en-US" sz="1600" dirty="0">
                <a:solidFill>
                  <a:srgbClr val="7F7F7F"/>
                </a:solidFill>
              </a:rPr>
              <a:t>: J. </a:t>
            </a:r>
            <a:r>
              <a:rPr lang="en-US" sz="1600" dirty="0" smtClean="0">
                <a:solidFill>
                  <a:srgbClr val="7F7F7F"/>
                </a:solidFill>
              </a:rPr>
              <a:t>Frantz; Institutes</a:t>
            </a:r>
            <a:r>
              <a:rPr lang="en-US" sz="1600" dirty="0">
                <a:solidFill>
                  <a:srgbClr val="7F7F7F"/>
                </a:solidFill>
              </a:rPr>
              <a:t>: Ohio University</a:t>
            </a:r>
          </a:p>
          <a:p>
            <a:pPr marL="800100" lvl="1" indent="-342900">
              <a:buFont typeface="+mj-lt"/>
              <a:buAutoNum type="arabicPeriod" startAt="5"/>
            </a:pPr>
            <a:r>
              <a:rPr lang="en-US" sz="1600" dirty="0" smtClean="0">
                <a:solidFill>
                  <a:srgbClr val="7F7F7F"/>
                </a:solidFill>
              </a:rPr>
              <a:t>Proposal </a:t>
            </a:r>
            <a:r>
              <a:rPr lang="en-US" sz="1600" dirty="0">
                <a:solidFill>
                  <a:srgbClr val="7F7F7F"/>
                </a:solidFill>
              </a:rPr>
              <a:t>to test improved radiation tolerant silicon photomultipliers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7F7F7F"/>
                </a:solidFill>
              </a:rPr>
              <a:t>    PI</a:t>
            </a:r>
            <a:r>
              <a:rPr lang="en-US" sz="1600" dirty="0">
                <a:solidFill>
                  <a:srgbClr val="7F7F7F"/>
                </a:solidFill>
              </a:rPr>
              <a:t>: C. </a:t>
            </a:r>
            <a:r>
              <a:rPr lang="en-US" sz="1600" dirty="0" smtClean="0">
                <a:solidFill>
                  <a:srgbClr val="7F7F7F"/>
                </a:solidFill>
              </a:rPr>
              <a:t>Zorn; Jefferson </a:t>
            </a:r>
            <a:r>
              <a:rPr lang="en-US" sz="1600" dirty="0">
                <a:solidFill>
                  <a:srgbClr val="7F7F7F"/>
                </a:solidFill>
              </a:rPr>
              <a:t>Lab.</a:t>
            </a:r>
          </a:p>
          <a:p>
            <a:pPr marL="800100" lvl="1" indent="-342900">
              <a:buFont typeface="+mj-lt"/>
              <a:buAutoNum type="arabicPeriod" startAt="6"/>
            </a:pPr>
            <a:r>
              <a:rPr lang="en-US" sz="1600" dirty="0" smtClean="0"/>
              <a:t>Letter </a:t>
            </a:r>
            <a:r>
              <a:rPr lang="en-US" sz="1600" dirty="0"/>
              <a:t>of Intent for Detector R&amp;D towards an EIC </a:t>
            </a:r>
            <a:r>
              <a:rPr lang="en-US" sz="1600" dirty="0" smtClean="0"/>
              <a:t>detector</a:t>
            </a:r>
          </a:p>
          <a:p>
            <a:pPr marL="457200" lvl="1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PI</a:t>
            </a:r>
            <a:r>
              <a:rPr lang="en-US" sz="1600" dirty="0"/>
              <a:t>: K. </a:t>
            </a:r>
            <a:r>
              <a:rPr lang="en-US" sz="1600" dirty="0" err="1" smtClean="0"/>
              <a:t>Dehmelt</a:t>
            </a:r>
            <a:r>
              <a:rPr lang="en-US" sz="1600" dirty="0" smtClean="0"/>
              <a:t>; </a:t>
            </a:r>
            <a:r>
              <a:rPr lang="en-US" sz="1600" dirty="0" smtClean="0">
                <a:solidFill>
                  <a:srgbClr val="FF00FF"/>
                </a:solidFill>
              </a:rPr>
              <a:t>B</a:t>
            </a:r>
            <a:r>
              <a:rPr lang="en-US" sz="1600" dirty="0" smtClean="0"/>
              <a:t>N</a:t>
            </a:r>
            <a:r>
              <a:rPr lang="en-US" sz="1600" dirty="0" smtClean="0">
                <a:solidFill>
                  <a:srgbClr val="FF00FF"/>
                </a:solidFill>
              </a:rPr>
              <a:t>L</a:t>
            </a:r>
            <a:r>
              <a:rPr lang="en-US" sz="1600" dirty="0"/>
              <a:t>, Florida Inst. Of Technology, </a:t>
            </a:r>
            <a:r>
              <a:rPr lang="en-US" sz="1600" dirty="0">
                <a:solidFill>
                  <a:srgbClr val="FF00FF"/>
                </a:solidFill>
              </a:rPr>
              <a:t>Iowa State </a:t>
            </a:r>
            <a:r>
              <a:rPr lang="en-US" sz="1600" dirty="0" smtClean="0">
                <a:solidFill>
                  <a:srgbClr val="FF00FF"/>
                </a:solidFill>
              </a:rPr>
              <a:t>Univ</a:t>
            </a:r>
            <a:r>
              <a:rPr lang="en-US" sz="1600" dirty="0">
                <a:solidFill>
                  <a:srgbClr val="FF00FF"/>
                </a:solidFill>
              </a:rPr>
              <a:t>., LBNL, </a:t>
            </a:r>
            <a:endParaRPr lang="en-US" sz="1600" dirty="0" smtClean="0">
              <a:solidFill>
                <a:srgbClr val="FF00FF"/>
              </a:solidFill>
            </a:endParaRPr>
          </a:p>
          <a:p>
            <a:pPr marL="457200" lvl="1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LANL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MIT, Riken BNL Res.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Cntr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.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1600" dirty="0" smtClean="0"/>
              <a:t> Stony </a:t>
            </a:r>
            <a:r>
              <a:rPr lang="en-US" sz="1600" dirty="0"/>
              <a:t>Brook Univ., </a:t>
            </a:r>
            <a:r>
              <a:rPr lang="en-US" sz="1600" dirty="0" err="1" smtClean="0"/>
              <a:t>Univ.Virginia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FF00FF"/>
                </a:solidFill>
              </a:rPr>
              <a:t>Yale</a:t>
            </a:r>
            <a:r>
              <a:rPr lang="en-US" sz="1600" dirty="0"/>
              <a:t> Univ</a:t>
            </a:r>
            <a:r>
              <a:rPr lang="en-US" sz="1600" dirty="0" smtClean="0"/>
              <a:t>.</a:t>
            </a:r>
          </a:p>
          <a:p>
            <a:pPr marL="457200" lvl="1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FF00FF"/>
                </a:solidFill>
              </a:rPr>
              <a:t>simulations</a:t>
            </a:r>
            <a:r>
              <a:rPr lang="en-US" sz="1600" dirty="0" smtClean="0"/>
              <a:t>      hardware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rgbClr val="7F7F7F"/>
              </a:solidFill>
            </a:endParaRP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7F7F7F"/>
                </a:solidFill>
              </a:rPr>
              <a:t>currently deferred for funding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6557197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framework…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3200" y="749300"/>
            <a:ext cx="5780747" cy="5651500"/>
          </a:xfrm>
        </p:spPr>
        <p:txBody>
          <a:bodyPr/>
          <a:lstStyle/>
          <a:p>
            <a:r>
              <a:rPr lang="en-US" dirty="0" smtClean="0"/>
              <a:t>The most important work over the coming year involves simulations to propose viable technology choices for R&amp;D.</a:t>
            </a:r>
          </a:p>
          <a:p>
            <a:r>
              <a:rPr lang="en-US" dirty="0" smtClean="0"/>
              <a:t>Several </a:t>
            </a:r>
            <a:r>
              <a:rPr lang="en-US" dirty="0" smtClean="0"/>
              <a:t>simulation </a:t>
            </a:r>
            <a:r>
              <a:rPr lang="en-US" dirty="0" smtClean="0"/>
              <a:t>framework exists.</a:t>
            </a:r>
          </a:p>
          <a:p>
            <a:r>
              <a:rPr lang="en-US" dirty="0" smtClean="0"/>
              <a:t>The work plan involves driving processes:</a:t>
            </a:r>
          </a:p>
          <a:p>
            <a:pPr lvl="1"/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r>
              <a:rPr lang="en-US" dirty="0" smtClean="0"/>
              <a:t> drives momentum precision.</a:t>
            </a:r>
          </a:p>
          <a:p>
            <a:pPr lvl="1"/>
            <a:r>
              <a:rPr lang="en-US" dirty="0" smtClean="0"/>
              <a:t>PID driven by strange particles:</a:t>
            </a:r>
          </a:p>
          <a:p>
            <a:pPr lvl="2"/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s measurements</a:t>
            </a:r>
          </a:p>
          <a:p>
            <a:pPr lvl="2"/>
            <a:r>
              <a:rPr lang="en-US" dirty="0" smtClean="0"/>
              <a:t>Charm via hadrons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funds requested for </a:t>
            </a:r>
            <a:r>
              <a:rPr lang="en-US" dirty="0" smtClean="0">
                <a:solidFill>
                  <a:srgbClr val="FF0000"/>
                </a:solidFill>
              </a:rPr>
              <a:t>simulations in </a:t>
            </a:r>
            <a:r>
              <a:rPr lang="en-US" dirty="0" err="1" smtClean="0">
                <a:solidFill>
                  <a:srgbClr val="FF0000"/>
                </a:solidFill>
              </a:rPr>
              <a:t>LoI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Applying for a postdoc for simulation is the goal for the autumn EIC R&amp;D call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9347" y="3619500"/>
            <a:ext cx="29051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971" y="0"/>
            <a:ext cx="2591393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93470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on </a:t>
            </a:r>
            <a:r>
              <a:rPr lang="en-US" dirty="0" err="1" smtClean="0"/>
              <a:t>LoI</a:t>
            </a:r>
            <a:r>
              <a:rPr lang="en-US" dirty="0" smtClean="0"/>
              <a:t>: Simulation </a:t>
            </a:r>
            <a:r>
              <a:rPr lang="en-US" dirty="0" smtClean="0"/>
              <a:t>Issues I: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714374"/>
            <a:ext cx="9026525" cy="5972176"/>
          </a:xfrm>
        </p:spPr>
        <p:txBody>
          <a:bodyPr/>
          <a:lstStyle/>
          <a:p>
            <a:r>
              <a:rPr lang="en-US" dirty="0" smtClean="0"/>
              <a:t>Material and position resolution budgets: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epends upon source of Q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Depends upon measurement channel.</a:t>
            </a:r>
          </a:p>
          <a:p>
            <a:pPr lvl="1"/>
            <a:r>
              <a:rPr lang="en-US" dirty="0" smtClean="0"/>
              <a:t>Golden channel to push tracking:  F</a:t>
            </a:r>
            <a:r>
              <a:rPr lang="en-US" baseline="-25000" dirty="0" smtClean="0"/>
              <a:t>L</a:t>
            </a:r>
            <a:endParaRPr lang="en-US" dirty="0" smtClean="0"/>
          </a:p>
          <a:p>
            <a:r>
              <a:rPr lang="en-US" dirty="0" smtClean="0"/>
              <a:t>Choices between </a:t>
            </a:r>
            <a:r>
              <a:rPr lang="en-US" dirty="0" smtClean="0">
                <a:solidFill>
                  <a:srgbClr val="FF00FF"/>
                </a:solidFill>
              </a:rPr>
              <a:t>Fast Drift TPC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rgbClr val="FF00FF"/>
                </a:solidFill>
              </a:rPr>
              <a:t>GEM</a:t>
            </a:r>
            <a:r>
              <a:rPr lang="en-US" dirty="0" smtClean="0"/>
              <a:t> tracking outside of the thin micro-vertex tracking layer</a:t>
            </a:r>
          </a:p>
          <a:p>
            <a:pPr lvl="1"/>
            <a:r>
              <a:rPr lang="en-US" dirty="0" smtClean="0"/>
              <a:t>Nothing is thinner than a TPC.</a:t>
            </a:r>
          </a:p>
          <a:p>
            <a:pPr lvl="1"/>
            <a:r>
              <a:rPr lang="en-US" dirty="0" smtClean="0"/>
              <a:t>Can have a “thinnest direction”?</a:t>
            </a:r>
          </a:p>
          <a:p>
            <a:pPr lvl="1"/>
            <a:r>
              <a:rPr lang="en-US" dirty="0" smtClean="0"/>
              <a:t>Can it resolve multiple tracks from overlapping events?</a:t>
            </a:r>
          </a:p>
          <a:p>
            <a:pPr lvl="1"/>
            <a:r>
              <a:rPr lang="en-US" dirty="0" smtClean="0"/>
              <a:t>Collision rate limitation?</a:t>
            </a:r>
          </a:p>
          <a:p>
            <a:r>
              <a:rPr lang="en-US" dirty="0" smtClean="0"/>
              <a:t>High performance </a:t>
            </a:r>
            <a:r>
              <a:rPr lang="en-US" dirty="0" err="1" smtClean="0"/>
              <a:t>dE</a:t>
            </a:r>
            <a:r>
              <a:rPr lang="en-US" dirty="0" smtClean="0"/>
              <a:t>/dx measurements via Cluster Counting.</a:t>
            </a:r>
          </a:p>
          <a:p>
            <a:r>
              <a:rPr lang="en-US" dirty="0" smtClean="0"/>
              <a:t>What magnetic field configurations could be considered to maintain high performance at high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Solenoid not optimal for resolution at small angles.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17519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31" y="4589679"/>
            <a:ext cx="454434" cy="45443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6131" y="6065316"/>
            <a:ext cx="365760" cy="36576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Golden Measurements: Physics of strong color fields</a:t>
            </a:r>
            <a:endParaRPr lang="en-US" sz="24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</a:t>
            </a:fld>
            <a:endParaRPr lang="en-US" altLang="ja-JP"/>
          </a:p>
        </p:txBody>
      </p:sp>
      <p:pic>
        <p:nvPicPr>
          <p:cNvPr id="21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31" y="3167279"/>
            <a:ext cx="454434" cy="454434"/>
          </a:xfrm>
          <a:prstGeom prst="rect">
            <a:avLst/>
          </a:prstGeom>
        </p:spPr>
      </p:pic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0" y="914400"/>
          <a:ext cx="9158565" cy="548810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13903"/>
                <a:gridCol w="2143989"/>
                <a:gridCol w="2563608"/>
                <a:gridCol w="2237065"/>
              </a:tblGrid>
              <a:tr h="13272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Science</a:t>
                      </a:r>
                    </a:p>
                    <a:p>
                      <a:pPr algn="ctr"/>
                      <a:r>
                        <a:rPr lang="en-US" dirty="0" smtClean="0"/>
                        <a:t>Deliverable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Basic</a:t>
                      </a:r>
                    </a:p>
                    <a:p>
                      <a:pPr algn="ctr"/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Detector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Machine</a:t>
                      </a:r>
                    </a:p>
                    <a:p>
                      <a:pPr algn="ctr"/>
                      <a:r>
                        <a:rPr lang="en-US" dirty="0" smtClean="0"/>
                        <a:t>Requirements</a:t>
                      </a:r>
                      <a:endParaRPr lang="en-US" dirty="0"/>
                    </a:p>
                  </a:txBody>
                  <a:tcPr anchor="ctr"/>
                </a:tc>
              </a:tr>
              <a:tr h="133989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integrated</a:t>
                      </a:r>
                      <a:r>
                        <a:rPr lang="en-US" sz="1400" b="1" baseline="0" dirty="0" smtClean="0"/>
                        <a:t> gluon distributions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nuclear wave </a:t>
                      </a:r>
                      <a:r>
                        <a:rPr lang="en-US" sz="1400" baseline="0" dirty="0" err="1" smtClean="0"/>
                        <a:t>fct</a:t>
                      </a:r>
                      <a:r>
                        <a:rPr lang="en-US" sz="1400" baseline="0" dirty="0" smtClean="0"/>
                        <a:t>.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saturation, Q</a:t>
                      </a:r>
                      <a:r>
                        <a:rPr lang="en-US" sz="1400" baseline="-25000" dirty="0" smtClean="0"/>
                        <a:t>s</a:t>
                      </a:r>
                      <a:endParaRPr lang="en-US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inclusive</a:t>
                      </a:r>
                      <a:r>
                        <a:rPr lang="en-US" baseline="0" dirty="0" smtClean="0"/>
                        <a:t> DIS</a:t>
                      </a:r>
                    </a:p>
                    <a:p>
                      <a:pPr algn="ctr"/>
                      <a:r>
                        <a:rPr lang="en-US" baseline="0" dirty="0" smtClean="0"/>
                        <a:t>F</a:t>
                      </a:r>
                      <a:r>
                        <a:rPr lang="en-US" baseline="-25000" dirty="0" smtClean="0"/>
                        <a:t>2,L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electron ID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momentum and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angular resolution for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’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need</a:t>
                      </a:r>
                      <a:r>
                        <a:rPr lang="en-US" sz="1400" baseline="0" dirty="0" smtClean="0"/>
                        <a:t> to reach x~10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medium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highest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>
                        <a:solidFill>
                          <a:srgbClr val="FF00FF"/>
                        </a:solidFill>
                      </a:endParaRPr>
                    </a:p>
                  </a:txBody>
                  <a:tcPr anchor="ctr"/>
                </a:tc>
              </a:tr>
              <a:tr h="1406164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err="1" smtClean="0"/>
                        <a:t>k</a:t>
                      </a:r>
                      <a:r>
                        <a:rPr lang="en-US" sz="1400" b="1" baseline="-25000" dirty="0" err="1" smtClean="0"/>
                        <a:t>T</a:t>
                      </a:r>
                      <a:r>
                        <a:rPr lang="en-US" sz="1400" b="1" dirty="0" smtClean="0"/>
                        <a:t>-dependent</a:t>
                      </a:r>
                      <a:r>
                        <a:rPr lang="en-US" sz="1400" b="1" baseline="0" dirty="0" smtClean="0"/>
                        <a:t> gluons;</a:t>
                      </a:r>
                    </a:p>
                    <a:p>
                      <a:pPr algn="ctr"/>
                      <a:r>
                        <a:rPr lang="en-US" sz="1400" b="1" baseline="0" dirty="0" smtClean="0"/>
                        <a:t>gluon correlations</a:t>
                      </a:r>
                    </a:p>
                    <a:p>
                      <a:pPr algn="ctr"/>
                      <a:r>
                        <a:rPr lang="en-US" sz="1400" b="0" baseline="0" dirty="0" smtClean="0"/>
                        <a:t>non-linear QCD evolution/universality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semi-inclusive DIS</a:t>
                      </a:r>
                    </a:p>
                    <a:p>
                      <a:pPr algn="ctr"/>
                      <a:r>
                        <a:rPr lang="en-US" sz="1600" b="0" dirty="0" err="1" smtClean="0"/>
                        <a:t>di-hadron</a:t>
                      </a:r>
                      <a:r>
                        <a:rPr lang="en-US" sz="1600" b="0" dirty="0" smtClean="0"/>
                        <a:t> correlations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very similar</a:t>
                      </a:r>
                      <a:r>
                        <a:rPr lang="en-US" sz="1400" baseline="0" dirty="0" smtClean="0"/>
                        <a:t> to inclusive DIS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à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excellent particle ID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wide coverage range in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latin typeface="Symbol" charset="2"/>
                          <a:cs typeface="Symbol" charset="2"/>
                        </a:rPr>
                        <a:t>h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need</a:t>
                      </a:r>
                      <a:r>
                        <a:rPr lang="en-US" sz="1400" baseline="0" dirty="0" smtClean="0"/>
                        <a:t> to reach x~10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medium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highest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</a:endParaRP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133870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 </a:t>
                      </a:r>
                      <a:r>
                        <a:rPr lang="en-US" sz="1400" b="1" dirty="0" smtClean="0"/>
                        <a:t>transport</a:t>
                      </a:r>
                      <a:r>
                        <a:rPr lang="en-US" sz="1400" b="1" baseline="0" dirty="0" smtClean="0"/>
                        <a:t> coefficients in cold nuclear matter</a:t>
                      </a:r>
                    </a:p>
                    <a:p>
                      <a:pPr algn="ctr"/>
                      <a:r>
                        <a:rPr lang="en-US" sz="1400" b="0" baseline="0" dirty="0" err="1" smtClean="0"/>
                        <a:t>parton</a:t>
                      </a:r>
                      <a:r>
                        <a:rPr lang="en-US" sz="1400" b="0" baseline="0" dirty="0" smtClean="0"/>
                        <a:t> energy loss;</a:t>
                      </a:r>
                    </a:p>
                    <a:p>
                      <a:pPr algn="ctr"/>
                      <a:r>
                        <a:rPr lang="en-US" sz="1400" b="0" baseline="0" dirty="0" smtClean="0"/>
                        <a:t>shower evolution</a:t>
                      </a:r>
                    </a:p>
                    <a:p>
                      <a:pPr algn="ctr"/>
                      <a:r>
                        <a:rPr lang="en-US" sz="1400" b="0" baseline="0" dirty="0" smtClean="0"/>
                        <a:t>energy loss mechanism</a:t>
                      </a:r>
                    </a:p>
                    <a:p>
                      <a:pPr algn="ctr"/>
                      <a:endParaRPr lang="en-US" sz="14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semi-inclusive DIS;</a:t>
                      </a:r>
                    </a:p>
                    <a:p>
                      <a:pPr algn="ctr"/>
                      <a:r>
                        <a:rPr lang="en-US" sz="1600" dirty="0" smtClean="0"/>
                        <a:t>light and heavy hadrons (</a:t>
                      </a:r>
                      <a:r>
                        <a:rPr lang="en-US" sz="1600" dirty="0" err="1" smtClean="0"/>
                        <a:t>c,b</a:t>
                      </a:r>
                      <a:r>
                        <a:rPr lang="en-US" sz="1600" dirty="0" smtClean="0"/>
                        <a:t>), Jets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electron ID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momentum and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angular resolution for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’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excellent particle ID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à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excellent vertex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   resolution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multi-dim binning</a:t>
                      </a:r>
                    </a:p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medium - high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low - high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</a:endParaRP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2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2631" y="6001816"/>
            <a:ext cx="365760" cy="365760"/>
          </a:xfrm>
          <a:prstGeom prst="rect">
            <a:avLst/>
          </a:prstGeom>
        </p:spPr>
      </p:pic>
      <p:pic>
        <p:nvPicPr>
          <p:cNvPr id="23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0731" y="3576116"/>
            <a:ext cx="365760" cy="365760"/>
          </a:xfrm>
          <a:prstGeom prst="rect">
            <a:avLst/>
          </a:prstGeom>
        </p:spPr>
      </p:pic>
      <p:pic>
        <p:nvPicPr>
          <p:cNvPr id="24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0731" y="3182416"/>
            <a:ext cx="365760" cy="365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on </a:t>
            </a:r>
            <a:r>
              <a:rPr lang="en-US" dirty="0" err="1" smtClean="0"/>
              <a:t>LoI</a:t>
            </a:r>
            <a:r>
              <a:rPr lang="en-US" dirty="0" smtClean="0"/>
              <a:t>: Simulation </a:t>
            </a:r>
            <a:r>
              <a:rPr lang="en-US" dirty="0" smtClean="0"/>
              <a:t>Issues II: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981075"/>
            <a:ext cx="9026525" cy="4530726"/>
          </a:xfrm>
        </p:spPr>
        <p:txBody>
          <a:bodyPr/>
          <a:lstStyle/>
          <a:p>
            <a:r>
              <a:rPr lang="en-US" dirty="0" smtClean="0"/>
              <a:t>What form </a:t>
            </a:r>
            <a:r>
              <a:rPr lang="en-US" dirty="0" smtClean="0"/>
              <a:t>of </a:t>
            </a:r>
            <a:r>
              <a:rPr lang="en-US" dirty="0" smtClean="0">
                <a:latin typeface="+mj-lt"/>
                <a:cs typeface="Symbol" charset="2"/>
              </a:rPr>
              <a:t>B-field</a:t>
            </a:r>
            <a:r>
              <a:rPr lang="en-US" dirty="0" smtClean="0"/>
              <a:t>-insensitive detector </a:t>
            </a:r>
            <a:r>
              <a:rPr lang="en-US" dirty="0" smtClean="0"/>
              <a:t>can be used for PID?</a:t>
            </a:r>
          </a:p>
          <a:p>
            <a:pPr lvl="1"/>
            <a:r>
              <a:rPr lang="en-US" dirty="0" smtClean="0"/>
              <a:t>RICH with various </a:t>
            </a:r>
            <a:r>
              <a:rPr lang="en-US" dirty="0" smtClean="0">
                <a:cs typeface="Symbol" charset="2"/>
              </a:rPr>
              <a:t>readout</a:t>
            </a:r>
            <a:r>
              <a:rPr lang="en-US" dirty="0" smtClean="0"/>
              <a:t> choices:</a:t>
            </a:r>
          </a:p>
          <a:p>
            <a:pPr lvl="2"/>
            <a:r>
              <a:rPr lang="en-US" dirty="0" err="1" smtClean="0">
                <a:solidFill>
                  <a:srgbClr val="FF00FF"/>
                </a:solidFill>
              </a:rPr>
              <a:t>CsI</a:t>
            </a:r>
            <a:r>
              <a:rPr lang="en-US" dirty="0" smtClean="0">
                <a:solidFill>
                  <a:srgbClr val="FF00FF"/>
                </a:solidFill>
              </a:rPr>
              <a:t> photocathode</a:t>
            </a:r>
            <a:r>
              <a:rPr lang="en-US" dirty="0" smtClean="0"/>
              <a:t>, </a:t>
            </a:r>
            <a:r>
              <a:rPr lang="en-US" dirty="0" err="1" smtClean="0"/>
              <a:t>SiPM</a:t>
            </a:r>
            <a:endParaRPr lang="en-US" dirty="0"/>
          </a:p>
          <a:p>
            <a:pPr lvl="1"/>
            <a:r>
              <a:rPr lang="en-US" dirty="0" smtClean="0"/>
              <a:t>High Resolution TOF alone or within RICH</a:t>
            </a:r>
          </a:p>
          <a:p>
            <a:pPr lvl="2"/>
            <a:r>
              <a:rPr lang="en-US" dirty="0" err="1" smtClean="0"/>
              <a:t>SiPM</a:t>
            </a:r>
            <a:r>
              <a:rPr lang="en-US" dirty="0" smtClean="0"/>
              <a:t>, MCP-PM readouts…</a:t>
            </a:r>
          </a:p>
          <a:p>
            <a:r>
              <a:rPr lang="en-US" dirty="0" smtClean="0"/>
              <a:t>Proximity-focus RICH in central arm.</a:t>
            </a:r>
          </a:p>
          <a:p>
            <a:pPr lvl="1"/>
            <a:r>
              <a:rPr lang="en-US" dirty="0" smtClean="0"/>
              <a:t>Can PID momentum-limits be extended via blob-ID??</a:t>
            </a:r>
          </a:p>
          <a:p>
            <a:pPr lvl="1"/>
            <a:r>
              <a:rPr lang="en-US" dirty="0" smtClean="0"/>
              <a:t>TOF within RICH by </a:t>
            </a:r>
            <a:r>
              <a:rPr lang="en-US" dirty="0" smtClean="0"/>
              <a:t>RICH</a:t>
            </a:r>
          </a:p>
          <a:p>
            <a:pPr lvl="1"/>
            <a:r>
              <a:rPr lang="en-US" dirty="0" err="1" smtClean="0">
                <a:solidFill>
                  <a:srgbClr val="FF00FF"/>
                </a:solidFill>
              </a:rPr>
              <a:t>Jlab</a:t>
            </a:r>
            <a:r>
              <a:rPr lang="en-US" dirty="0" smtClean="0">
                <a:solidFill>
                  <a:srgbClr val="FF00FF"/>
                </a:solidFill>
              </a:rPr>
              <a:t>: looks to DIRC technologies</a:t>
            </a:r>
            <a:endParaRPr lang="en-US" dirty="0" smtClean="0">
              <a:solidFill>
                <a:srgbClr val="FF00FF"/>
              </a:solidFill>
            </a:endParaRPr>
          </a:p>
          <a:p>
            <a:r>
              <a:rPr lang="en-US" dirty="0" smtClean="0"/>
              <a:t>Limits </a:t>
            </a:r>
            <a:r>
              <a:rPr lang="en-US" dirty="0" smtClean="0"/>
              <a:t>on Ring radius resolution due to B-</a:t>
            </a:r>
            <a:r>
              <a:rPr lang="en-US" dirty="0" smtClean="0"/>
              <a:t>field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498283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tasks during 1</a:t>
            </a:r>
            <a:r>
              <a:rPr lang="en-US" baseline="30000" dirty="0" smtClean="0"/>
              <a:t>st</a:t>
            </a:r>
            <a:r>
              <a:rPr lang="en-US" dirty="0" smtClean="0"/>
              <a:t>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1466850"/>
            <a:ext cx="9026525" cy="5048250"/>
          </a:xfrm>
        </p:spPr>
        <p:txBody>
          <a:bodyPr/>
          <a:lstStyle/>
          <a:p>
            <a:r>
              <a:rPr lang="en-US" sz="2400" dirty="0" smtClean="0"/>
              <a:t>Measurements of fast TPC performance characteristics.</a:t>
            </a:r>
          </a:p>
          <a:p>
            <a:r>
              <a:rPr lang="en-US" sz="2400" dirty="0" smtClean="0"/>
              <a:t>Development of very large area GEM detectors.</a:t>
            </a:r>
          </a:p>
          <a:p>
            <a:r>
              <a:rPr lang="en-US" sz="2400" dirty="0" smtClean="0"/>
              <a:t>Development of GEM-based </a:t>
            </a:r>
            <a:r>
              <a:rPr lang="en-US" sz="2400" dirty="0" err="1" smtClean="0"/>
              <a:t>CsI</a:t>
            </a:r>
            <a:r>
              <a:rPr lang="en-US" sz="2400" dirty="0" smtClean="0"/>
              <a:t>-photocathode detectors for PID in barrel and </a:t>
            </a:r>
            <a:r>
              <a:rPr lang="en-US" sz="2400" dirty="0" err="1" smtClean="0"/>
              <a:t>endcap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Development of methods to minimize electronics-induced gaps in large area GEM detectors.</a:t>
            </a:r>
          </a:p>
          <a:p>
            <a:r>
              <a:rPr lang="en-US" sz="2400" dirty="0" smtClean="0"/>
              <a:t>Development of a 3-coordinate strip-pixel readout.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30177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Text Box 105"/>
          <p:cNvSpPr txBox="1">
            <a:spLocks noChangeArrowheads="1"/>
          </p:cNvSpPr>
          <p:nvPr/>
        </p:nvSpPr>
        <p:spPr bwMode="auto">
          <a:xfrm>
            <a:off x="2514600" y="4343400"/>
            <a:ext cx="1219200" cy="1568450"/>
          </a:xfrm>
          <a:prstGeom prst="rect">
            <a:avLst/>
          </a:prstGeom>
          <a:solidFill>
            <a:srgbClr val="FFF3F3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600" b="1" dirty="0">
                <a:solidFill>
                  <a:srgbClr val="000000"/>
                </a:solidFill>
                <a:latin typeface="+mn-lt"/>
                <a:cs typeface="Arial" charset="0"/>
              </a:rPr>
              <a:t>GEM TPC Test Facility in BNL Physics </a:t>
            </a:r>
            <a:r>
              <a:rPr lang="en-US" sz="1600" b="1" dirty="0" err="1">
                <a:solidFill>
                  <a:srgbClr val="000000"/>
                </a:solidFill>
                <a:latin typeface="+mn-lt"/>
                <a:cs typeface="Arial" charset="0"/>
              </a:rPr>
              <a:t>Dept</a:t>
            </a:r>
            <a:endParaRPr lang="en-US" sz="1600" b="1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pic>
        <p:nvPicPr>
          <p:cNvPr id="5127" name="Picture 7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19576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28600" y="3733800"/>
            <a:ext cx="2362200" cy="2971800"/>
          </a:xfrm>
          <a:prstGeom prst="rect">
            <a:avLst/>
          </a:prstGeom>
          <a:solidFill>
            <a:srgbClr val="FFF3F3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29257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105"/>
          <p:cNvSpPr txBox="1">
            <a:spLocks noChangeArrowheads="1"/>
          </p:cNvSpPr>
          <p:nvPr/>
        </p:nvSpPr>
        <p:spPr bwMode="auto">
          <a:xfrm>
            <a:off x="2362200" y="152400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Double GEM Readout 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759244" y="4038600"/>
            <a:ext cx="53339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hlink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>
                <a:solidFill>
                  <a:srgbClr val="000000"/>
                </a:solidFill>
                <a:latin typeface="+mn-lt"/>
              </a:rPr>
              <a:t>Designed and built by BNL Instrumentation Division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0949" y="1050925"/>
            <a:ext cx="83407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hlink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+mn-lt"/>
              </a:rPr>
              <a:t>GEM Readout TPC for the Laser Electron Gamma Source (LEGS) at BNL</a:t>
            </a:r>
          </a:p>
        </p:txBody>
      </p:sp>
      <p:pic>
        <p:nvPicPr>
          <p:cNvPr id="5133" name="Picture 9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77" t="20793" r="17505" b="19801"/>
          <a:stretch>
            <a:fillRect/>
          </a:stretch>
        </p:blipFill>
        <p:spPr bwMode="auto">
          <a:xfrm>
            <a:off x="7010400" y="44958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Text Box 110"/>
          <p:cNvSpPr txBox="1">
            <a:spLocks noChangeArrowheads="1"/>
          </p:cNvSpPr>
          <p:nvPr/>
        </p:nvSpPr>
        <p:spPr bwMode="auto">
          <a:xfrm>
            <a:off x="3962400" y="4495800"/>
            <a:ext cx="3124200" cy="1492716"/>
          </a:xfrm>
          <a:prstGeom prst="rect">
            <a:avLst/>
          </a:prstGeom>
          <a:solidFill>
            <a:srgbClr val="FFFF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sz="1300" b="1" dirty="0">
                <a:solidFill>
                  <a:srgbClr val="000000"/>
                </a:solidFill>
                <a:latin typeface="+mn-lt"/>
                <a:cs typeface="Arial" charset="0"/>
              </a:rPr>
              <a:t>Custom ASIC </a:t>
            </a:r>
            <a:r>
              <a:rPr lang="en-US" sz="1300" dirty="0">
                <a:solidFill>
                  <a:srgbClr val="000000"/>
                </a:solidFill>
                <a:latin typeface="+mn-lt"/>
                <a:cs typeface="Arial" charset="0"/>
              </a:rPr>
              <a:t>  </a:t>
            </a:r>
          </a:p>
          <a:p>
            <a:pPr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+mn-lt"/>
                <a:cs typeface="Arial" charset="0"/>
              </a:rPr>
              <a:t> 32 channels - </a:t>
            </a:r>
            <a:r>
              <a:rPr lang="en-US" sz="1300" b="1" dirty="0">
                <a:solidFill>
                  <a:srgbClr val="000000"/>
                </a:solidFill>
                <a:latin typeface="+mn-lt"/>
                <a:cs typeface="Arial" charset="0"/>
              </a:rPr>
              <a:t>mixed signal</a:t>
            </a:r>
          </a:p>
          <a:p>
            <a:pPr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+mn-lt"/>
                <a:cs typeface="Arial" charset="0"/>
              </a:rPr>
              <a:t> 40,000 transistors</a:t>
            </a:r>
            <a:endParaRPr lang="en-US" sz="1300" b="1" dirty="0">
              <a:solidFill>
                <a:srgbClr val="000000"/>
              </a:solidFill>
              <a:latin typeface="+mn-lt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+mn-lt"/>
                <a:cs typeface="Arial" charset="0"/>
              </a:rPr>
              <a:t> low-noise charge amplification</a:t>
            </a:r>
          </a:p>
          <a:p>
            <a:pPr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US" sz="1300" b="1" dirty="0">
                <a:solidFill>
                  <a:srgbClr val="000000"/>
                </a:solidFill>
                <a:latin typeface="+mn-lt"/>
                <a:cs typeface="Arial" charset="0"/>
              </a:rPr>
              <a:t>energy and timing, 230 e</a:t>
            </a:r>
            <a:r>
              <a:rPr lang="en-US" sz="1300" b="1" baseline="30000" dirty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r>
              <a:rPr lang="en-US" sz="1300" b="1" dirty="0">
                <a:solidFill>
                  <a:srgbClr val="000000"/>
                </a:solidFill>
                <a:latin typeface="+mn-lt"/>
                <a:cs typeface="Arial" charset="0"/>
              </a:rPr>
              <a:t>, 2.5 ns </a:t>
            </a:r>
          </a:p>
          <a:p>
            <a:pPr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+mn-lt"/>
                <a:cs typeface="Arial" charset="0"/>
              </a:rPr>
              <a:t> neighbor processing</a:t>
            </a:r>
          </a:p>
          <a:p>
            <a:pPr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+mn-lt"/>
                <a:cs typeface="Arial" charset="0"/>
              </a:rPr>
              <a:t> multiplexed and sparse readout</a:t>
            </a:r>
            <a:endParaRPr lang="en-US" sz="1300" b="1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334000" y="6324600"/>
            <a:ext cx="3394075" cy="274638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660033"/>
                </a:solidFill>
                <a:latin typeface="Arial" charset="0"/>
                <a:cs typeface="Arial" charset="0"/>
              </a:rPr>
              <a:t>G. De Geronimo et al., IEEE TNS 51 (2004)</a:t>
            </a:r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215741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Drift TPC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2CD6-BD71-9540-8FCE-C04CD30520C4}" type="slidenum">
              <a:rPr lang="en-US" altLang="ja-JP" smtClean="0"/>
              <a:pPr/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5666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692150"/>
            <a:ext cx="5888413" cy="14157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dirty="0"/>
              <a:t>Follow up on </a:t>
            </a:r>
            <a:r>
              <a:rPr lang="en-US" dirty="0" smtClean="0"/>
              <a:t>previous BNL R&amp;D to </a:t>
            </a:r>
            <a:r>
              <a:rPr lang="en-US" u="sng" dirty="0" smtClean="0"/>
              <a:t>reduce required </a:t>
            </a:r>
            <a:br>
              <a:rPr lang="en-US" u="sng" dirty="0" smtClean="0"/>
            </a:br>
            <a:r>
              <a:rPr lang="en-US" u="sng" dirty="0" smtClean="0"/>
              <a:t>strip &amp; channel numbers. </a:t>
            </a:r>
            <a:r>
              <a:rPr lang="en-US" dirty="0" smtClean="0"/>
              <a:t>Position errors &lt; 80µm </a:t>
            </a:r>
            <a:br>
              <a:rPr lang="en-US" dirty="0" smtClean="0"/>
            </a:br>
            <a:r>
              <a:rPr lang="en-US" dirty="0" smtClean="0"/>
              <a:t>achieved with 2mm strip pitch in small prototypes:</a:t>
            </a:r>
            <a:endParaRPr lang="en-US" dirty="0"/>
          </a:p>
          <a:p>
            <a:pPr>
              <a:defRPr/>
            </a:pP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-58737"/>
            <a:ext cx="7745998" cy="630237"/>
          </a:xfrm>
        </p:spPr>
        <p:txBody>
          <a:bodyPr/>
          <a:lstStyle/>
          <a:p>
            <a:r>
              <a:rPr lang="en-US" dirty="0" smtClean="0"/>
              <a:t>Large-Area Readout Using Zigzag Strips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109043" y="2460843"/>
            <a:ext cx="2148851" cy="16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72"/>
          <a:stretch>
            <a:fillRect/>
          </a:stretch>
        </p:blipFill>
        <p:spPr bwMode="auto">
          <a:xfrm>
            <a:off x="4343400" y="2286000"/>
            <a:ext cx="2941446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0" t="5196" r="2487" b="4657"/>
          <a:stretch>
            <a:fillRect/>
          </a:stretch>
        </p:blipFill>
        <p:spPr bwMode="auto">
          <a:xfrm>
            <a:off x="76200" y="2209800"/>
            <a:ext cx="4357692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19400" y="2302136"/>
            <a:ext cx="1508746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 </a:t>
            </a:r>
            <a:r>
              <a:rPr lang="en-US" sz="1050" dirty="0" smtClean="0"/>
              <a:t>                       Bo </a:t>
            </a:r>
            <a:r>
              <a:rPr lang="en-US" sz="1050" dirty="0"/>
              <a:t>Yu, BNL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125" y="4343400"/>
            <a:ext cx="4099875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dirty="0" smtClean="0"/>
              <a:t>Test performance with </a:t>
            </a:r>
          </a:p>
          <a:p>
            <a:pPr>
              <a:defRPr/>
            </a:pPr>
            <a:r>
              <a:rPr lang="en-US" sz="1600" dirty="0" smtClean="0"/>
              <a:t>medium-size 3-GEM det. </a:t>
            </a:r>
          </a:p>
          <a:p>
            <a:pPr>
              <a:defRPr/>
            </a:pPr>
            <a:r>
              <a:rPr lang="en-US" sz="1600" dirty="0" smtClean="0"/>
              <a:t>using analog SRS readout </a:t>
            </a:r>
          </a:p>
          <a:p>
            <a:pPr>
              <a:defRPr/>
            </a:pPr>
            <a:r>
              <a:rPr lang="en-US" sz="1600" dirty="0" smtClean="0"/>
              <a:t>with APV25 hybrid cards</a:t>
            </a:r>
          </a:p>
          <a:p>
            <a:pPr>
              <a:defRPr/>
            </a:pPr>
            <a:r>
              <a:rPr lang="en-US" sz="1600" dirty="0" smtClean="0"/>
              <a:t>(128 ch. per card) at BNL</a:t>
            </a:r>
          </a:p>
          <a:p>
            <a:pPr>
              <a:defRPr/>
            </a:pPr>
            <a:r>
              <a:rPr lang="en-US" sz="1600" dirty="0" smtClean="0"/>
              <a:t> &amp; Florida Tech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0372" y="4089484"/>
            <a:ext cx="939586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dirty="0" smtClean="0">
                <a:solidFill>
                  <a:srgbClr val="000000"/>
                </a:solidFill>
              </a:rPr>
              <a:t>Bo </a:t>
            </a:r>
            <a:r>
              <a:rPr lang="en-US" sz="1050" dirty="0">
                <a:solidFill>
                  <a:srgbClr val="000000"/>
                </a:solidFill>
              </a:rPr>
              <a:t>Yu, BNL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9298" y="4648200"/>
            <a:ext cx="2165152" cy="2057400"/>
            <a:chOff x="6292761" y="4648200"/>
            <a:chExt cx="2165152" cy="2057400"/>
          </a:xfrm>
        </p:grpSpPr>
        <p:grpSp>
          <p:nvGrpSpPr>
            <p:cNvPr id="19" name="Group 18"/>
            <p:cNvGrpSpPr/>
            <p:nvPr/>
          </p:nvGrpSpPr>
          <p:grpSpPr>
            <a:xfrm>
              <a:off x="6292761" y="4648200"/>
              <a:ext cx="2165152" cy="2024267"/>
              <a:chOff x="6292761" y="4648200"/>
              <a:chExt cx="2165152" cy="2024267"/>
            </a:xfrm>
          </p:grpSpPr>
          <p:pic>
            <p:nvPicPr>
              <p:cNvPr id="17" name="Picture 6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2761" y="4648200"/>
                <a:ext cx="2165152" cy="2024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 rot="16200000">
                <a:off x="7957349" y="6171903"/>
                <a:ext cx="831851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500" dirty="0">
                    <a:latin typeface="Arial" charset="0"/>
                  </a:rPr>
                  <a:t>Hans Muller, CERN</a:t>
                </a:r>
              </a:p>
            </p:txBody>
          </p:sp>
        </p:grpSp>
        <p:sp>
          <p:nvSpPr>
            <p:cNvPr id="20" name="TextBox 2"/>
            <p:cNvSpPr txBox="1">
              <a:spLocks noChangeArrowheads="1"/>
            </p:cNvSpPr>
            <p:nvPr/>
          </p:nvSpPr>
          <p:spPr bwMode="auto">
            <a:xfrm>
              <a:off x="6299149" y="6367046"/>
              <a:ext cx="177805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 dirty="0"/>
                <a:t>First commercially produced </a:t>
              </a:r>
              <a:endParaRPr lang="en-US" sz="800" b="1" dirty="0" smtClean="0"/>
            </a:p>
            <a:p>
              <a:pPr eaLnBrk="1" hangingPunct="1"/>
              <a:r>
                <a:rPr lang="en-US" sz="800" b="1" dirty="0" smtClean="0"/>
                <a:t>front-end APV25 hybrids  (RD51)</a:t>
              </a:r>
              <a:endParaRPr lang="en-US" sz="800" b="1" u="sng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52850" y="4674404"/>
            <a:ext cx="2520853" cy="1991098"/>
            <a:chOff x="3138044" y="4674404"/>
            <a:chExt cx="2520853" cy="1991098"/>
          </a:xfrm>
        </p:grpSpPr>
        <p:pic>
          <p:nvPicPr>
            <p:cNvPr id="16" name="Picture 20" descr="DSC04940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55" t="8519" r="12135" b="11481"/>
            <a:stretch>
              <a:fillRect/>
            </a:stretch>
          </p:blipFill>
          <p:spPr bwMode="auto">
            <a:xfrm>
              <a:off x="3138044" y="4674404"/>
              <a:ext cx="2520853" cy="1991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776304" y="5410200"/>
              <a:ext cx="14814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30cm × 30 cm</a:t>
              </a:r>
            </a:p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Triple-GEM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806491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CsI</a:t>
            </a:r>
            <a:r>
              <a:rPr lang="en-US" dirty="0" smtClean="0"/>
              <a:t> Photocathode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95350"/>
            <a:ext cx="8458200" cy="467611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Stony Brook group wishes to investigate the feasibility of </a:t>
            </a:r>
            <a:r>
              <a:rPr lang="en-US" sz="1800" dirty="0" err="1" smtClean="0"/>
              <a:t>CsI</a:t>
            </a:r>
            <a:r>
              <a:rPr lang="en-US" sz="1800" dirty="0" smtClean="0"/>
              <a:t>-coated GEMs as a large area, B-field tolerant solution for RICH work.</a:t>
            </a:r>
          </a:p>
          <a:p>
            <a:r>
              <a:rPr lang="en-US" sz="1800" dirty="0" smtClean="0"/>
              <a:t>Operating in CF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 the PHENIX HBD detector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</a:t>
            </a:r>
            <a:r>
              <a:rPr lang="en-US" sz="1800" dirty="0" smtClean="0"/>
              <a:t>demonstrated </a:t>
            </a:r>
            <a:r>
              <a:rPr lang="en-US" sz="1800" dirty="0" smtClean="0"/>
              <a:t>the highest measured N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(327) </a:t>
            </a:r>
            <a:r>
              <a:rPr lang="en-US" sz="1800" dirty="0" smtClean="0"/>
              <a:t>of </a:t>
            </a:r>
            <a:r>
              <a:rPr lang="en-US" sz="1800" dirty="0" smtClean="0"/>
              <a:t>any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</a:t>
            </a:r>
            <a:r>
              <a:rPr lang="en-US" sz="1800" dirty="0" smtClean="0"/>
              <a:t>large </a:t>
            </a:r>
            <a:r>
              <a:rPr lang="en-US" sz="1800" dirty="0" smtClean="0"/>
              <a:t>Cherenkov Detector.</a:t>
            </a:r>
          </a:p>
          <a:p>
            <a:r>
              <a:rPr lang="en-US" sz="1800" dirty="0" smtClean="0"/>
              <a:t>However, there are limitations due to the </a:t>
            </a:r>
            <a:br>
              <a:rPr lang="en-US" sz="1800" dirty="0" smtClean="0"/>
            </a:br>
            <a:r>
              <a:rPr lang="en-US" sz="1800" dirty="0" smtClean="0"/>
              <a:t>sensitivity range of </a:t>
            </a:r>
            <a:r>
              <a:rPr lang="en-US" sz="1800" dirty="0" err="1" smtClean="0"/>
              <a:t>CsI</a:t>
            </a:r>
            <a:r>
              <a:rPr lang="en-US" sz="1800" dirty="0" smtClean="0"/>
              <a:t> (110 – 200 nm).</a:t>
            </a:r>
          </a:p>
          <a:p>
            <a:pPr lvl="1"/>
            <a:r>
              <a:rPr lang="en-US" sz="1600" dirty="0" smtClean="0"/>
              <a:t>Windows provide </a:t>
            </a:r>
            <a:br>
              <a:rPr lang="en-US" sz="1600" dirty="0" smtClean="0"/>
            </a:br>
            <a:r>
              <a:rPr lang="en-US" sz="1600" dirty="0" smtClean="0"/>
              <a:t>provide higher cutoff.</a:t>
            </a:r>
          </a:p>
          <a:p>
            <a:pPr lvl="1"/>
            <a:r>
              <a:rPr lang="en-US" sz="1600" dirty="0" smtClean="0"/>
              <a:t>Most (not all) optics for </a:t>
            </a:r>
            <a:br>
              <a:rPr lang="en-US" sz="1600" dirty="0" smtClean="0"/>
            </a:br>
            <a:r>
              <a:rPr lang="en-US" sz="1600" dirty="0" smtClean="0"/>
              <a:t>reflection provide higher </a:t>
            </a:r>
            <a:br>
              <a:rPr lang="en-US" sz="1600" dirty="0" smtClean="0"/>
            </a:br>
            <a:r>
              <a:rPr lang="en-US" sz="1600" dirty="0" smtClean="0"/>
              <a:t>cutoff.</a:t>
            </a:r>
          </a:p>
          <a:p>
            <a:pPr lvl="1"/>
            <a:r>
              <a:rPr lang="en-US" sz="1600" dirty="0" smtClean="0"/>
              <a:t>Aerogel opaque in VUV</a:t>
            </a:r>
            <a:endParaRPr lang="en-US" sz="1600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302" y="4048801"/>
            <a:ext cx="4146697" cy="280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24</a:t>
            </a:fld>
            <a:endParaRPr lang="en-US" altLang="ja-JP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6" y="5140308"/>
            <a:ext cx="391477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65" y="1903227"/>
            <a:ext cx="2224215" cy="209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582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0"/>
            <a:ext cx="8029575" cy="504825"/>
          </a:xfrm>
        </p:spPr>
        <p:txBody>
          <a:bodyPr/>
          <a:lstStyle/>
          <a:p>
            <a:r>
              <a:rPr lang="en-US" dirty="0" smtClean="0"/>
              <a:t>Large Area GEM w/ “hidden”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57150" y="819150"/>
            <a:ext cx="9144000" cy="1752600"/>
          </a:xfrm>
        </p:spPr>
        <p:txBody>
          <a:bodyPr/>
          <a:lstStyle/>
          <a:p>
            <a:r>
              <a:rPr lang="en-US" sz="2000" dirty="0" smtClean="0"/>
              <a:t>EIC requires large area GEM coverage: disks with radii up to ~ 2m</a:t>
            </a:r>
          </a:p>
          <a:p>
            <a:r>
              <a:rPr lang="en-US" sz="2000" dirty="0" smtClean="0"/>
              <a:t>Single </a:t>
            </a:r>
            <a:r>
              <a:rPr lang="en-US" sz="2000" dirty="0" smtClean="0"/>
              <a:t>mask technique, GEM splicing: GEM foils up to 2 m x 0.5 m. </a:t>
            </a:r>
          </a:p>
          <a:p>
            <a:r>
              <a:rPr lang="en-US" sz="2000" dirty="0" smtClean="0"/>
              <a:t>Large area coverage requires segmentation with narrow  dead areas</a:t>
            </a:r>
          </a:p>
          <a:p>
            <a:r>
              <a:rPr lang="en-US" sz="2000" dirty="0" smtClean="0"/>
              <a:t>Optimized for the large GEM chambers of Super-</a:t>
            </a:r>
            <a:r>
              <a:rPr lang="en-US" sz="2000" dirty="0" err="1" smtClean="0"/>
              <a:t>Bigbite</a:t>
            </a:r>
            <a:endParaRPr lang="en-US" sz="2000" dirty="0"/>
          </a:p>
        </p:txBody>
      </p:sp>
      <p:pic>
        <p:nvPicPr>
          <p:cNvPr id="4" name="Picture 3" descr="gem_ele_sketchu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5410200" cy="268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617187"/>
            <a:ext cx="2286000" cy="307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0" y="5715000"/>
            <a:ext cx="615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Flexible extensions of readout-board: directly plug in the front end card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1905000" y="5486400"/>
            <a:ext cx="381000" cy="22860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76079" y="5410200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Readout cards perpendicular to the active area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5219700" y="4686300"/>
            <a:ext cx="1143000" cy="45720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876300" y="6172201"/>
            <a:ext cx="8067675" cy="533400"/>
          </a:xfrm>
          <a:prstGeom prst="rect">
            <a:avLst/>
          </a:prstGeom>
          <a:solidFill>
            <a:schemeClr val="accent5"/>
          </a:solidFill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R&amp;D proposal: build a 1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0.9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prototype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two segments.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296008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19163"/>
            <a:ext cx="3219450" cy="289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Strip-pixel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8501" y="3962400"/>
            <a:ext cx="5772149" cy="2552700"/>
          </a:xfrm>
        </p:spPr>
        <p:txBody>
          <a:bodyPr/>
          <a:lstStyle/>
          <a:p>
            <a:r>
              <a:rPr lang="en-US" dirty="0" smtClean="0"/>
              <a:t>Position by </a:t>
            </a:r>
            <a:r>
              <a:rPr lang="en-US" dirty="0"/>
              <a:t>c</a:t>
            </a:r>
            <a:r>
              <a:rPr lang="en-US" dirty="0" smtClean="0"/>
              <a:t>harge </a:t>
            </a:r>
            <a:r>
              <a:rPr lang="en-US" dirty="0"/>
              <a:t>d</a:t>
            </a:r>
            <a:r>
              <a:rPr lang="en-US" dirty="0" smtClean="0"/>
              <a:t>ivision (~100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m).</a:t>
            </a:r>
          </a:p>
          <a:p>
            <a:r>
              <a:rPr lang="en-US" dirty="0" smtClean="0"/>
              <a:t>Readout count set by occupancy:</a:t>
            </a:r>
          </a:p>
          <a:p>
            <a:pPr lvl="1"/>
            <a:r>
              <a:rPr lang="en-US" dirty="0" smtClean="0"/>
              <a:t>2D uses X-Y charge matching allows</a:t>
            </a:r>
            <a:br>
              <a:rPr lang="en-US" dirty="0" smtClean="0"/>
            </a:br>
            <a:r>
              <a:rPr lang="en-US" dirty="0" smtClean="0"/>
              <a:t>up to 10 particles per “patch”</a:t>
            </a:r>
          </a:p>
          <a:p>
            <a:pPr lvl="1"/>
            <a:r>
              <a:rPr lang="en-US" dirty="0" smtClean="0"/>
              <a:t>3D uses </a:t>
            </a:r>
            <a:r>
              <a:rPr lang="en-US" dirty="0" err="1" smtClean="0"/>
              <a:t>chg</a:t>
            </a:r>
            <a:r>
              <a:rPr lang="en-US" dirty="0" smtClean="0"/>
              <a:t> </a:t>
            </a:r>
            <a:r>
              <a:rPr lang="en-US" u="sng" dirty="0" smtClean="0">
                <a:solidFill>
                  <a:srgbClr val="FF0000"/>
                </a:solidFill>
              </a:rPr>
              <a:t>&amp; GEOMETRY </a:t>
            </a:r>
            <a:r>
              <a:rPr lang="en-US" dirty="0" smtClean="0"/>
              <a:t>matching</a:t>
            </a:r>
            <a:br>
              <a:rPr lang="en-US" dirty="0" smtClean="0"/>
            </a:br>
            <a:r>
              <a:rPr lang="en-US" dirty="0" smtClean="0"/>
              <a:t>requires R&amp;D to determine limit.</a:t>
            </a:r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1" y="2863980"/>
            <a:ext cx="3143250" cy="236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6" y="1231786"/>
            <a:ext cx="3767137" cy="135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939789" y="1093659"/>
            <a:ext cx="1200150" cy="2689860"/>
            <a:chOff x="5924550" y="1089660"/>
            <a:chExt cx="1200150" cy="2689860"/>
          </a:xfrm>
        </p:grpSpPr>
        <p:sp>
          <p:nvSpPr>
            <p:cNvPr id="4" name="Rectangle 3"/>
            <p:cNvSpPr/>
            <p:nvPr/>
          </p:nvSpPr>
          <p:spPr bwMode="auto">
            <a:xfrm>
              <a:off x="5924550" y="1089660"/>
              <a:ext cx="121920" cy="26898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461760" y="1089660"/>
              <a:ext cx="121920" cy="26898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002780" y="1089660"/>
              <a:ext cx="121920" cy="26898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6017" name="Group 86016"/>
          <p:cNvGrpSpPr/>
          <p:nvPr/>
        </p:nvGrpSpPr>
        <p:grpSpPr>
          <a:xfrm>
            <a:off x="5059679" y="1705734"/>
            <a:ext cx="3265170" cy="1535430"/>
            <a:chOff x="5036820" y="1695450"/>
            <a:chExt cx="3265170" cy="1535430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5147310" y="1929765"/>
              <a:ext cx="31546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Rectangle 5"/>
            <p:cNvSpPr/>
            <p:nvPr/>
          </p:nvSpPr>
          <p:spPr bwMode="auto">
            <a:xfrm>
              <a:off x="5036820" y="16954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70220" y="16954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103620" y="16954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637020" y="16954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170420" y="16954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5147310" y="2463165"/>
              <a:ext cx="31546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Rectangle 20"/>
            <p:cNvSpPr/>
            <p:nvPr/>
          </p:nvSpPr>
          <p:spPr bwMode="auto">
            <a:xfrm>
              <a:off x="5036820" y="22288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70220" y="22288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103620" y="22288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637020" y="22288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170420" y="22288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5147310" y="2996565"/>
              <a:ext cx="312039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Rectangle 27"/>
            <p:cNvSpPr/>
            <p:nvPr/>
          </p:nvSpPr>
          <p:spPr bwMode="auto">
            <a:xfrm>
              <a:off x="5036820" y="27622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570220" y="27622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103620" y="27622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637020" y="27622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170420" y="2762250"/>
              <a:ext cx="110490" cy="46863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6034" name="Group 86033"/>
          <p:cNvGrpSpPr/>
          <p:nvPr/>
        </p:nvGrpSpPr>
        <p:grpSpPr>
          <a:xfrm>
            <a:off x="5215890" y="952500"/>
            <a:ext cx="3108960" cy="2832348"/>
            <a:chOff x="5215890" y="948690"/>
            <a:chExt cx="3108960" cy="2832348"/>
          </a:xfrm>
        </p:grpSpPr>
        <p:grpSp>
          <p:nvGrpSpPr>
            <p:cNvPr id="86033" name="Group 86032"/>
            <p:cNvGrpSpPr/>
            <p:nvPr/>
          </p:nvGrpSpPr>
          <p:grpSpPr>
            <a:xfrm>
              <a:off x="5215890" y="948690"/>
              <a:ext cx="3108960" cy="2827020"/>
              <a:chOff x="5215890" y="948690"/>
              <a:chExt cx="3108960" cy="2827020"/>
            </a:xfrm>
          </p:grpSpPr>
          <p:grpSp>
            <p:nvGrpSpPr>
              <p:cNvPr id="86031" name="Group 86030"/>
              <p:cNvGrpSpPr/>
              <p:nvPr/>
            </p:nvGrpSpPr>
            <p:grpSpPr>
              <a:xfrm>
                <a:off x="5215890" y="320536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86022" name="Straight Connector 86021"/>
                <p:cNvCxnSpPr/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020" name="Rectangle 86019"/>
                <p:cNvSpPr/>
                <p:nvPr/>
              </p:nvSpPr>
              <p:spPr bwMode="auto">
                <a:xfrm>
                  <a:off x="5215890" y="3307080"/>
                  <a:ext cx="110490" cy="468630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5751195" y="266815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51" name="Straight Connector 50"/>
                <p:cNvCxnSpPr/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2" name="Rectangle 51"/>
                <p:cNvSpPr/>
                <p:nvPr/>
              </p:nvSpPr>
              <p:spPr bwMode="auto">
                <a:xfrm>
                  <a:off x="5215890" y="3307080"/>
                  <a:ext cx="110490" cy="468630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6284595" y="213094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5" name="Rectangle 54"/>
                <p:cNvSpPr/>
                <p:nvPr/>
              </p:nvSpPr>
              <p:spPr bwMode="auto">
                <a:xfrm>
                  <a:off x="5215890" y="3307080"/>
                  <a:ext cx="110490" cy="468630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6827520" y="159373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57" name="Straight Connector 56"/>
                <p:cNvCxnSpPr/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8" name="Rectangle 57"/>
                <p:cNvSpPr/>
                <p:nvPr/>
              </p:nvSpPr>
              <p:spPr bwMode="auto">
                <a:xfrm>
                  <a:off x="5215890" y="3307080"/>
                  <a:ext cx="110490" cy="468630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cxnSp>
            <p:nvCxnSpPr>
              <p:cNvPr id="60" name="Straight Connector 59"/>
              <p:cNvCxnSpPr/>
              <p:nvPr/>
            </p:nvCxnSpPr>
            <p:spPr bwMode="auto">
              <a:xfrm flipV="1">
                <a:off x="7417117" y="948690"/>
                <a:ext cx="907733" cy="29452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1" name="Rectangle 60"/>
              <p:cNvSpPr/>
              <p:nvPr/>
            </p:nvSpPr>
            <p:spPr bwMode="auto">
              <a:xfrm>
                <a:off x="7361872" y="115824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752147" y="3208024"/>
              <a:ext cx="598170" cy="570350"/>
              <a:chOff x="5215890" y="3205360"/>
              <a:chExt cx="598170" cy="570350"/>
            </a:xfrm>
          </p:grpSpPr>
          <p:cxnSp>
            <p:nvCxnSpPr>
              <p:cNvPr id="77" name="Straight Connector 76"/>
              <p:cNvCxnSpPr/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8" name="Rectangle 77"/>
              <p:cNvSpPr/>
              <p:nvPr/>
            </p:nvSpPr>
            <p:spPr bwMode="auto">
              <a:xfrm>
                <a:off x="5215890" y="330708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287452" y="2670814"/>
              <a:ext cx="598170" cy="570350"/>
              <a:chOff x="5215890" y="3205360"/>
              <a:chExt cx="598170" cy="570350"/>
            </a:xfrm>
          </p:grpSpPr>
          <p:cxnSp>
            <p:nvCxnSpPr>
              <p:cNvPr id="75" name="Straight Connector 74"/>
              <p:cNvCxnSpPr/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6" name="Rectangle 75"/>
              <p:cNvSpPr/>
              <p:nvPr/>
            </p:nvSpPr>
            <p:spPr bwMode="auto">
              <a:xfrm>
                <a:off x="5215890" y="330708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6820852" y="2133604"/>
              <a:ext cx="598170" cy="570350"/>
              <a:chOff x="5215890" y="3205360"/>
              <a:chExt cx="598170" cy="570350"/>
            </a:xfrm>
          </p:grpSpPr>
          <p:cxnSp>
            <p:nvCxnSpPr>
              <p:cNvPr id="73" name="Straight Connector 72"/>
              <p:cNvCxnSpPr/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4" name="Rectangle 73"/>
              <p:cNvSpPr/>
              <p:nvPr/>
            </p:nvSpPr>
            <p:spPr bwMode="auto">
              <a:xfrm>
                <a:off x="5215890" y="330708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69" name="Straight Connector 68"/>
            <p:cNvCxnSpPr/>
            <p:nvPr/>
          </p:nvCxnSpPr>
          <p:spPr bwMode="auto">
            <a:xfrm flipV="1">
              <a:off x="7417116" y="1466850"/>
              <a:ext cx="907733" cy="2945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0" name="Rectangle 69"/>
            <p:cNvSpPr/>
            <p:nvPr/>
          </p:nvSpPr>
          <p:spPr bwMode="auto">
            <a:xfrm>
              <a:off x="7370445" y="1695450"/>
              <a:ext cx="110490" cy="468630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6288404" y="3210688"/>
              <a:ext cx="598170" cy="570350"/>
              <a:chOff x="5215890" y="3205360"/>
              <a:chExt cx="598170" cy="570350"/>
            </a:xfrm>
          </p:grpSpPr>
          <p:cxnSp>
            <p:nvCxnSpPr>
              <p:cNvPr id="92" name="Straight Connector 91"/>
              <p:cNvCxnSpPr/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3" name="Rectangle 92"/>
              <p:cNvSpPr/>
              <p:nvPr/>
            </p:nvSpPr>
            <p:spPr bwMode="auto">
              <a:xfrm>
                <a:off x="5215890" y="330708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6823709" y="2673478"/>
              <a:ext cx="598170" cy="570350"/>
              <a:chOff x="5215890" y="3205360"/>
              <a:chExt cx="598170" cy="570350"/>
            </a:xfrm>
          </p:grpSpPr>
          <p:cxnSp>
            <p:nvCxnSpPr>
              <p:cNvPr id="90" name="Straight Connector 89"/>
              <p:cNvCxnSpPr/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1" name="Rectangle 90"/>
              <p:cNvSpPr/>
              <p:nvPr/>
            </p:nvSpPr>
            <p:spPr bwMode="auto">
              <a:xfrm>
                <a:off x="5215890" y="330708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84" name="Straight Connector 83"/>
            <p:cNvCxnSpPr/>
            <p:nvPr/>
          </p:nvCxnSpPr>
          <p:spPr bwMode="auto">
            <a:xfrm flipV="1">
              <a:off x="7361872" y="2025774"/>
              <a:ext cx="907733" cy="2945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7366634" y="2228547"/>
              <a:ext cx="110490" cy="468630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86035" name="TextBox 86034"/>
          <p:cNvSpPr txBox="1"/>
          <p:nvPr/>
        </p:nvSpPr>
        <p:spPr>
          <a:xfrm>
            <a:off x="776288" y="5233507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 FGT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1969293" y="2253923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COMPASS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5735002" y="549831"/>
            <a:ext cx="1419225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PROPOSED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1226501" y="5620306"/>
            <a:ext cx="2437449" cy="92333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 Redundancy “hardens” detector against failure.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02027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Work has started on hardware</a:t>
            </a:r>
          </a:p>
          <a:p>
            <a:r>
              <a:rPr lang="en-US" sz="2000" dirty="0" smtClean="0"/>
              <a:t>“pure” physics simulations are very well underway</a:t>
            </a:r>
          </a:p>
          <a:p>
            <a:pPr lvl="1"/>
            <a:r>
              <a:rPr lang="en-US" sz="1800" dirty="0" smtClean="0"/>
              <a:t>Need to include detector effects in </a:t>
            </a:r>
            <a:r>
              <a:rPr lang="en-US" sz="1800" dirty="0"/>
              <a:t>the golden </a:t>
            </a:r>
            <a:r>
              <a:rPr lang="en-US" sz="1800" dirty="0" smtClean="0"/>
              <a:t>experiment simulations</a:t>
            </a:r>
            <a:endParaRPr lang="en-US" sz="1800" dirty="0" smtClean="0"/>
          </a:p>
          <a:p>
            <a:pPr lvl="2"/>
            <a:r>
              <a:rPr lang="en-US" sz="1600" dirty="0" smtClean="0"/>
              <a:t>Have the fast smearing generator </a:t>
            </a:r>
          </a:p>
          <a:p>
            <a:pPr lvl="2"/>
            <a:r>
              <a:rPr lang="en-US" sz="1600" dirty="0" smtClean="0"/>
              <a:t>ESIM, </a:t>
            </a:r>
            <a:r>
              <a:rPr lang="en-US" sz="1600" dirty="0" err="1" smtClean="0"/>
              <a:t>Fluka</a:t>
            </a:r>
            <a:r>
              <a:rPr lang="en-US" sz="1600" dirty="0" smtClean="0"/>
              <a:t> and Geant-4 tools</a:t>
            </a:r>
          </a:p>
          <a:p>
            <a:pPr lvl="2"/>
            <a:r>
              <a:rPr lang="en-US" sz="1600" dirty="0" smtClean="0"/>
              <a:t>Nicolai’s “</a:t>
            </a:r>
            <a:r>
              <a:rPr lang="en-US" sz="1600" dirty="0" err="1" smtClean="0"/>
              <a:t>STARsim</a:t>
            </a:r>
            <a:r>
              <a:rPr lang="en-US" sz="1600" dirty="0" smtClean="0"/>
              <a:t>” tool</a:t>
            </a:r>
          </a:p>
          <a:p>
            <a:r>
              <a:rPr lang="en-US" sz="2000" dirty="0" smtClean="0"/>
              <a:t>A dedicated </a:t>
            </a:r>
            <a:r>
              <a:rPr lang="en-US" sz="2000" dirty="0" err="1" smtClean="0"/>
              <a:t>eRHIC</a:t>
            </a:r>
            <a:r>
              <a:rPr lang="en-US" sz="2000" dirty="0" smtClean="0"/>
              <a:t> detector is a must to realize the physics potential of the machine and described in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da-DK" sz="1800" dirty="0" smtClean="0"/>
              <a:t>http</a:t>
            </a:r>
            <a:r>
              <a:rPr lang="da-DK" sz="1800" dirty="0"/>
              <a:t>://</a:t>
            </a:r>
            <a:r>
              <a:rPr lang="da-DK" sz="1800" dirty="0" err="1"/>
              <a:t>arXiv.org</a:t>
            </a:r>
            <a:r>
              <a:rPr lang="da-DK" sz="1800" dirty="0"/>
              <a:t>/pdf/1108.1713</a:t>
            </a:r>
            <a:endParaRPr lang="en-US" sz="1800" dirty="0" smtClean="0"/>
          </a:p>
          <a:p>
            <a:pPr lvl="1"/>
            <a:r>
              <a:rPr lang="en-US" sz="1800" dirty="0" smtClean="0"/>
              <a:t>address </a:t>
            </a:r>
            <a:r>
              <a:rPr lang="en-US" sz="1800" dirty="0" smtClean="0"/>
              <a:t>question: what can a dedicated </a:t>
            </a:r>
            <a:r>
              <a:rPr lang="en-US" sz="1800" dirty="0" err="1" smtClean="0"/>
              <a:t>ep</a:t>
            </a:r>
            <a:r>
              <a:rPr lang="en-US" sz="1800" dirty="0" smtClean="0"/>
              <a:t>/</a:t>
            </a:r>
            <a:r>
              <a:rPr lang="en-US" sz="1800" dirty="0" err="1" smtClean="0"/>
              <a:t>eA</a:t>
            </a:r>
            <a:r>
              <a:rPr lang="en-US" sz="1800" dirty="0" smtClean="0"/>
              <a:t> detector do in pp, AA, </a:t>
            </a:r>
            <a:r>
              <a:rPr lang="en-US" sz="1800" dirty="0" err="1" smtClean="0"/>
              <a:t>pA</a:t>
            </a:r>
            <a:r>
              <a:rPr lang="en-US" sz="1800" dirty="0" smtClean="0"/>
              <a:t> </a:t>
            </a:r>
            <a:r>
              <a:rPr lang="en-US" sz="1800" dirty="0" smtClean="0"/>
              <a:t>collisions</a:t>
            </a:r>
          </a:p>
          <a:p>
            <a:pPr lvl="1"/>
            <a:endParaRPr lang="en-US" sz="1800" dirty="0"/>
          </a:p>
          <a:p>
            <a:r>
              <a:rPr lang="en-US" dirty="0" smtClean="0"/>
              <a:t>Groups are welcome to join </a:t>
            </a:r>
            <a:r>
              <a:rPr lang="en-US" smtClean="0"/>
              <a:t>the effort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27</a:t>
            </a:fld>
            <a:endParaRPr lang="en-US" altLang="ja-JP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09800" y="0"/>
            <a:ext cx="6934200" cy="592138"/>
          </a:xfrm>
        </p:spPr>
        <p:txBody>
          <a:bodyPr/>
          <a:lstStyle/>
          <a:p>
            <a:r>
              <a:rPr lang="en-US" dirty="0" smtClean="0"/>
              <a:t>and Summary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28</a:t>
            </a:fld>
            <a:endParaRPr lang="en-US" altLang="ja-JP" dirty="0"/>
          </a:p>
        </p:txBody>
      </p:sp>
      <p:sp>
        <p:nvSpPr>
          <p:cNvPr id="7" name="TextBox 6"/>
          <p:cNvSpPr txBox="1"/>
          <p:nvPr/>
        </p:nvSpPr>
        <p:spPr>
          <a:xfrm>
            <a:off x="3588460" y="3118534"/>
            <a:ext cx="1967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BACKUP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Pillars of the </a:t>
            </a:r>
            <a:r>
              <a:rPr lang="en-US" dirty="0" err="1" smtClean="0"/>
              <a:t>eRHIC</a:t>
            </a:r>
            <a:r>
              <a:rPr lang="en-US" dirty="0" smtClean="0"/>
              <a:t> Physics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29</a:t>
            </a:fld>
            <a:endParaRPr lang="en-US" altLang="ja-JP"/>
          </a:p>
        </p:txBody>
      </p:sp>
      <p:pic>
        <p:nvPicPr>
          <p:cNvPr id="8" name="Picture 7" descr="roman-tem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0" y="800100"/>
            <a:ext cx="6229350" cy="4762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22039" y="2391509"/>
            <a:ext cx="492443" cy="2525892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000" dirty="0" err="1" smtClean="0">
                <a:solidFill>
                  <a:srgbClr val="80FF00"/>
                </a:solidFill>
              </a:rPr>
              <a:t>Hadronisation</a:t>
            </a:r>
            <a:endParaRPr lang="en-US" sz="2000" dirty="0">
              <a:solidFill>
                <a:srgbClr val="8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3139" y="2289909"/>
            <a:ext cx="492443" cy="2398653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000" dirty="0" smtClean="0">
                <a:solidFill>
                  <a:srgbClr val="FF66FF"/>
                </a:solidFill>
              </a:rPr>
              <a:t>spin Physics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0439" y="2658209"/>
            <a:ext cx="492443" cy="2109862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000" dirty="0" smtClean="0">
                <a:solidFill>
                  <a:srgbClr val="66CCFF"/>
                </a:solidFill>
              </a:rPr>
              <a:t>3D </a:t>
            </a:r>
            <a:r>
              <a:rPr lang="en-US" sz="2000" dirty="0" err="1" smtClean="0">
                <a:solidFill>
                  <a:srgbClr val="66CCFF"/>
                </a:solidFill>
              </a:rPr>
              <a:t>Imiging</a:t>
            </a:r>
            <a:endParaRPr lang="en-US" sz="2000" dirty="0" smtClean="0">
              <a:solidFill>
                <a:srgbClr val="66CC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4839" y="2518509"/>
            <a:ext cx="1107996" cy="2193143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Comic Sans MS"/>
                <a:cs typeface="Comic Sans MS"/>
              </a:rPr>
              <a:t>physics of </a:t>
            </a:r>
          </a:p>
          <a:p>
            <a:pPr algn="ctr"/>
            <a:r>
              <a:rPr lang="en-US" sz="2000" dirty="0" smtClean="0">
                <a:solidFill>
                  <a:srgbClr val="FFFF66"/>
                </a:solidFill>
                <a:latin typeface="Comic Sans MS"/>
                <a:cs typeface="Comic Sans MS"/>
              </a:rPr>
              <a:t>strong color </a:t>
            </a:r>
          </a:p>
          <a:p>
            <a:pPr algn="ctr"/>
            <a:r>
              <a:rPr lang="en-US" sz="2000" dirty="0" smtClean="0">
                <a:solidFill>
                  <a:srgbClr val="FFFF66"/>
                </a:solidFill>
                <a:latin typeface="Comic Sans MS"/>
                <a:cs typeface="Comic Sans MS"/>
              </a:rPr>
              <a:t>fields</a:t>
            </a:r>
            <a:endParaRPr lang="en-US" sz="2000" dirty="0">
              <a:solidFill>
                <a:srgbClr val="FFFF66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3739" y="2493109"/>
            <a:ext cx="492443" cy="2327270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Electro Weak</a:t>
            </a:r>
          </a:p>
        </p:txBody>
      </p:sp>
      <p:sp>
        <p:nvSpPr>
          <p:cNvPr id="16" name="Curved Right Arrow 15"/>
          <p:cNvSpPr/>
          <p:nvPr/>
        </p:nvSpPr>
        <p:spPr bwMode="auto">
          <a:xfrm>
            <a:off x="393700" y="5397500"/>
            <a:ext cx="749300" cy="4318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892800"/>
            <a:ext cx="912386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Wide physics program with </a:t>
            </a:r>
            <a:r>
              <a:rPr lang="en-US" sz="1700" dirty="0" smtClean="0">
                <a:solidFill>
                  <a:srgbClr val="FF00FF"/>
                </a:solidFill>
              </a:rPr>
              <a:t>high requirements </a:t>
            </a:r>
            <a:r>
              <a:rPr lang="en-US" sz="1700" dirty="0" smtClean="0"/>
              <a:t>on detector and machine performance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52804706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0" y="952500"/>
          <a:ext cx="9158565" cy="544492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13903"/>
                <a:gridCol w="2143989"/>
                <a:gridCol w="2563608"/>
                <a:gridCol w="2237065"/>
              </a:tblGrid>
              <a:tr h="13272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Science</a:t>
                      </a:r>
                    </a:p>
                    <a:p>
                      <a:pPr algn="ctr"/>
                      <a:r>
                        <a:rPr lang="en-US" dirty="0" smtClean="0"/>
                        <a:t>Deliverable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Basic</a:t>
                      </a:r>
                    </a:p>
                    <a:p>
                      <a:pPr algn="ctr"/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Detector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Machine</a:t>
                      </a:r>
                    </a:p>
                    <a:p>
                      <a:pPr algn="ctr"/>
                      <a:r>
                        <a:rPr lang="en-US" dirty="0" smtClean="0"/>
                        <a:t>Requirements</a:t>
                      </a:r>
                      <a:endParaRPr lang="en-US" dirty="0"/>
                    </a:p>
                  </a:txBody>
                  <a:tcPr anchor="ctr"/>
                </a:tc>
              </a:tr>
              <a:tr h="133989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b="0" dirty="0" smtClean="0"/>
                        <a:t>spin</a:t>
                      </a:r>
                      <a:r>
                        <a:rPr lang="en-US" sz="1400" b="0" baseline="0" dirty="0" smtClean="0"/>
                        <a:t> structure at small </a:t>
                      </a:r>
                      <a:r>
                        <a:rPr lang="en-US" sz="1400" b="0" baseline="0" dirty="0" err="1" smtClean="0"/>
                        <a:t>x</a:t>
                      </a:r>
                      <a:endParaRPr lang="en-US" sz="1400" b="0" baseline="0" dirty="0" smtClean="0"/>
                    </a:p>
                    <a:p>
                      <a:pPr algn="ctr"/>
                      <a:r>
                        <a:rPr lang="en-US" sz="1400" b="0" baseline="0" dirty="0" smtClean="0"/>
                        <a:t>contribution of </a:t>
                      </a:r>
                      <a:r>
                        <a:rPr lang="en-US" sz="1400" b="0" baseline="0" dirty="0" err="1" smtClean="0"/>
                        <a:t>Δg</a:t>
                      </a:r>
                      <a:r>
                        <a:rPr lang="en-US" sz="1400" b="0" baseline="0" dirty="0" smtClean="0"/>
                        <a:t>,  </a:t>
                      </a:r>
                      <a:r>
                        <a:rPr lang="en-US" sz="1400" b="0" baseline="0" dirty="0" err="1" smtClean="0"/>
                        <a:t>ΔΣ</a:t>
                      </a:r>
                      <a:endParaRPr lang="en-US" sz="1400" b="0" baseline="0" dirty="0" smtClean="0"/>
                    </a:p>
                    <a:p>
                      <a:pPr algn="ctr"/>
                      <a:r>
                        <a:rPr lang="en-US" sz="1400" b="0" baseline="0" dirty="0" smtClean="0"/>
                        <a:t>to spin sum rule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inclusive</a:t>
                      </a:r>
                      <a:r>
                        <a:rPr lang="en-US" baseline="0" dirty="0" smtClean="0"/>
                        <a:t> DIS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electron ID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momentum and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angular resolution for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’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need</a:t>
                      </a:r>
                      <a:r>
                        <a:rPr lang="en-US" sz="1400" baseline="0" dirty="0" smtClean="0"/>
                        <a:t> to reach 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0" dirty="0" smtClean="0"/>
                        <a:t>=10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algn="ctr"/>
                      <a:r>
                        <a:rPr lang="en-US" sz="1400" dirty="0" smtClean="0"/>
                        <a:t>about 10fb</a:t>
                      </a:r>
                      <a:r>
                        <a:rPr lang="en-US" sz="1400" baseline="30000" dirty="0" smtClean="0"/>
                        <a:t>-1</a:t>
                      </a: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medium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>
                        <a:solidFill>
                          <a:srgbClr val="FF00FF"/>
                        </a:solidFill>
                      </a:endParaRPr>
                    </a:p>
                  </a:txBody>
                  <a:tcPr anchor="ctr"/>
                </a:tc>
              </a:tr>
              <a:tr h="14061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full flavor separation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in 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 range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strangeness, </a:t>
                      </a:r>
                      <a:r>
                        <a:rPr lang="en-US" sz="1400" baseline="0" dirty="0" err="1" smtClean="0"/>
                        <a:t>s(x)-s(x</a:t>
                      </a:r>
                      <a:r>
                        <a:rPr lang="en-US" sz="1400" baseline="0" dirty="0" smtClean="0"/>
                        <a:t>)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polarized sea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semi-inclusive DIS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very similar</a:t>
                      </a:r>
                      <a:r>
                        <a:rPr lang="en-US" sz="1400" baseline="0" dirty="0" smtClean="0"/>
                        <a:t> to inclusive DIS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à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excellent particle ID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   separate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, K,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</a:rPr>
                        <a:t>p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over 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   wide range in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latin typeface="Symbol" charset="2"/>
                          <a:cs typeface="Symbol" charset="2"/>
                        </a:rPr>
                        <a:t>h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need</a:t>
                      </a:r>
                      <a:r>
                        <a:rPr lang="en-US" sz="1400" baseline="0" dirty="0" smtClean="0"/>
                        <a:t> to reach 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0" dirty="0" smtClean="0"/>
                        <a:t>=10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polarized </a:t>
                      </a:r>
                      <a:r>
                        <a:rPr lang="en-US" sz="1400" baseline="30000" dirty="0" smtClean="0"/>
                        <a:t>3</a:t>
                      </a:r>
                      <a:r>
                        <a:rPr lang="en-US" sz="1400" baseline="0" dirty="0" smtClean="0"/>
                        <a:t>He beam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medium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</a:endParaRP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13387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sz="1400" dirty="0" smtClean="0"/>
                        <a:t>electroweak probes</a:t>
                      </a:r>
                    </a:p>
                    <a:p>
                      <a:pPr algn="ctr"/>
                      <a:r>
                        <a:rPr lang="en-US" sz="1400" dirty="0" smtClean="0"/>
                        <a:t>of proton structure</a:t>
                      </a:r>
                    </a:p>
                    <a:p>
                      <a:pPr algn="ctr"/>
                      <a:r>
                        <a:rPr lang="en-US" sz="1400" dirty="0" smtClean="0"/>
                        <a:t>flavor</a:t>
                      </a:r>
                      <a:r>
                        <a:rPr lang="en-US" sz="1400" baseline="0" dirty="0" smtClean="0"/>
                        <a:t> separation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electroweak parameters</a:t>
                      </a:r>
                    </a:p>
                    <a:p>
                      <a:pPr algn="ctr"/>
                      <a:endParaRPr lang="en-US" sz="14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very high Q</a:t>
                      </a:r>
                      <a:r>
                        <a:rPr lang="en-US" baseline="30000" dirty="0" smtClean="0"/>
                        <a:t>2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hadronic final state</a:t>
                      </a:r>
                      <a:endParaRPr lang="en-US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very good coverage for</a:t>
                      </a:r>
                    </a:p>
                    <a:p>
                      <a:pPr algn="l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 hadronic final state</a:t>
                      </a:r>
                    </a:p>
                    <a:p>
                      <a:pPr algn="l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kinematic from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sym typeface="Wingdings"/>
                        </a:rPr>
                        <a:t>q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-jet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20x250 to 30x325</a:t>
                      </a:r>
                    </a:p>
                    <a:p>
                      <a:pPr algn="ctr"/>
                      <a:r>
                        <a:rPr lang="en-US" sz="1400" dirty="0" smtClean="0"/>
                        <a:t>positron</a:t>
                      </a:r>
                      <a:r>
                        <a:rPr lang="en-US" sz="1400" baseline="0" dirty="0" smtClean="0"/>
                        <a:t> beam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polarized </a:t>
                      </a:r>
                      <a:r>
                        <a:rPr lang="en-US" sz="1400" baseline="30000" dirty="0" smtClean="0"/>
                        <a:t>3</a:t>
                      </a:r>
                      <a:r>
                        <a:rPr lang="en-US" sz="1400" baseline="0" dirty="0" smtClean="0"/>
                        <a:t>He beam </a:t>
                      </a: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highest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</a:endParaRP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51" y="3210127"/>
            <a:ext cx="468630" cy="390525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231" y="4589679"/>
            <a:ext cx="454434" cy="45443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2631" y="6001816"/>
            <a:ext cx="365760" cy="365760"/>
          </a:xfrm>
          <a:prstGeom prst="rect">
            <a:avLst/>
          </a:prstGeom>
        </p:spPr>
      </p:pic>
      <p:cxnSp>
        <p:nvCxnSpPr>
          <p:cNvPr id="14" name="Gerade Verbindung 13"/>
          <p:cNvCxnSpPr/>
          <p:nvPr/>
        </p:nvCxnSpPr>
        <p:spPr>
          <a:xfrm>
            <a:off x="1716005" y="4426214"/>
            <a:ext cx="116521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Measurements: Spin Physics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Inelastic Scattering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96A-431D-C54E-8415-31F30655DEA0}" type="slidenum">
              <a:rPr lang="en-US"/>
              <a:pPr/>
              <a:t>30</a:t>
            </a:fld>
            <a:endParaRPr lang="en-US"/>
          </a:p>
        </p:txBody>
      </p:sp>
      <p:graphicFrame>
        <p:nvGraphicFramePr>
          <p:cNvPr id="113668" name="Object 4"/>
          <p:cNvGraphicFramePr>
            <a:graphicFrameLocks noChangeAspect="1"/>
          </p:cNvGraphicFramePr>
          <p:nvPr/>
        </p:nvGraphicFramePr>
        <p:xfrm>
          <a:off x="4349750" y="1062038"/>
          <a:ext cx="2873375" cy="342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4" imgW="1638300" imgH="1955800" progId="Equation.DSMT4">
                  <p:embed/>
                </p:oleObj>
              </mc:Choice>
              <mc:Fallback>
                <p:oleObj name="Equation" r:id="rId4" imgW="1638300" imgH="195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0" y="1062038"/>
                        <a:ext cx="2873375" cy="342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9" name="Rectangle 5"/>
          <p:cNvSpPr>
            <a:spLocks/>
          </p:cNvSpPr>
          <p:nvPr/>
        </p:nvSpPr>
        <p:spPr bwMode="auto">
          <a:xfrm>
            <a:off x="7349066" y="910170"/>
            <a:ext cx="1231900" cy="778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7344838" y="1955803"/>
            <a:ext cx="1231900" cy="5460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7192432" y="2772835"/>
            <a:ext cx="1380068" cy="1032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struck quark</a:t>
            </a:r>
            <a:endParaRPr lang="en-US" sz="1600" dirty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6" imgW="127000" imgH="203200" progId="Equation.DSMT4">
                  <p:embed/>
                </p:oleObj>
              </mc:Choice>
              <mc:Fallback>
                <p:oleObj name="Equation" r:id="rId6" imgW="127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27400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8100" y="723900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Kinematics:</a:t>
            </a:r>
            <a:endParaRPr lang="en-US" sz="2000" u="sng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29" name="TextBox 28"/>
          <p:cNvSpPr txBox="1"/>
          <p:nvPr/>
        </p:nvSpPr>
        <p:spPr>
          <a:xfrm>
            <a:off x="-1143000" y="-139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" y="3746500"/>
            <a:ext cx="81836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Exclusive events:</a:t>
            </a:r>
          </a:p>
          <a:p>
            <a:r>
              <a:rPr lang="en-US" dirty="0" err="1" smtClean="0"/>
              <a:t>e+p</a:t>
            </a:r>
            <a:r>
              <a:rPr lang="en-US" dirty="0" smtClean="0"/>
              <a:t>/A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e’+p’/A’+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J/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ψ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r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f</a:t>
            </a:r>
            <a:endParaRPr lang="en-US" dirty="0" smtClean="0">
              <a:latin typeface="Symbol" charset="2"/>
              <a:cs typeface="Symbol" charset="2"/>
              <a:sym typeface="Wingdings"/>
            </a:endParaRPr>
          </a:p>
          <a:p>
            <a:r>
              <a:rPr lang="en-US" dirty="0" smtClean="0">
                <a:sym typeface="Wingdings"/>
              </a:rPr>
              <a:t>detect </a:t>
            </a:r>
            <a:r>
              <a:rPr lang="en-US" dirty="0" smtClean="0">
                <a:solidFill>
                  <a:srgbClr val="00FF00"/>
                </a:solidFill>
                <a:sym typeface="Wingdings"/>
              </a:rPr>
              <a:t>all</a:t>
            </a:r>
            <a:r>
              <a:rPr lang="en-US" dirty="0" smtClean="0">
                <a:sym typeface="Wingdings"/>
              </a:rPr>
              <a:t> event products in the detector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Special sub-event category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rapidity gap events</a:t>
            </a:r>
          </a:p>
          <a:p>
            <a:r>
              <a:rPr lang="en-US" dirty="0" err="1" smtClean="0"/>
              <a:t>e+p</a:t>
            </a:r>
            <a:r>
              <a:rPr lang="en-US" dirty="0" smtClean="0"/>
              <a:t>/A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e’+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J/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ψ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r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latin typeface="+mj-lt"/>
                <a:cs typeface="Symbol" charset="2"/>
                <a:sym typeface="Wingdings"/>
              </a:rPr>
              <a:t>/ jet</a:t>
            </a:r>
          </a:p>
          <a:p>
            <a:r>
              <a:rPr lang="en-US" dirty="0" smtClean="0">
                <a:sym typeface="Wingdings"/>
              </a:rPr>
              <a:t>don’t detect </a:t>
            </a:r>
            <a:r>
              <a:rPr lang="en-US" dirty="0" err="1" smtClean="0"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HERA: 20% non-exclusive event contamination</a:t>
            </a:r>
          </a:p>
          <a:p>
            <a:endParaRPr lang="en-US" sz="1400" dirty="0" smtClean="0">
              <a:sym typeface="Wingdings"/>
            </a:endParaRPr>
          </a:p>
          <a:p>
            <a:r>
              <a:rPr lang="en-US" dirty="0" smtClean="0">
                <a:latin typeface="+mn-lt"/>
                <a:cs typeface="Symbol" charset="2"/>
                <a:sym typeface="Wingdings"/>
              </a:rPr>
              <a:t>missing mass technique as for fixed target does not work </a:t>
            </a:r>
            <a:r>
              <a:rPr lang="en-US" dirty="0" err="1" smtClean="0">
                <a:solidFill>
                  <a:srgbClr val="0000FF"/>
                </a:solidFill>
                <a:latin typeface="+mn-lt"/>
                <a:cs typeface="Symbol" charset="2"/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latin typeface="+mn-lt"/>
                <a:cs typeface="Symbol" charset="2"/>
                <a:sym typeface="Wingdings"/>
              </a:rPr>
              <a:t> resolution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5410" y="821176"/>
            <a:ext cx="4292600" cy="2665414"/>
            <a:chOff x="158750" y="908050"/>
            <a:chExt cx="4292600" cy="2665414"/>
          </a:xfrm>
        </p:grpSpPr>
        <p:grpSp>
          <p:nvGrpSpPr>
            <p:cNvPr id="34" name="Group 159"/>
            <p:cNvGrpSpPr>
              <a:grpSpLocks noChangeAspect="1"/>
            </p:cNvGrpSpPr>
            <p:nvPr/>
          </p:nvGrpSpPr>
          <p:grpSpPr bwMode="auto">
            <a:xfrm rot="-2865258">
              <a:off x="1467654" y="1456538"/>
              <a:ext cx="128587" cy="546105"/>
              <a:chOff x="1324" y="1002"/>
              <a:chExt cx="146" cy="462"/>
            </a:xfrm>
          </p:grpSpPr>
          <p:sp>
            <p:nvSpPr>
              <p:cNvPr id="76" name="Freeform 160"/>
              <p:cNvSpPr>
                <a:spLocks noChangeAspect="1"/>
              </p:cNvSpPr>
              <p:nvPr/>
            </p:nvSpPr>
            <p:spPr bwMode="auto">
              <a:xfrm>
                <a:off x="1326" y="1002"/>
                <a:ext cx="143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8" y="9"/>
                  </a:cxn>
                  <a:cxn ang="0">
                    <a:pos x="12" y="11"/>
                  </a:cxn>
                  <a:cxn ang="0">
                    <a:pos x="129" y="58"/>
                  </a:cxn>
                  <a:cxn ang="0">
                    <a:pos x="135" y="60"/>
                  </a:cxn>
                  <a:cxn ang="0">
                    <a:pos x="139" y="63"/>
                  </a:cxn>
                  <a:cxn ang="0">
                    <a:pos x="142" y="65"/>
                  </a:cxn>
                  <a:cxn ang="0">
                    <a:pos x="141" y="69"/>
                  </a:cxn>
                  <a:cxn ang="0">
                    <a:pos x="141" y="71"/>
                  </a:cxn>
                  <a:cxn ang="0">
                    <a:pos x="138" y="74"/>
                  </a:cxn>
                  <a:cxn ang="0">
                    <a:pos x="11" y="60"/>
                  </a:cxn>
                  <a:cxn ang="0">
                    <a:pos x="10" y="61"/>
                  </a:cxn>
                  <a:cxn ang="0">
                    <a:pos x="4" y="59"/>
                  </a:cxn>
                  <a:cxn ang="0">
                    <a:pos x="4" y="60"/>
                  </a:cxn>
                  <a:cxn ang="0">
                    <a:pos x="2" y="62"/>
                  </a:cxn>
                  <a:cxn ang="0">
                    <a:pos x="0" y="65"/>
                  </a:cxn>
                </a:cxnLst>
                <a:rect l="0" t="0" r="r" b="b"/>
                <a:pathLst>
                  <a:path w="143" h="75">
                    <a:moveTo>
                      <a:pt x="0" y="0"/>
                    </a:moveTo>
                    <a:lnTo>
                      <a:pt x="0" y="4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2" y="11"/>
                    </a:lnTo>
                    <a:lnTo>
                      <a:pt x="129" y="58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38" y="74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2" y="62"/>
                    </a:lnTo>
                    <a:lnTo>
                      <a:pt x="0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61"/>
              <p:cNvSpPr>
                <a:spLocks noChangeAspect="1"/>
              </p:cNvSpPr>
              <p:nvPr/>
            </p:nvSpPr>
            <p:spPr bwMode="auto">
              <a:xfrm>
                <a:off x="1324" y="1069"/>
                <a:ext cx="143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0" y="7"/>
                  </a:cxn>
                  <a:cxn ang="0">
                    <a:pos x="133" y="57"/>
                  </a:cxn>
                  <a:cxn ang="0">
                    <a:pos x="137" y="61"/>
                  </a:cxn>
                  <a:cxn ang="0">
                    <a:pos x="140" y="61"/>
                  </a:cxn>
                  <a:cxn ang="0">
                    <a:pos x="141" y="65"/>
                  </a:cxn>
                  <a:cxn ang="0">
                    <a:pos x="141" y="66"/>
                  </a:cxn>
                  <a:cxn ang="0">
                    <a:pos x="142" y="71"/>
                  </a:cxn>
                  <a:cxn ang="0">
                    <a:pos x="137" y="71"/>
                  </a:cxn>
                  <a:cxn ang="0">
                    <a:pos x="12" y="59"/>
                  </a:cxn>
                  <a:cxn ang="0">
                    <a:pos x="7" y="59"/>
                  </a:cxn>
                  <a:cxn ang="0">
                    <a:pos x="6" y="59"/>
                  </a:cxn>
                  <a:cxn ang="0">
                    <a:pos x="4" y="59"/>
                  </a:cxn>
                  <a:cxn ang="0">
                    <a:pos x="1" y="59"/>
                  </a:cxn>
                  <a:cxn ang="0">
                    <a:pos x="0" y="61"/>
                  </a:cxn>
                </a:cxnLst>
                <a:rect l="0" t="0" r="r" b="b"/>
                <a:pathLst>
                  <a:path w="143" h="72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0" y="7"/>
                    </a:lnTo>
                    <a:lnTo>
                      <a:pt x="133" y="57"/>
                    </a:lnTo>
                    <a:lnTo>
                      <a:pt x="137" y="61"/>
                    </a:lnTo>
                    <a:lnTo>
                      <a:pt x="140" y="61"/>
                    </a:lnTo>
                    <a:lnTo>
                      <a:pt x="141" y="65"/>
                    </a:lnTo>
                    <a:lnTo>
                      <a:pt x="141" y="66"/>
                    </a:lnTo>
                    <a:lnTo>
                      <a:pt x="142" y="71"/>
                    </a:lnTo>
                    <a:lnTo>
                      <a:pt x="137" y="71"/>
                    </a:lnTo>
                    <a:lnTo>
                      <a:pt x="12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62"/>
              <p:cNvSpPr>
                <a:spLocks noChangeAspect="1"/>
              </p:cNvSpPr>
              <p:nvPr/>
            </p:nvSpPr>
            <p:spPr bwMode="auto">
              <a:xfrm>
                <a:off x="1326" y="1131"/>
                <a:ext cx="144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2" y="7"/>
                  </a:cxn>
                  <a:cxn ang="0">
                    <a:pos x="7" y="9"/>
                  </a:cxn>
                  <a:cxn ang="0">
                    <a:pos x="10" y="11"/>
                  </a:cxn>
                  <a:cxn ang="0">
                    <a:pos x="133" y="59"/>
                  </a:cxn>
                  <a:cxn ang="0">
                    <a:pos x="136" y="63"/>
                  </a:cxn>
                  <a:cxn ang="0">
                    <a:pos x="139" y="65"/>
                  </a:cxn>
                  <a:cxn ang="0">
                    <a:pos x="143" y="67"/>
                  </a:cxn>
                  <a:cxn ang="0">
                    <a:pos x="143" y="71"/>
                  </a:cxn>
                  <a:cxn ang="0">
                    <a:pos x="141" y="74"/>
                  </a:cxn>
                  <a:cxn ang="0">
                    <a:pos x="138" y="75"/>
                  </a:cxn>
                  <a:cxn ang="0">
                    <a:pos x="9" y="63"/>
                  </a:cxn>
                  <a:cxn ang="0">
                    <a:pos x="6" y="62"/>
                  </a:cxn>
                  <a:cxn ang="0">
                    <a:pos x="6" y="63"/>
                  </a:cxn>
                  <a:cxn ang="0">
                    <a:pos x="3" y="62"/>
                  </a:cxn>
                  <a:cxn ang="0">
                    <a:pos x="0" y="64"/>
                  </a:cxn>
                  <a:cxn ang="0">
                    <a:pos x="0" y="66"/>
                  </a:cxn>
                </a:cxnLst>
                <a:rect l="0" t="0" r="r" b="b"/>
                <a:pathLst>
                  <a:path w="144" h="76">
                    <a:moveTo>
                      <a:pt x="0" y="0"/>
                    </a:moveTo>
                    <a:lnTo>
                      <a:pt x="0" y="3"/>
                    </a:lnTo>
                    <a:lnTo>
                      <a:pt x="2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3" y="59"/>
                    </a:lnTo>
                    <a:lnTo>
                      <a:pt x="136" y="63"/>
                    </a:lnTo>
                    <a:lnTo>
                      <a:pt x="139" y="65"/>
                    </a:lnTo>
                    <a:lnTo>
                      <a:pt x="143" y="67"/>
                    </a:lnTo>
                    <a:lnTo>
                      <a:pt x="143" y="71"/>
                    </a:lnTo>
                    <a:lnTo>
                      <a:pt x="141" y="74"/>
                    </a:lnTo>
                    <a:lnTo>
                      <a:pt x="138" y="75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0" y="64"/>
                    </a:lnTo>
                    <a:lnTo>
                      <a:pt x="0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63"/>
              <p:cNvSpPr>
                <a:spLocks noChangeAspect="1"/>
              </p:cNvSpPr>
              <p:nvPr/>
            </p:nvSpPr>
            <p:spPr bwMode="auto">
              <a:xfrm>
                <a:off x="1325" y="1202"/>
                <a:ext cx="144" cy="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1" y="7"/>
                  </a:cxn>
                  <a:cxn ang="0">
                    <a:pos x="131" y="54"/>
                  </a:cxn>
                  <a:cxn ang="0">
                    <a:pos x="136" y="58"/>
                  </a:cxn>
                  <a:cxn ang="0">
                    <a:pos x="139" y="59"/>
                  </a:cxn>
                  <a:cxn ang="0">
                    <a:pos x="143" y="63"/>
                  </a:cxn>
                  <a:cxn ang="0">
                    <a:pos x="143" y="66"/>
                  </a:cxn>
                  <a:cxn ang="0">
                    <a:pos x="140" y="69"/>
                  </a:cxn>
                  <a:cxn ang="0">
                    <a:pos x="138" y="69"/>
                  </a:cxn>
                  <a:cxn ang="0">
                    <a:pos x="11" y="57"/>
                  </a:cxn>
                  <a:cxn ang="0">
                    <a:pos x="7" y="58"/>
                  </a:cxn>
                  <a:cxn ang="0">
                    <a:pos x="4" y="57"/>
                  </a:cxn>
                  <a:cxn ang="0">
                    <a:pos x="1" y="57"/>
                  </a:cxn>
                  <a:cxn ang="0">
                    <a:pos x="1" y="59"/>
                  </a:cxn>
                  <a:cxn ang="0">
                    <a:pos x="0" y="62"/>
                  </a:cxn>
                </a:cxnLst>
                <a:rect l="0" t="0" r="r" b="b"/>
                <a:pathLst>
                  <a:path w="144" h="70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31" y="54"/>
                    </a:lnTo>
                    <a:lnTo>
                      <a:pt x="136" y="58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3" y="66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4" y="57"/>
                    </a:lnTo>
                    <a:lnTo>
                      <a:pt x="1" y="57"/>
                    </a:lnTo>
                    <a:lnTo>
                      <a:pt x="1" y="59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64"/>
              <p:cNvSpPr>
                <a:spLocks noChangeAspect="1"/>
              </p:cNvSpPr>
              <p:nvPr/>
            </p:nvSpPr>
            <p:spPr bwMode="auto">
              <a:xfrm>
                <a:off x="1327" y="1260"/>
                <a:ext cx="142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8"/>
                  </a:cxn>
                  <a:cxn ang="0">
                    <a:pos x="11" y="11"/>
                  </a:cxn>
                  <a:cxn ang="0">
                    <a:pos x="132" y="61"/>
                  </a:cxn>
                  <a:cxn ang="0">
                    <a:pos x="137" y="64"/>
                  </a:cxn>
                  <a:cxn ang="0">
                    <a:pos x="137" y="65"/>
                  </a:cxn>
                  <a:cxn ang="0">
                    <a:pos x="140" y="68"/>
                  </a:cxn>
                  <a:cxn ang="0">
                    <a:pos x="141" y="71"/>
                  </a:cxn>
                  <a:cxn ang="0">
                    <a:pos x="139" y="74"/>
                  </a:cxn>
                  <a:cxn ang="0">
                    <a:pos x="136" y="75"/>
                  </a:cxn>
                  <a:cxn ang="0">
                    <a:pos x="11" y="62"/>
                  </a:cxn>
                  <a:cxn ang="0">
                    <a:pos x="8" y="62"/>
                  </a:cxn>
                  <a:cxn ang="0">
                    <a:pos x="6" y="62"/>
                  </a:cxn>
                  <a:cxn ang="0">
                    <a:pos x="4" y="62"/>
                  </a:cxn>
                  <a:cxn ang="0">
                    <a:pos x="2" y="63"/>
                  </a:cxn>
                  <a:cxn ang="0">
                    <a:pos x="2" y="66"/>
                  </a:cxn>
                </a:cxnLst>
                <a:rect l="0" t="0" r="r" b="b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65"/>
              <p:cNvSpPr>
                <a:spLocks noChangeAspect="1"/>
              </p:cNvSpPr>
              <p:nvPr/>
            </p:nvSpPr>
            <p:spPr bwMode="auto">
              <a:xfrm>
                <a:off x="1326" y="1328"/>
                <a:ext cx="142" cy="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10" y="8"/>
                  </a:cxn>
                  <a:cxn ang="0">
                    <a:pos x="129" y="57"/>
                  </a:cxn>
                  <a:cxn ang="0">
                    <a:pos x="136" y="59"/>
                  </a:cxn>
                  <a:cxn ang="0">
                    <a:pos x="138" y="62"/>
                  </a:cxn>
                  <a:cxn ang="0">
                    <a:pos x="139" y="66"/>
                  </a:cxn>
                  <a:cxn ang="0">
                    <a:pos x="141" y="68"/>
                  </a:cxn>
                  <a:cxn ang="0">
                    <a:pos x="140" y="70"/>
                  </a:cxn>
                  <a:cxn ang="0">
                    <a:pos x="136" y="73"/>
                  </a:cxn>
                  <a:cxn ang="0">
                    <a:pos x="12" y="59"/>
                  </a:cxn>
                  <a:cxn ang="0">
                    <a:pos x="8" y="59"/>
                  </a:cxn>
                  <a:cxn ang="0">
                    <a:pos x="4" y="59"/>
                  </a:cxn>
                  <a:cxn ang="0">
                    <a:pos x="3" y="59"/>
                  </a:cxn>
                  <a:cxn ang="0">
                    <a:pos x="3" y="61"/>
                  </a:cxn>
                  <a:cxn ang="0">
                    <a:pos x="2" y="64"/>
                  </a:cxn>
                </a:cxnLst>
                <a:rect l="0" t="0" r="r" b="b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66"/>
              <p:cNvSpPr>
                <a:spLocks noChangeAspect="1"/>
              </p:cNvSpPr>
              <p:nvPr/>
            </p:nvSpPr>
            <p:spPr bwMode="auto">
              <a:xfrm>
                <a:off x="1326" y="1391"/>
                <a:ext cx="142" cy="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1" y="7"/>
                  </a:cxn>
                  <a:cxn ang="0">
                    <a:pos x="5" y="9"/>
                  </a:cxn>
                  <a:cxn ang="0">
                    <a:pos x="11" y="10"/>
                  </a:cxn>
                  <a:cxn ang="0">
                    <a:pos x="129" y="59"/>
                  </a:cxn>
                  <a:cxn ang="0">
                    <a:pos x="137" y="61"/>
                  </a:cxn>
                  <a:cxn ang="0">
                    <a:pos x="138" y="63"/>
                  </a:cxn>
                  <a:cxn ang="0">
                    <a:pos x="141" y="67"/>
                  </a:cxn>
                  <a:cxn ang="0">
                    <a:pos x="141" y="69"/>
                  </a:cxn>
                  <a:cxn ang="0">
                    <a:pos x="140" y="72"/>
                  </a:cxn>
                  <a:cxn ang="0">
                    <a:pos x="135" y="72"/>
                  </a:cxn>
                  <a:cxn ang="0">
                    <a:pos x="73" y="65"/>
                  </a:cxn>
                </a:cxnLst>
                <a:rect l="0" t="0" r="r" b="b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ne 168"/>
            <p:cNvSpPr>
              <a:spLocks noChangeShapeType="1"/>
            </p:cNvSpPr>
            <p:nvPr/>
          </p:nvSpPr>
          <p:spPr bwMode="auto">
            <a:xfrm flipV="1">
              <a:off x="1477963" y="1919288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169"/>
            <p:cNvSpPr>
              <a:spLocks noChangeShapeType="1"/>
            </p:cNvSpPr>
            <p:nvPr/>
          </p:nvSpPr>
          <p:spPr bwMode="auto">
            <a:xfrm rot="18742695" flipV="1">
              <a:off x="2767013" y="1912938"/>
              <a:ext cx="303212" cy="61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172"/>
            <p:cNvSpPr>
              <a:spLocks noChangeShapeType="1"/>
            </p:cNvSpPr>
            <p:nvPr/>
          </p:nvSpPr>
          <p:spPr bwMode="auto">
            <a:xfrm rot="12777622" flipV="1">
              <a:off x="3529013" y="2678113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7"/>
            <p:cNvSpPr>
              <a:spLocks/>
            </p:cNvSpPr>
            <p:nvPr/>
          </p:nvSpPr>
          <p:spPr bwMode="auto">
            <a:xfrm>
              <a:off x="415925" y="1268413"/>
              <a:ext cx="1439863" cy="44132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32" y="96"/>
                </a:cxn>
                <a:cxn ang="0">
                  <a:pos x="672" y="0"/>
                </a:cxn>
              </a:cxnLst>
              <a:rect l="0" t="0" r="r" b="b"/>
              <a:pathLst>
                <a:path w="672" h="144">
                  <a:moveTo>
                    <a:pt x="0" y="144"/>
                  </a:moveTo>
                  <a:lnTo>
                    <a:pt x="432" y="96"/>
                  </a:lnTo>
                  <a:lnTo>
                    <a:pt x="67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Text Box 179"/>
            <p:cNvSpPr txBox="1">
              <a:spLocks noChangeArrowheads="1"/>
            </p:cNvSpPr>
            <p:nvPr/>
          </p:nvSpPr>
          <p:spPr bwMode="auto">
            <a:xfrm>
              <a:off x="1568450" y="908050"/>
              <a:ext cx="381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Times New Roman" pitchFamily="-112" charset="0"/>
                </a:rPr>
                <a:t>e’</a:t>
              </a:r>
            </a:p>
          </p:txBody>
        </p:sp>
        <p:sp>
          <p:nvSpPr>
            <p:cNvPr id="40" name="Line 203"/>
            <p:cNvSpPr>
              <a:spLocks noChangeShapeType="1"/>
            </p:cNvSpPr>
            <p:nvPr/>
          </p:nvSpPr>
          <p:spPr bwMode="auto">
            <a:xfrm flipV="1">
              <a:off x="487363" y="2794000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204"/>
            <p:cNvSpPr>
              <a:spLocks noChangeShapeType="1"/>
            </p:cNvSpPr>
            <p:nvPr/>
          </p:nvSpPr>
          <p:spPr bwMode="auto">
            <a:xfrm rot="12777622" flipV="1">
              <a:off x="3513138" y="2708275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2" name="Group 344"/>
            <p:cNvGrpSpPr>
              <a:grpSpLocks/>
            </p:cNvGrpSpPr>
            <p:nvPr/>
          </p:nvGrpSpPr>
          <p:grpSpPr bwMode="auto">
            <a:xfrm>
              <a:off x="385763" y="1268411"/>
              <a:ext cx="3825887" cy="2305053"/>
              <a:chOff x="243" y="799"/>
              <a:chExt cx="2410" cy="1452"/>
            </a:xfrm>
          </p:grpSpPr>
          <p:sp>
            <p:nvSpPr>
              <p:cNvPr id="45" name="Freeform 174"/>
              <p:cNvSpPr>
                <a:spLocks/>
              </p:cNvSpPr>
              <p:nvPr/>
            </p:nvSpPr>
            <p:spPr bwMode="auto">
              <a:xfrm flipV="1">
                <a:off x="427" y="1847"/>
                <a:ext cx="2033" cy="22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24" y="0"/>
                  </a:cxn>
                  <a:cxn ang="0">
                    <a:pos x="1200" y="48"/>
                  </a:cxn>
                </a:cxnLst>
                <a:rect l="0" t="0" r="r" b="b"/>
                <a:pathLst>
                  <a:path w="1200" h="48">
                    <a:moveTo>
                      <a:pt x="0" y="48"/>
                    </a:moveTo>
                    <a:cubicBezTo>
                      <a:pt x="212" y="24"/>
                      <a:pt x="424" y="0"/>
                      <a:pt x="624" y="0"/>
                    </a:cubicBezTo>
                    <a:cubicBezTo>
                      <a:pt x="824" y="0"/>
                      <a:pt x="1012" y="24"/>
                      <a:pt x="1200" y="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 Box 175"/>
              <p:cNvSpPr txBox="1">
                <a:spLocks noChangeArrowheads="1"/>
              </p:cNvSpPr>
              <p:nvPr/>
            </p:nvSpPr>
            <p:spPr bwMode="auto">
              <a:xfrm>
                <a:off x="1403" y="2039"/>
                <a:ext cx="19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 dirty="0" err="1">
                    <a:latin typeface="Times New Roman" pitchFamily="-112" charset="0"/>
                  </a:rPr>
                  <a:t>t</a:t>
                </a:r>
                <a:endParaRPr lang="en-US" sz="1600" b="1" dirty="0">
                  <a:latin typeface="Times New Roman" pitchFamily="-112" charset="0"/>
                </a:endParaRPr>
              </a:p>
            </p:txBody>
          </p:sp>
          <p:sp>
            <p:nvSpPr>
              <p:cNvPr id="47" name="Line 176"/>
              <p:cNvSpPr>
                <a:spLocks noChangeShapeType="1"/>
              </p:cNvSpPr>
              <p:nvPr/>
            </p:nvSpPr>
            <p:spPr bwMode="auto">
              <a:xfrm flipV="1">
                <a:off x="1123" y="1207"/>
                <a:ext cx="623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8" name="Group 184"/>
              <p:cNvGrpSpPr>
                <a:grpSpLocks/>
              </p:cNvGrpSpPr>
              <p:nvPr/>
            </p:nvGrpSpPr>
            <p:grpSpPr bwMode="auto">
              <a:xfrm>
                <a:off x="243" y="856"/>
                <a:ext cx="2410" cy="1086"/>
                <a:chOff x="100" y="798"/>
                <a:chExt cx="2410" cy="1086"/>
              </a:xfrm>
            </p:grpSpPr>
            <p:sp>
              <p:nvSpPr>
                <p:cNvPr id="58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476" y="1026"/>
                  <a:ext cx="388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600" b="1">
                      <a:latin typeface="Times New Roman" pitchFamily="-112" charset="0"/>
                    </a:rPr>
                    <a:t>(Q</a:t>
                  </a:r>
                  <a:r>
                    <a:rPr lang="en-US" sz="1600" b="1" baseline="30000">
                      <a:latin typeface="Times New Roman" pitchFamily="-112" charset="0"/>
                    </a:rPr>
                    <a:t>2</a:t>
                  </a:r>
                  <a:r>
                    <a:rPr lang="en-US" sz="1600" b="1">
                      <a:latin typeface="Times New Roman" pitchFamily="-112" charset="0"/>
                    </a:rPr>
                    <a:t>)</a:t>
                  </a:r>
                </a:p>
              </p:txBody>
            </p:sp>
            <p:sp>
              <p:nvSpPr>
                <p:cNvPr id="59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100" y="798"/>
                  <a:ext cx="187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>
                      <a:latin typeface="Times New Roman" pitchFamily="-112" charset="0"/>
                    </a:rPr>
                    <a:t>e</a:t>
                  </a:r>
                </a:p>
              </p:txBody>
            </p:sp>
            <p:sp>
              <p:nvSpPr>
                <p:cNvPr id="60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295" y="981"/>
                  <a:ext cx="331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>
                      <a:latin typeface="Symbol" pitchFamily="-112" charset="2"/>
                    </a:rPr>
                    <a:t>g</a:t>
                  </a:r>
                  <a:r>
                    <a:rPr lang="en-US" sz="2000" b="1" baseline="-25000">
                      <a:latin typeface="Times New Roman" pitchFamily="-112" charset="0"/>
                    </a:rPr>
                    <a:t>L</a:t>
                  </a:r>
                  <a:r>
                    <a:rPr lang="en-US" sz="2000" b="1">
                      <a:latin typeface="Times New Roman" pitchFamily="-112" charset="0"/>
                    </a:rPr>
                    <a:t>*</a:t>
                  </a:r>
                </a:p>
              </p:txBody>
            </p:sp>
            <p:grpSp>
              <p:nvGrpSpPr>
                <p:cNvPr id="61" name="Group 188"/>
                <p:cNvGrpSpPr>
                  <a:grpSpLocks/>
                </p:cNvGrpSpPr>
                <p:nvPr/>
              </p:nvGrpSpPr>
              <p:grpSpPr bwMode="auto">
                <a:xfrm>
                  <a:off x="159" y="1253"/>
                  <a:ext cx="2351" cy="631"/>
                  <a:chOff x="159" y="1253"/>
                  <a:chExt cx="2351" cy="631"/>
                </a:xfrm>
              </p:grpSpPr>
              <p:sp>
                <p:nvSpPr>
                  <p:cNvPr id="62" name="Text Box 1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1253"/>
                    <a:ext cx="38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600" b="1">
                        <a:latin typeface="Times New Roman" pitchFamily="-112" charset="0"/>
                      </a:rPr>
                      <a:t>x+ξ </a:t>
                    </a:r>
                  </a:p>
                </p:txBody>
              </p:sp>
              <p:sp>
                <p:nvSpPr>
                  <p:cNvPr id="63" name="Text Box 1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98" y="1260"/>
                    <a:ext cx="476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600" b="1">
                        <a:latin typeface="Times New Roman" pitchFamily="-112" charset="0"/>
                      </a:rPr>
                      <a:t>x-ξ </a:t>
                    </a:r>
                  </a:p>
                </p:txBody>
              </p:sp>
              <p:sp>
                <p:nvSpPr>
                  <p:cNvPr id="64" name="Line 191"/>
                  <p:cNvSpPr>
                    <a:spLocks noChangeShapeType="1"/>
                  </p:cNvSpPr>
                  <p:nvPr/>
                </p:nvSpPr>
                <p:spPr bwMode="auto">
                  <a:xfrm rot="12777622" flipV="1">
                    <a:off x="2078" y="1692"/>
                    <a:ext cx="432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431" y="1298"/>
                    <a:ext cx="17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66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159" y="1487"/>
                    <a:ext cx="1967" cy="397"/>
                    <a:chOff x="159" y="1487"/>
                    <a:chExt cx="1967" cy="397"/>
                  </a:xfrm>
                </p:grpSpPr>
                <p:grpSp>
                  <p:nvGrpSpPr>
                    <p:cNvPr id="67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487"/>
                      <a:ext cx="1967" cy="397"/>
                      <a:chOff x="241" y="733"/>
                      <a:chExt cx="1967" cy="397"/>
                    </a:xfrm>
                  </p:grpSpPr>
                  <p:grpSp>
                    <p:nvGrpSpPr>
                      <p:cNvPr id="69" name="Group 1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1" y="733"/>
                        <a:ext cx="1967" cy="397"/>
                        <a:chOff x="241" y="733"/>
                        <a:chExt cx="1967" cy="397"/>
                      </a:xfrm>
                    </p:grpSpPr>
                    <p:grpSp>
                      <p:nvGrpSpPr>
                        <p:cNvPr id="71" name="Group 19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72" y="733"/>
                          <a:ext cx="1536" cy="397"/>
                          <a:chOff x="672" y="733"/>
                          <a:chExt cx="1536" cy="397"/>
                        </a:xfrm>
                      </p:grpSpPr>
                      <p:sp>
                        <p:nvSpPr>
                          <p:cNvPr id="73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746"/>
                            <a:ext cx="1492" cy="384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0000"/>
                              </a:gs>
                              <a:gs pos="100000">
                                <a:srgbClr val="FF0000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74" name="Text Box 19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822"/>
                            <a:ext cx="1536" cy="2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H, H, E, E (</a:t>
                            </a:r>
                            <a:r>
                              <a:rPr lang="en-US" b="1" dirty="0" err="1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x,ξ,t</a:t>
                            </a: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)</a:t>
                            </a:r>
                          </a:p>
                        </p:txBody>
                      </p:sp>
                      <p:sp>
                        <p:nvSpPr>
                          <p:cNvPr id="75" name="Text Box 199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392" y="733"/>
                            <a:ext cx="192" cy="2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Times New Roman" pitchFamily="-112" charset="0"/>
                              </a:rPr>
                              <a:t>~</a:t>
                            </a:r>
                          </a:p>
                        </p:txBody>
                      </p:sp>
                    </p:grpSp>
                    <p:sp>
                      <p:nvSpPr>
                        <p:cNvPr id="72" name="Line 2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1" y="93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70" name="Line 20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6" y="962"/>
                        <a:ext cx="432" cy="14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68" name="Text Box 20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02" y="1488"/>
                      <a:ext cx="191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Times New Roman" pitchFamily="-112" charset="0"/>
                          <a:ea typeface="Times New Roman" pitchFamily="-112" charset="0"/>
                          <a:cs typeface="Times New Roman" pitchFamily="-112" charset="0"/>
                        </a:rPr>
                        <a:t>~</a:t>
                      </a:r>
                    </a:p>
                  </p:txBody>
                </p:sp>
              </p:grpSp>
            </p:grpSp>
          </p:grpSp>
          <p:grpSp>
            <p:nvGrpSpPr>
              <p:cNvPr id="49" name="Group 205"/>
              <p:cNvGrpSpPr>
                <a:grpSpLocks noChangeAspect="1"/>
              </p:cNvGrpSpPr>
              <p:nvPr/>
            </p:nvGrpSpPr>
            <p:grpSpPr bwMode="auto">
              <a:xfrm rot="2775006">
                <a:off x="1826" y="897"/>
                <a:ext cx="81" cy="345"/>
                <a:chOff x="1324" y="1002"/>
                <a:chExt cx="146" cy="462"/>
              </a:xfrm>
            </p:grpSpPr>
            <p:sp>
              <p:nvSpPr>
                <p:cNvPr id="51" name="Freeform 206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207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208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209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210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11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12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0" name="Text Box 213"/>
              <p:cNvSpPr txBox="1">
                <a:spLocks noChangeArrowheads="1"/>
              </p:cNvSpPr>
              <p:nvPr/>
            </p:nvSpPr>
            <p:spPr bwMode="auto">
              <a:xfrm>
                <a:off x="2018" y="799"/>
                <a:ext cx="18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>
                    <a:latin typeface="Symbol" pitchFamily="-112" charset="2"/>
                  </a:rPr>
                  <a:t>g</a:t>
                </a:r>
              </a:p>
            </p:txBody>
          </p:sp>
        </p:grpSp>
        <p:sp>
          <p:nvSpPr>
            <p:cNvPr id="43" name="Text Box 214"/>
            <p:cNvSpPr txBox="1">
              <a:spLocks noChangeArrowheads="1"/>
            </p:cNvSpPr>
            <p:nvPr/>
          </p:nvSpPr>
          <p:spPr bwMode="auto">
            <a:xfrm>
              <a:off x="158750" y="2874963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imes New Roman" pitchFamily="-112" charset="0"/>
                </a:rPr>
                <a:t>p</a:t>
              </a:r>
            </a:p>
          </p:txBody>
        </p:sp>
        <p:sp>
          <p:nvSpPr>
            <p:cNvPr id="44" name="Text Box 215"/>
            <p:cNvSpPr txBox="1">
              <a:spLocks noChangeArrowheads="1"/>
            </p:cNvSpPr>
            <p:nvPr/>
          </p:nvSpPr>
          <p:spPr bwMode="auto">
            <a:xfrm>
              <a:off x="4064000" y="2852738"/>
              <a:ext cx="387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>
                  <a:latin typeface="Times New Roman" pitchFamily="-112" charset="0"/>
                </a:rPr>
                <a:t>p</a:t>
              </a:r>
              <a:r>
                <a:rPr lang="en-US" b="1" dirty="0">
                  <a:latin typeface="Times New Roman" pitchFamily="-112" charset="0"/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6182800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31</a:t>
            </a:fld>
            <a:endParaRPr lang="en-US" altLang="ja-JP"/>
          </a:p>
        </p:txBody>
      </p:sp>
      <p:pic>
        <p:nvPicPr>
          <p:cNvPr id="21" name="Picture 20" descr="scat-lepton-Q2cu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" y="772160"/>
            <a:ext cx="900112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Kinematics of scat. electron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4890759" y="6146800"/>
            <a:ext cx="4062418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Q2&gt;0.1GeV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5092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32</a:t>
            </a:fld>
            <a:endParaRPr lang="en-US" altLang="ja-JP"/>
          </a:p>
        </p:txBody>
      </p:sp>
      <p:pic>
        <p:nvPicPr>
          <p:cNvPr id="21" name="Picture 20" descr="scat-lepton-Q2cu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" y="772160"/>
            <a:ext cx="900112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Kinematics of scat. electron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5208259" y="419100"/>
            <a:ext cx="4062418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Q2&gt;0.1GeV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81440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semi-inclusive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33</a:t>
            </a:fld>
            <a:endParaRPr lang="en-US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3082412" y="635000"/>
            <a:ext cx="5499560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 &amp;&amp; 0.1&lt;</a:t>
            </a:r>
            <a:r>
              <a:rPr lang="en-US" dirty="0" err="1" smtClean="0"/>
              <a:t>z</a:t>
            </a:r>
            <a:r>
              <a:rPr lang="en-US" dirty="0" smtClean="0"/>
              <a:t>&lt;0.9</a:t>
            </a:r>
            <a:endParaRPr lang="en-US" dirty="0"/>
          </a:p>
        </p:txBody>
      </p:sp>
      <p:pic>
        <p:nvPicPr>
          <p:cNvPr id="19" name="Picture 18" descr="pion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8607325" cy="5829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9900" y="609600"/>
            <a:ext cx="1440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KAONS: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512020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semi-inclusive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34</a:t>
            </a:fld>
            <a:endParaRPr lang="en-US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3082412" y="635000"/>
            <a:ext cx="5499560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 &amp;&amp; 0.1&lt;</a:t>
            </a:r>
            <a:r>
              <a:rPr lang="en-US" dirty="0" err="1" smtClean="0"/>
              <a:t>z</a:t>
            </a:r>
            <a:r>
              <a:rPr lang="en-US" dirty="0" smtClean="0"/>
              <a:t>&lt;0.9</a:t>
            </a:r>
            <a:endParaRPr lang="en-US" dirty="0"/>
          </a:p>
        </p:txBody>
      </p:sp>
      <p:pic>
        <p:nvPicPr>
          <p:cNvPr id="19" name="Picture 18" descr="pion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8607325" cy="58292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9900" y="609600"/>
            <a:ext cx="1848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PROTONS: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669480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exclusive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35</a:t>
            </a:fld>
            <a:endParaRPr lang="en-US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7603612" y="584200"/>
            <a:ext cx="986718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no cuts</a:t>
            </a:r>
            <a:endParaRPr lang="en-US" dirty="0"/>
          </a:p>
        </p:txBody>
      </p:sp>
      <p:pic>
        <p:nvPicPr>
          <p:cNvPr id="19" name="Picture 18" descr="pion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8700"/>
            <a:ext cx="8607322" cy="58292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9900" y="609600"/>
            <a:ext cx="2621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  <a:cs typeface="Symbol" charset="2"/>
                <a:sym typeface="Wingdings"/>
              </a:rPr>
              <a:t>J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/ψ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smtClean="0">
                <a:sym typeface="Wingdings"/>
              </a:rPr>
              <a:t> </a:t>
            </a:r>
            <a:r>
              <a:rPr lang="en-US" sz="2400" smtClean="0">
                <a:latin typeface="+mn-lt"/>
                <a:cs typeface="Symbol" charset="2"/>
                <a:sym typeface="Wingdings"/>
              </a:rPr>
              <a:t>e</a:t>
            </a:r>
            <a:r>
              <a:rPr lang="en-US" sz="2400" baseline="30000" dirty="0" smtClean="0">
                <a:sym typeface="Wingdings"/>
              </a:rPr>
              <a:t>+/-</a:t>
            </a:r>
            <a:r>
              <a:rPr lang="en-US" sz="2400" dirty="0" smtClean="0">
                <a:sym typeface="Wingdings"/>
              </a:rPr>
              <a:t>/ 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  <a:sym typeface="Wingdings"/>
              </a:rPr>
              <a:t>+/</a:t>
            </a:r>
            <a:r>
              <a:rPr lang="en-US" sz="2400" baseline="30000" dirty="0" smtClean="0">
                <a:sym typeface="Wingdings"/>
              </a:rPr>
              <a:t>-</a:t>
            </a:r>
            <a:r>
              <a:rPr lang="en-US" sz="2400" dirty="0" smtClean="0"/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4208716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How to detect coherent/in-coherent events in </a:t>
            </a:r>
            <a:r>
              <a:rPr lang="en-US" sz="2400" dirty="0" err="1" smtClean="0"/>
              <a:t>ep</a:t>
            </a:r>
            <a:r>
              <a:rPr lang="en-US" sz="2400" dirty="0" smtClean="0"/>
              <a:t>/A</a:t>
            </a:r>
            <a:r>
              <a:rPr lang="en-US" sz="2800" dirty="0" smtClean="0"/>
              <a:t>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0" y="930275"/>
            <a:ext cx="6146800" cy="4489449"/>
          </a:xfrm>
        </p:spPr>
        <p:txBody>
          <a:bodyPr/>
          <a:lstStyle/>
          <a:p>
            <a:r>
              <a:rPr lang="en-US" sz="1800" dirty="0" err="1" smtClean="0"/>
              <a:t>e+p</a:t>
            </a:r>
            <a:r>
              <a:rPr lang="en-US" sz="1800" dirty="0" smtClean="0"/>
              <a:t>/A </a:t>
            </a:r>
            <a:r>
              <a:rPr lang="en-US" sz="1800" dirty="0" err="1" smtClean="0">
                <a:sym typeface="Wingdings"/>
              </a:rPr>
              <a:t></a:t>
            </a:r>
            <a:r>
              <a:rPr lang="en-US" sz="1800" dirty="0" smtClean="0">
                <a:sym typeface="Wingdings"/>
              </a:rPr>
              <a:t> </a:t>
            </a:r>
            <a:r>
              <a:rPr lang="en-US" sz="1800" dirty="0" err="1" smtClean="0">
                <a:sym typeface="Wingdings"/>
              </a:rPr>
              <a:t>e’+</a:t>
            </a:r>
            <a:r>
              <a:rPr lang="en-US" sz="1800" dirty="0" err="1" smtClean="0">
                <a:solidFill>
                  <a:srgbClr val="FF00FF"/>
                </a:solidFill>
                <a:sym typeface="Wingdings"/>
              </a:rPr>
              <a:t>p</a:t>
            </a:r>
            <a:r>
              <a:rPr lang="en-US" sz="1800" dirty="0" smtClean="0">
                <a:solidFill>
                  <a:srgbClr val="FF00FF"/>
                </a:solidFill>
                <a:sym typeface="Wingdings"/>
              </a:rPr>
              <a:t>’/A’ </a:t>
            </a:r>
            <a:r>
              <a:rPr lang="en-US" sz="1800" dirty="0" smtClean="0">
                <a:sym typeface="Wingdings"/>
              </a:rPr>
              <a:t>+ 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8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/ J/</a:t>
            </a:r>
            <a:r>
              <a:rPr lang="en-US" sz="1800" dirty="0" smtClean="0">
                <a:latin typeface="Lucida Grande"/>
                <a:ea typeface="Lucida Grande"/>
                <a:cs typeface="Lucida Grande"/>
                <a:sym typeface="Wingdings"/>
              </a:rPr>
              <a:t>ψ </a:t>
            </a:r>
            <a:r>
              <a:rPr lang="en-US" sz="1800" dirty="0" smtClean="0">
                <a:sym typeface="Wingdings"/>
              </a:rPr>
              <a:t>/ 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r</a:t>
            </a:r>
            <a:r>
              <a:rPr lang="en-US" sz="18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/ 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18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800" dirty="0" smtClean="0">
                <a:latin typeface="+mj-lt"/>
                <a:cs typeface="Symbol" charset="2"/>
                <a:sym typeface="Wingdings"/>
              </a:rPr>
              <a:t>/ jet</a:t>
            </a:r>
          </a:p>
          <a:p>
            <a:r>
              <a:rPr lang="en-US" sz="1800" dirty="0" smtClean="0">
                <a:cs typeface="Symbol" charset="2"/>
                <a:sym typeface="Wingdings"/>
              </a:rPr>
              <a:t>Challenges to detect </a:t>
            </a:r>
            <a:r>
              <a:rPr lang="en-US" sz="1800" dirty="0" err="1" smtClean="0">
                <a:solidFill>
                  <a:srgbClr val="FF00FF"/>
                </a:solidFill>
                <a:cs typeface="Symbol" charset="2"/>
                <a:sym typeface="Wingdings"/>
              </a:rPr>
              <a:t>p</a:t>
            </a:r>
            <a:r>
              <a:rPr lang="en-US" sz="1800" dirty="0" smtClean="0">
                <a:solidFill>
                  <a:srgbClr val="FF00FF"/>
                </a:solidFill>
                <a:cs typeface="Symbol" charset="2"/>
                <a:sym typeface="Wingdings"/>
              </a:rPr>
              <a:t>’/A’</a:t>
            </a:r>
          </a:p>
          <a:p>
            <a:pPr lvl="1"/>
            <a:r>
              <a:rPr lang="en-US" sz="1600" dirty="0" smtClean="0"/>
              <a:t>Beam angular divergence limits smallest outgoing </a:t>
            </a:r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baseline="-25000" dirty="0" smtClean="0"/>
              <a:t>min</a:t>
            </a:r>
            <a:r>
              <a:rPr lang="en-US" sz="1600" dirty="0" smtClean="0"/>
              <a:t> for p/A that can be measured</a:t>
            </a:r>
          </a:p>
          <a:p>
            <a:pPr lvl="1"/>
            <a:r>
              <a:rPr lang="en-US" sz="1600" dirty="0" smtClean="0"/>
              <a:t>Can measure the nucleus if it is separated from the beam in Si (Roman Pot) “beamline” detectors</a:t>
            </a:r>
          </a:p>
          <a:p>
            <a:pPr lvl="2"/>
            <a:r>
              <a:rPr lang="en-US" sz="1400" dirty="0" smtClean="0"/>
              <a:t>p</a:t>
            </a:r>
            <a:r>
              <a:rPr lang="en-US" sz="1400" baseline="-25000" dirty="0" smtClean="0"/>
              <a:t>Tmin</a:t>
            </a:r>
            <a:r>
              <a:rPr lang="en-US" sz="1400" dirty="0" smtClean="0"/>
              <a:t> ~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z</a:t>
            </a:r>
            <a:r>
              <a:rPr lang="en-US" sz="1400" baseline="30000" dirty="0" err="1" smtClean="0"/>
              <a:t>A</a:t>
            </a:r>
            <a:r>
              <a:rPr lang="en-US" sz="1400" baseline="30000" dirty="0" smtClean="0"/>
              <a:t> </a:t>
            </a:r>
            <a:r>
              <a:rPr lang="en-US" sz="1400" dirty="0" err="1" smtClean="0"/>
              <a:t>θ</a:t>
            </a:r>
            <a:r>
              <a:rPr lang="en-US" sz="1400" baseline="-25000" dirty="0" err="1" smtClean="0"/>
              <a:t>min</a:t>
            </a:r>
            <a:endParaRPr lang="en-US" sz="1400" baseline="-25000" dirty="0" smtClean="0"/>
          </a:p>
          <a:p>
            <a:pPr lvl="3"/>
            <a:r>
              <a:rPr lang="en-US" sz="1200" dirty="0" smtClean="0"/>
              <a:t>For beam energies = 100 GeV/n and </a:t>
            </a:r>
            <a:r>
              <a:rPr lang="en-US" sz="1200" dirty="0" err="1" smtClean="0"/>
              <a:t>θ</a:t>
            </a:r>
            <a:r>
              <a:rPr lang="en-US" sz="1200" baseline="-25000" dirty="0" err="1" smtClean="0"/>
              <a:t>min</a:t>
            </a:r>
            <a:r>
              <a:rPr lang="en-US" sz="1200" dirty="0" smtClean="0"/>
              <a:t> = 0.1 </a:t>
            </a:r>
            <a:r>
              <a:rPr lang="en-US" sz="1200" dirty="0" err="1" smtClean="0"/>
              <a:t>mrad</a:t>
            </a:r>
            <a:endParaRPr lang="en-US" sz="1200" dirty="0" smtClean="0"/>
          </a:p>
          <a:p>
            <a:pPr lvl="1"/>
            <a:r>
              <a:rPr lang="en-US" sz="1600" dirty="0" smtClean="0"/>
              <a:t>Large momentum kicks, much larger </a:t>
            </a:r>
          </a:p>
          <a:p>
            <a:pPr lvl="1">
              <a:buNone/>
            </a:pPr>
            <a:r>
              <a:rPr lang="en-US" sz="1600" dirty="0" smtClean="0"/>
              <a:t>    than binding energy (~8 </a:t>
            </a:r>
            <a:r>
              <a:rPr lang="en-US" sz="1600" dirty="0" err="1" smtClean="0"/>
              <a:t>MeV</a:t>
            </a:r>
            <a:r>
              <a:rPr lang="en-US" sz="1600" dirty="0" smtClean="0"/>
              <a:t>)</a:t>
            </a:r>
          </a:p>
          <a:p>
            <a:pPr lvl="2"/>
            <a:r>
              <a:rPr lang="en-US" sz="1400" dirty="0" smtClean="0"/>
              <a:t>For large A, coherently diffractive nucleus </a:t>
            </a:r>
          </a:p>
          <a:p>
            <a:pPr lvl="2">
              <a:buNone/>
            </a:pPr>
            <a:r>
              <a:rPr lang="en-US" sz="1400" dirty="0" smtClean="0"/>
              <a:t>   cannot be separated from </a:t>
            </a:r>
            <a:r>
              <a:rPr lang="en-US" sz="1400" dirty="0" err="1" smtClean="0"/>
              <a:t>beamline</a:t>
            </a:r>
            <a:r>
              <a:rPr lang="en-US" sz="1400" dirty="0" smtClean="0"/>
              <a:t> </a:t>
            </a:r>
          </a:p>
          <a:p>
            <a:pPr lvl="2">
              <a:buNone/>
            </a:pPr>
            <a:r>
              <a:rPr lang="en-US" sz="1400" dirty="0" smtClean="0"/>
              <a:t>   without breaking up</a:t>
            </a:r>
          </a:p>
          <a:p>
            <a:pPr lvl="2">
              <a:buNone/>
            </a:pPr>
            <a:r>
              <a:rPr lang="en-US" sz="1400" dirty="0" smtClean="0"/>
              <a:t>  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break up neutron detection</a:t>
            </a:r>
          </a:p>
          <a:p>
            <a:pPr lvl="2">
              <a:buNone/>
            </a:pPr>
            <a:r>
              <a:rPr lang="en-US" sz="1400" dirty="0" smtClean="0">
                <a:sym typeface="Wingdings"/>
              </a:rPr>
              <a:t>  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veto incoherent events</a:t>
            </a:r>
            <a:endParaRPr lang="en-US" sz="1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5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9F4A-75E4-D346-82B3-3760DDF5F59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760" y="1060450"/>
            <a:ext cx="3444240" cy="1925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10360"/>
          <a:stretch>
            <a:fillRect/>
          </a:stretch>
        </p:blipFill>
        <p:spPr>
          <a:xfrm>
            <a:off x="5346700" y="3421391"/>
            <a:ext cx="3566160" cy="28483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93000" y="6223000"/>
            <a:ext cx="77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=√</a:t>
            </a:r>
            <a:r>
              <a:rPr lang="en-US" dirty="0" err="1" smtClean="0"/>
              <a:t>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33500" y="5537200"/>
            <a:ext cx="4142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incoherent dominates at a </a:t>
            </a:r>
            <a:r>
              <a:rPr lang="en-US" dirty="0" err="1" smtClean="0"/>
              <a:t>t</a:t>
            </a:r>
            <a:r>
              <a:rPr lang="en-US" dirty="0" smtClean="0"/>
              <a:t> at 1/e </a:t>
            </a:r>
          </a:p>
          <a:p>
            <a:r>
              <a:rPr lang="en-US" dirty="0" smtClean="0"/>
              <a:t>of coherent cross section</a:t>
            </a:r>
          </a:p>
          <a:p>
            <a:r>
              <a:rPr lang="en-US" dirty="0" err="1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p</a:t>
            </a:r>
            <a:r>
              <a:rPr lang="en-US" baseline="-25000" dirty="0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&lt;&lt; 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tmin</a:t>
            </a:r>
            <a:endParaRPr lang="en-US" baseline="-250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749800" y="4635500"/>
            <a:ext cx="1219200" cy="1016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8938303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How to detect coherent/in-coherent events in </a:t>
            </a:r>
            <a:r>
              <a:rPr lang="en-US" sz="2400" dirty="0" err="1" smtClean="0"/>
              <a:t>ep</a:t>
            </a:r>
            <a:r>
              <a:rPr lang="en-US" sz="2400" dirty="0" smtClean="0"/>
              <a:t>/A ?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37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165100" y="853975"/>
            <a:ext cx="4406900" cy="557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</a:rPr>
              <a:t> Rely on rapidity gap method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simulations look good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   clear difference between DIS and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   diffractive events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</a:rPr>
              <a:t> high eff. high purity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   possible with gap alone</a:t>
            </a:r>
          </a:p>
          <a:p>
            <a:pPr lvl="2">
              <a:buClr>
                <a:srgbClr val="0000FF"/>
              </a:buClr>
              <a:buSzPct val="100000"/>
              <a:buBlip>
                <a:blip r:embed="rId2"/>
              </a:buBlip>
            </a:pPr>
            <a:r>
              <a:rPr lang="en-US" sz="1600" dirty="0" smtClean="0">
                <a:solidFill>
                  <a:srgbClr val="000000"/>
                </a:solidFill>
              </a:rPr>
              <a:t> ~1% contamination</a:t>
            </a:r>
          </a:p>
          <a:p>
            <a:pPr lvl="2">
              <a:buClr>
                <a:srgbClr val="0000FF"/>
              </a:buClr>
              <a:buSzPct val="100000"/>
              <a:buBlip>
                <a:blip r:embed="rId2"/>
              </a:buBlip>
            </a:pPr>
            <a:r>
              <a:rPr lang="en-US" sz="1600" dirty="0" smtClean="0">
                <a:solidFill>
                  <a:srgbClr val="000000"/>
                </a:solidFill>
              </a:rPr>
              <a:t> ~80% efficiency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</a:rPr>
              <a:t> depends critical on detector 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</a:rPr>
              <a:t>hermeticity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2">
              <a:buClr>
                <a:srgbClr val="0000FF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/>
              <a:t>However, reduce the acceptance by 1 or 2 units of rapidity and these values drop significantly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</a:rPr>
              <a:t> improve further by veto on 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   breakup of nuclei (DIS) </a:t>
            </a:r>
          </a:p>
          <a:p>
            <a:pPr lvl="1">
              <a:buClr>
                <a:srgbClr val="0000FF"/>
              </a:buClr>
            </a:pPr>
            <a:endParaRPr lang="en-US" sz="1400" dirty="0" smtClean="0">
              <a:solidFill>
                <a:srgbClr val="000000"/>
              </a:solidFill>
            </a:endParaRP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Very critical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/>
              <a:t> mandatory to detect nuclear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/>
              <a:t>   fragments from breakup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/>
              <a:t> </a:t>
            </a:r>
            <a:r>
              <a:rPr lang="en-US" sz="1600" dirty="0" err="1" smtClean="0"/>
              <a:t>n</a:t>
            </a:r>
            <a:r>
              <a:rPr lang="en-US" sz="1600" dirty="0" smtClean="0"/>
              <a:t>: Zero-Degree calorimeter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/>
              <a:t> </a:t>
            </a:r>
            <a:r>
              <a:rPr lang="en-US" sz="1600" dirty="0" err="1" smtClean="0"/>
              <a:t>p</a:t>
            </a:r>
            <a:r>
              <a:rPr lang="en-US" sz="1600" dirty="0" smtClean="0"/>
              <a:t>, A </a:t>
            </a:r>
            <a:r>
              <a:rPr lang="en-US" sz="1600" dirty="0" err="1" smtClean="0"/>
              <a:t>frag</a:t>
            </a:r>
            <a:r>
              <a:rPr lang="en-US" sz="1600" dirty="0" smtClean="0"/>
              <a:t>: Forward Spectrometer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/>
          <a:srcRect l="1820" t="8353" r="7895" b="4706"/>
          <a:stretch>
            <a:fillRect/>
          </a:stretch>
        </p:blipFill>
        <p:spPr bwMode="auto">
          <a:xfrm>
            <a:off x="4804172" y="1349049"/>
            <a:ext cx="4026173" cy="418529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4729205" y="1353904"/>
            <a:ext cx="4181390" cy="4348396"/>
            <a:chOff x="-200819" y="1277704"/>
            <a:chExt cx="4181390" cy="4348396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/>
            <a:srcRect t="9412" r="6349" b="3529"/>
            <a:stretch>
              <a:fillRect/>
            </a:stretch>
          </p:blipFill>
          <p:spPr bwMode="auto">
            <a:xfrm>
              <a:off x="-200819" y="1277704"/>
              <a:ext cx="4181390" cy="419599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832100" y="5287546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Rapidity</a:t>
              </a:r>
              <a:endParaRPr lang="en-US" sz="1600" dirty="0"/>
            </a:p>
          </p:txBody>
        </p:sp>
      </p:grp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 t="8235" r="6349" b="4706"/>
          <a:stretch>
            <a:fillRect/>
          </a:stretch>
        </p:blipFill>
        <p:spPr bwMode="auto">
          <a:xfrm>
            <a:off x="4727724" y="1305785"/>
            <a:ext cx="4183479" cy="419792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" name="Rectangle 7"/>
          <p:cNvSpPr>
            <a:spLocks/>
          </p:cNvSpPr>
          <p:nvPr/>
        </p:nvSpPr>
        <p:spPr bwMode="auto">
          <a:xfrm>
            <a:off x="6995146" y="1099145"/>
            <a:ext cx="654964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ea typeface="Gill Sans" charset="0"/>
                <a:cs typeface="Gill Sans" charset="0"/>
              </a:rPr>
              <a:t>Purity</a:t>
            </a:r>
          </a:p>
        </p:txBody>
      </p:sp>
      <p:sp>
        <p:nvSpPr>
          <p:cNvPr id="16" name="Rectangle 8"/>
          <p:cNvSpPr>
            <a:spLocks/>
          </p:cNvSpPr>
          <p:nvPr/>
        </p:nvSpPr>
        <p:spPr bwMode="auto">
          <a:xfrm>
            <a:off x="5590778" y="1111845"/>
            <a:ext cx="1128514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ea typeface="Gill Sans" charset="0"/>
                <a:cs typeface="Gill Sans" charset="0"/>
              </a:rPr>
              <a:t>Efficiency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838700" y="1366879"/>
            <a:ext cx="4013303" cy="4310021"/>
            <a:chOff x="4827524" y="1413333"/>
            <a:chExt cx="4013303" cy="4310021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6"/>
            <a:srcRect l="2540" t="9412" r="7619" b="4706"/>
            <a:stretch>
              <a:fillRect/>
            </a:stretch>
          </p:blipFill>
          <p:spPr bwMode="auto">
            <a:xfrm>
              <a:off x="4827524" y="1413333"/>
              <a:ext cx="4013303" cy="414119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7708900" y="5384800"/>
              <a:ext cx="99257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Rapidity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94563705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Breakup Neutrons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38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190500" y="749300"/>
            <a:ext cx="46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Results from GEMINI++</a:t>
            </a:r>
            <a:r>
              <a:rPr lang="en-US" dirty="0" smtClean="0">
                <a:solidFill>
                  <a:srgbClr val="000000"/>
                </a:solidFill>
              </a:rPr>
              <a:t> for </a:t>
            </a:r>
            <a:r>
              <a:rPr lang="en-US" dirty="0" smtClean="0"/>
              <a:t>50 </a:t>
            </a:r>
            <a:r>
              <a:rPr lang="en-US" dirty="0" err="1" smtClean="0"/>
              <a:t>GeV</a:t>
            </a:r>
            <a:r>
              <a:rPr lang="en-US" dirty="0" smtClean="0"/>
              <a:t> Au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117600"/>
            <a:ext cx="5448300" cy="403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55750"/>
            <a:ext cx="5791200" cy="410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100" y="2019300"/>
            <a:ext cx="5549900" cy="403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900" y="5727700"/>
            <a:ext cx="220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Thomas </a:t>
            </a:r>
            <a:r>
              <a:rPr lang="en-US" dirty="0" err="1" smtClean="0"/>
              <a:t>Ullrich</a:t>
            </a:r>
            <a:endParaRPr lang="en-US" dirty="0"/>
          </a:p>
        </p:txBody>
      </p:sp>
      <p:sp>
        <p:nvSpPr>
          <p:cNvPr id="12" name="Curved Right Arrow 11"/>
          <p:cNvSpPr/>
          <p:nvPr/>
        </p:nvSpPr>
        <p:spPr bwMode="auto">
          <a:xfrm>
            <a:off x="3022600" y="59817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2700" y="5943600"/>
            <a:ext cx="453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+/-5mrad acceptance seems sufficient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1905000"/>
            <a:ext cx="7734300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Results:</a:t>
            </a:r>
          </a:p>
          <a:p>
            <a:r>
              <a:rPr lang="en-US" dirty="0" smtClean="0"/>
              <a:t>With an aperture of ±3 </a:t>
            </a:r>
            <a:r>
              <a:rPr lang="en-US" dirty="0" err="1" smtClean="0"/>
              <a:t>mrad</a:t>
            </a:r>
            <a:r>
              <a:rPr lang="en-US" dirty="0" smtClean="0"/>
              <a:t> we are in relative good shape</a:t>
            </a:r>
          </a:p>
          <a:p>
            <a:r>
              <a:rPr lang="en-US" dirty="0" smtClean="0"/>
              <a:t>• enough “detection” power for </a:t>
            </a:r>
            <a:r>
              <a:rPr lang="en-US" dirty="0" err="1" smtClean="0"/>
              <a:t>t</a:t>
            </a:r>
            <a:r>
              <a:rPr lang="en-US" dirty="0" smtClean="0"/>
              <a:t> &gt; 0.025 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• below </a:t>
            </a:r>
            <a:r>
              <a:rPr lang="en-US" dirty="0" err="1" smtClean="0"/>
              <a:t>t</a:t>
            </a:r>
            <a:r>
              <a:rPr lang="en-US" dirty="0" smtClean="0"/>
              <a:t> ~ 0.02 GeV</a:t>
            </a:r>
            <a:r>
              <a:rPr lang="en-US" baseline="30000" dirty="0" smtClean="0"/>
              <a:t>2</a:t>
            </a:r>
            <a:r>
              <a:rPr lang="en-US" dirty="0" smtClean="0"/>
              <a:t> we have to look into photon detection</a:t>
            </a:r>
          </a:p>
          <a:p>
            <a:r>
              <a:rPr lang="en-US" dirty="0" smtClean="0"/>
              <a:t>‣ Is it needed?</a:t>
            </a:r>
          </a:p>
          <a:p>
            <a:r>
              <a:rPr lang="en-US" u="sng" dirty="0" smtClean="0">
                <a:solidFill>
                  <a:srgbClr val="FF00FF"/>
                </a:solidFill>
              </a:rPr>
              <a:t>Question:</a:t>
            </a:r>
          </a:p>
          <a:p>
            <a:pPr>
              <a:buFont typeface="Arial"/>
              <a:buChar char="•"/>
            </a:pPr>
            <a:r>
              <a:rPr lang="en-US" dirty="0" smtClean="0"/>
              <a:t> For some physics rejection power for incoherent is needed ~10</a:t>
            </a:r>
            <a:r>
              <a:rPr lang="en-US" baseline="30000" dirty="0" smtClean="0"/>
              <a:t>4</a:t>
            </a:r>
          </a:p>
          <a:p>
            <a:r>
              <a:rPr lang="en-US" dirty="0" err="1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How efficient can the </a:t>
            </a:r>
            <a:r>
              <a:rPr lang="en-US" dirty="0" err="1" smtClean="0"/>
              <a:t>ZDCs</a:t>
            </a:r>
            <a:r>
              <a:rPr lang="en-US" dirty="0" smtClean="0"/>
              <a:t> be made?</a:t>
            </a:r>
          </a:p>
        </p:txBody>
      </p:sp>
    </p:spTree>
    <p:extLst>
      <p:ext uri="{BB962C8B-B14F-4D97-AF65-F5344CB8AC3E}">
        <p14:creationId xmlns:p14="http://schemas.microsoft.com/office/powerpoint/2010/main" val="2436883316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efficiency of Breakup Neutrons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39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5831840" cy="490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844551"/>
            <a:ext cx="7105650" cy="5800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7900" y="1905000"/>
            <a:ext cx="7289800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Results:</a:t>
            </a:r>
          </a:p>
          <a:p>
            <a:r>
              <a:rPr lang="en-US" dirty="0" smtClean="0"/>
              <a:t>With an aperture of ±3 </a:t>
            </a:r>
            <a:r>
              <a:rPr lang="en-US" dirty="0" err="1" smtClean="0"/>
              <a:t>mrad</a:t>
            </a:r>
            <a:r>
              <a:rPr lang="en-US" dirty="0" smtClean="0"/>
              <a:t> we are in relative good</a:t>
            </a:r>
          </a:p>
          <a:p>
            <a:r>
              <a:rPr lang="en-US" dirty="0" smtClean="0"/>
              <a:t>shape even for 50 </a:t>
            </a:r>
            <a:r>
              <a:rPr lang="en-US" dirty="0" err="1" smtClean="0"/>
              <a:t>GeV</a:t>
            </a:r>
            <a:r>
              <a:rPr lang="en-US" dirty="0" smtClean="0"/>
              <a:t> Au beams</a:t>
            </a:r>
          </a:p>
          <a:p>
            <a:r>
              <a:rPr lang="en-US" dirty="0" smtClean="0"/>
              <a:t>• enough “detection” power for </a:t>
            </a:r>
            <a:r>
              <a:rPr lang="en-US" dirty="0" err="1" smtClean="0"/>
              <a:t>t</a:t>
            </a:r>
            <a:r>
              <a:rPr lang="en-US" dirty="0" smtClean="0"/>
              <a:t> &gt; 0.025 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• below </a:t>
            </a:r>
            <a:r>
              <a:rPr lang="en-US" dirty="0" err="1" smtClean="0"/>
              <a:t>t</a:t>
            </a:r>
            <a:r>
              <a:rPr lang="en-US" dirty="0" smtClean="0"/>
              <a:t> ~ 0.02 GeV</a:t>
            </a:r>
            <a:r>
              <a:rPr lang="en-US" baseline="30000" dirty="0" smtClean="0"/>
              <a:t>2</a:t>
            </a:r>
            <a:r>
              <a:rPr lang="en-US" dirty="0" smtClean="0"/>
              <a:t> we have to look into photon detection</a:t>
            </a:r>
          </a:p>
          <a:p>
            <a:r>
              <a:rPr lang="en-US" dirty="0" smtClean="0"/>
              <a:t>‣ Is it needed?</a:t>
            </a:r>
          </a:p>
          <a:p>
            <a:r>
              <a:rPr lang="en-US" u="sng" dirty="0" smtClean="0">
                <a:solidFill>
                  <a:srgbClr val="FF00FF"/>
                </a:solidFill>
              </a:rPr>
              <a:t>Assumptions:</a:t>
            </a:r>
          </a:p>
          <a:p>
            <a:r>
              <a:rPr lang="en-US" dirty="0" smtClean="0"/>
              <a:t>• Gemini++ is correct, was verified by SMM</a:t>
            </a:r>
          </a:p>
          <a:p>
            <a:r>
              <a:rPr lang="en-US" dirty="0" smtClean="0"/>
              <a:t>• E* ~ -t/2mN</a:t>
            </a:r>
          </a:p>
          <a:p>
            <a:r>
              <a:rPr lang="en-US" dirty="0" smtClean="0"/>
              <a:t>• Can we make a ZDC 100% (&gt;99.9999%) efficient</a:t>
            </a:r>
          </a:p>
          <a:p>
            <a:r>
              <a:rPr lang="en-US" dirty="0" smtClean="0"/>
              <a:t>‣ do we understand neutron detection on the 10</a:t>
            </a:r>
            <a:r>
              <a:rPr lang="en-US" baseline="30000" dirty="0" smtClean="0"/>
              <a:t>-4</a:t>
            </a:r>
            <a:r>
              <a:rPr lang="en-US" dirty="0" smtClean="0"/>
              <a:t> level?</a:t>
            </a:r>
          </a:p>
        </p:txBody>
      </p:sp>
    </p:spTree>
    <p:extLst>
      <p:ext uri="{BB962C8B-B14F-4D97-AF65-F5344CB8AC3E}">
        <p14:creationId xmlns:p14="http://schemas.microsoft.com/office/powerpoint/2010/main" val="3556928848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0" y="774700"/>
          <a:ext cx="9158565" cy="585370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13903"/>
                <a:gridCol w="2143989"/>
                <a:gridCol w="2563608"/>
                <a:gridCol w="2237065"/>
              </a:tblGrid>
              <a:tr h="11557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Science</a:t>
                      </a:r>
                    </a:p>
                    <a:p>
                      <a:pPr algn="ctr"/>
                      <a:r>
                        <a:rPr lang="en-US" dirty="0" smtClean="0"/>
                        <a:t>Deliverable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Basic</a:t>
                      </a:r>
                    </a:p>
                    <a:p>
                      <a:pPr algn="ctr"/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Detector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Machine</a:t>
                      </a:r>
                    </a:p>
                    <a:p>
                      <a:pPr algn="ctr"/>
                      <a:r>
                        <a:rPr lang="en-US" dirty="0" smtClean="0"/>
                        <a:t>Requirements</a:t>
                      </a:r>
                      <a:endParaRPr lang="en-US" dirty="0"/>
                    </a:p>
                  </a:txBody>
                  <a:tcPr anchor="ctr"/>
                </a:tc>
              </a:tr>
              <a:tr h="1339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Sivers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unpol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PDF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valence, sea quarks &amp;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gluons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quantum interference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multiparton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correlations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spin-orbit correlations &amp;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role of OAM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matching low-high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</a:t>
                      </a:r>
                      <a:r>
                        <a:rPr kumimoji="0" lang="en-US" sz="12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</a:t>
                      </a:r>
                      <a:endParaRPr kumimoji="0" lang="it-IT" sz="12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semi-inclusive</a:t>
                      </a:r>
                      <a:r>
                        <a:rPr lang="en-US" baseline="0" dirty="0" smtClean="0"/>
                        <a:t> DIS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transverse </a:t>
                      </a:r>
                      <a:r>
                        <a:rPr kumimoji="0" lang="en-US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nucl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pol.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di-hadron/(di-jets</a:t>
                      </a:r>
                      <a:r>
                        <a:rPr kumimoji="0" lang="en-US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heavy-flavor production 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electron ID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momentum and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angular resolution for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à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excellent particle ID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separate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, K,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over 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wide range in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h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full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F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-coverage around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g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*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excellent vertex res.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5D binning</a:t>
                      </a:r>
                      <a:endParaRPr lang="en-US" sz="1400" baseline="30000" dirty="0" smtClean="0"/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low - high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>
                        <a:solidFill>
                          <a:srgbClr val="FF00FF"/>
                        </a:solidFill>
                      </a:endParaRPr>
                    </a:p>
                  </a:txBody>
                  <a:tcPr anchor="ctr"/>
                </a:tc>
              </a:tr>
              <a:tr h="1406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chiral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odd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fcts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valence, sea quarks &amp;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gluons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transversity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&amp; IFF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Collins-FF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Boer-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Mulders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fct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.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semi-inclusive DIS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FF00FF"/>
                          </a:solidFill>
                          <a:latin typeface="+mn-lt"/>
                          <a:cs typeface="Symbol" charset="2"/>
                        </a:rPr>
                        <a:t>as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FF00FF"/>
                          </a:solidFill>
                          <a:latin typeface="+mn-lt"/>
                          <a:cs typeface="Symbol" charset="2"/>
                        </a:rPr>
                        <a:t>as above</a:t>
                      </a:r>
                      <a:endParaRPr lang="en-US" sz="1600" baseline="0" dirty="0" smtClean="0">
                        <a:solidFill>
                          <a:srgbClr val="FF00FF"/>
                        </a:solidFill>
                      </a:endParaRPr>
                    </a:p>
                  </a:txBody>
                  <a:tcPr anchor="ctr"/>
                </a:tc>
              </a:tr>
              <a:tr h="13387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quark and gluon imaging via </a:t>
                      </a:r>
                      <a:r>
                        <a:rPr lang="en-US" sz="14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GPDs</a:t>
                      </a:r>
                      <a:endParaRPr lang="en-US" sz="1400" baseline="0" dirty="0" smtClean="0"/>
                    </a:p>
                    <a:p>
                      <a:pPr algn="ctr"/>
                      <a:r>
                        <a:rPr lang="en-US" sz="1400" b="1" baseline="0" dirty="0" smtClean="0"/>
                        <a:t>in </a:t>
                      </a:r>
                      <a:r>
                        <a:rPr lang="en-US" sz="1400" b="1" baseline="0" dirty="0" err="1" smtClean="0"/>
                        <a:t>b</a:t>
                      </a:r>
                      <a:r>
                        <a:rPr lang="en-US" sz="1400" b="1" baseline="-25000" dirty="0" err="1" smtClean="0"/>
                        <a:t>T</a:t>
                      </a:r>
                      <a:r>
                        <a:rPr lang="en-US" sz="1400" b="1" baseline="0" dirty="0" smtClean="0"/>
                        <a:t>-space</a:t>
                      </a:r>
                    </a:p>
                    <a:p>
                      <a:pPr algn="ctr"/>
                      <a:r>
                        <a:rPr lang="en-US" sz="1400" b="1" baseline="0" dirty="0" smtClean="0"/>
                        <a:t>access to </a:t>
                      </a:r>
                      <a:r>
                        <a:rPr lang="en-US" sz="1400" b="1" baseline="0" dirty="0" err="1" smtClean="0"/>
                        <a:t>L</a:t>
                      </a:r>
                      <a:r>
                        <a:rPr lang="en-US" sz="1400" b="1" baseline="-25000" dirty="0" err="1" smtClean="0"/>
                        <a:t>q</a:t>
                      </a:r>
                      <a:r>
                        <a:rPr lang="en-US" sz="1400" b="1" baseline="0" dirty="0" smtClean="0"/>
                        <a:t> and </a:t>
                      </a:r>
                      <a:r>
                        <a:rPr lang="en-US" sz="1400" b="1" baseline="0" dirty="0" err="1" smtClean="0"/>
                        <a:t>L</a:t>
                      </a:r>
                      <a:r>
                        <a:rPr lang="en-US" sz="1400" b="1" baseline="-25000" dirty="0" err="1" smtClean="0"/>
                        <a:t>g</a:t>
                      </a:r>
                      <a:endParaRPr lang="en-US" sz="1400" b="1" baseline="-25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exclusive DIS </a:t>
                      </a:r>
                    </a:p>
                    <a:p>
                      <a:pPr algn="ctr"/>
                      <a:r>
                        <a:rPr lang="en-US" dirty="0" smtClean="0"/>
                        <a:t>DVCS,</a:t>
                      </a:r>
                      <a:r>
                        <a:rPr lang="en-US" baseline="0" dirty="0" smtClean="0"/>
                        <a:t> J/Ψ, </a:t>
                      </a:r>
                      <a:r>
                        <a:rPr lang="en-US" baseline="0" dirty="0" err="1" smtClean="0">
                          <a:latin typeface="Symbol" charset="2"/>
                          <a:cs typeface="Symbol" charset="2"/>
                        </a:rPr>
                        <a:t>r</a:t>
                      </a:r>
                      <a:r>
                        <a:rPr lang="en-US" baseline="0" dirty="0" smtClean="0">
                          <a:latin typeface="Symbol" charset="2"/>
                          <a:cs typeface="Symbol" charset="2"/>
                        </a:rPr>
                        <a:t>, F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electron ID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momentum and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angular resolution for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’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rgbClr val="FF00FF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</a:t>
                      </a:r>
                      <a:r>
                        <a:rPr lang="en-US" sz="1400" kern="1200" baseline="0" dirty="0" smtClean="0">
                          <a:solidFill>
                            <a:srgbClr val="FF00FF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exclusivity and high resolution in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Roman pots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,t </a:t>
                      </a:r>
                      <a:r>
                        <a:rPr lang="en-US" sz="1400" dirty="0" smtClean="0"/>
                        <a:t>coverage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4D binning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polarized beams</a:t>
                      </a:r>
                      <a:endParaRPr lang="en-US" sz="1400" baseline="30000" dirty="0" smtClean="0"/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low - high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</a:endParaRP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31" y="3332379"/>
            <a:ext cx="454434" cy="45443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9931" y="4769916"/>
            <a:ext cx="365760" cy="36576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Measurements: 3D-Imaging in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T</a:t>
            </a:r>
            <a:r>
              <a:rPr lang="en-US" dirty="0" smtClean="0"/>
              <a:t> /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endParaRPr lang="en-US" baseline="-25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</a:t>
            </a:fld>
            <a:endParaRPr lang="en-US" altLang="ja-JP"/>
          </a:p>
        </p:txBody>
      </p:sp>
      <p:pic>
        <p:nvPicPr>
          <p:cNvPr id="11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31" y="5211979"/>
            <a:ext cx="454434" cy="454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PHENIX and STAR do?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 Analyis Meeting, August 2011</a:t>
            </a:r>
            <a:endParaRPr lang="en-US" dirty="0"/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EB81-5C03-794F-BCA4-A414C7656F4A}" type="slidenum">
              <a:rPr lang="en-US"/>
              <a:pPr/>
              <a:t>40</a:t>
            </a:fld>
            <a:endParaRPr lang="en-US"/>
          </a:p>
        </p:txBody>
      </p:sp>
      <p:sp>
        <p:nvSpPr>
          <p:cNvPr id="40065" name="Rectangle 129"/>
          <p:cNvSpPr>
            <a:spLocks noChangeArrowheads="1"/>
          </p:cNvSpPr>
          <p:nvPr/>
        </p:nvSpPr>
        <p:spPr bwMode="auto">
          <a:xfrm>
            <a:off x="2514600" y="4724400"/>
            <a:ext cx="152400" cy="304800"/>
          </a:xfrm>
          <a:prstGeom prst="rect">
            <a:avLst/>
          </a:prstGeom>
          <a:solidFill>
            <a:srgbClr val="FF66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66" name="Rectangle 130"/>
          <p:cNvSpPr>
            <a:spLocks noChangeArrowheads="1"/>
          </p:cNvSpPr>
          <p:nvPr/>
        </p:nvSpPr>
        <p:spPr bwMode="auto">
          <a:xfrm>
            <a:off x="1524000" y="4724400"/>
            <a:ext cx="152400" cy="304800"/>
          </a:xfrm>
          <a:prstGeom prst="rect">
            <a:avLst/>
          </a:prstGeom>
          <a:solidFill>
            <a:srgbClr val="FF66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72000" y="914400"/>
            <a:ext cx="405866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MPC             3.1 &lt; | </a:t>
            </a:r>
            <a:r>
              <a:rPr lang="en-US" b="1" dirty="0" err="1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 | &lt; 3.9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                   2.5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&lt; </a:t>
            </a:r>
            <a:r>
              <a:rPr lang="en-US" b="1" dirty="0" smtClean="0">
                <a:latin typeface="Symbol" charset="2"/>
                <a:cs typeface="Symbol" charset="2"/>
              </a:rPr>
              <a:t>Q  </a:t>
            </a:r>
            <a:r>
              <a:rPr lang="en-US" b="1" dirty="0" smtClean="0">
                <a:latin typeface="Comic Sans MS"/>
                <a:cs typeface="Comic Sans MS"/>
              </a:rPr>
              <a:t>&lt; 5.2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                  </a:t>
            </a:r>
          </a:p>
          <a:p>
            <a:r>
              <a:rPr lang="en-US" b="1" dirty="0" err="1" smtClean="0">
                <a:latin typeface="Comic Sans MS"/>
                <a:cs typeface="Comic Sans MS"/>
              </a:rPr>
              <a:t>Muon</a:t>
            </a:r>
            <a:r>
              <a:rPr lang="en-US" b="1" dirty="0" smtClean="0">
                <a:latin typeface="Comic Sans MS"/>
                <a:cs typeface="Comic Sans MS"/>
              </a:rPr>
              <a:t> Arms     1.2 &lt; | </a:t>
            </a:r>
            <a:r>
              <a:rPr lang="en-US" b="1" dirty="0" err="1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 | &lt; 2.4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      South:      12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&lt; </a:t>
            </a:r>
            <a:r>
              <a:rPr lang="en-US" b="1" dirty="0" smtClean="0">
                <a:latin typeface="Symbol" charset="2"/>
                <a:cs typeface="Symbol" charset="2"/>
              </a:rPr>
              <a:t>Q  </a:t>
            </a:r>
            <a:r>
              <a:rPr lang="en-US" b="1" dirty="0" smtClean="0">
                <a:latin typeface="Comic Sans MS"/>
                <a:cs typeface="Comic Sans MS"/>
              </a:rPr>
              <a:t>&lt; 37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</a:p>
          <a:p>
            <a:r>
              <a:rPr lang="en-US" b="1" baseline="30000" dirty="0" smtClean="0">
                <a:latin typeface="Comic Sans MS"/>
                <a:cs typeface="Comic Sans MS"/>
              </a:rPr>
              <a:t>         </a:t>
            </a:r>
            <a:r>
              <a:rPr lang="en-US" b="1" dirty="0" smtClean="0">
                <a:latin typeface="Comic Sans MS"/>
                <a:cs typeface="Comic Sans MS"/>
              </a:rPr>
              <a:t>North:      10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&lt; </a:t>
            </a:r>
            <a:r>
              <a:rPr lang="en-US" b="1" dirty="0" smtClean="0">
                <a:latin typeface="Symbol" charset="2"/>
                <a:cs typeface="Symbol" charset="2"/>
              </a:rPr>
              <a:t>Q  </a:t>
            </a:r>
            <a:r>
              <a:rPr lang="en-US" b="1" dirty="0" smtClean="0">
                <a:latin typeface="Comic Sans MS"/>
                <a:cs typeface="Comic Sans MS"/>
              </a:rPr>
              <a:t>&lt; 37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Central Arms          | </a:t>
            </a:r>
            <a:r>
              <a:rPr lang="en-US" b="1" dirty="0" err="1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 | &lt; 0.35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                    60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&lt; </a:t>
            </a:r>
            <a:r>
              <a:rPr lang="en-US" b="1" dirty="0" smtClean="0">
                <a:latin typeface="Symbol" charset="2"/>
                <a:cs typeface="Symbol" charset="2"/>
              </a:rPr>
              <a:t>Q  </a:t>
            </a:r>
            <a:r>
              <a:rPr lang="en-US" b="1" dirty="0" smtClean="0">
                <a:latin typeface="Comic Sans MS"/>
                <a:cs typeface="Comic Sans MS"/>
              </a:rPr>
              <a:t>&lt; 110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                  </a:t>
            </a:r>
            <a:endParaRPr lang="en-US" b="1" dirty="0">
              <a:latin typeface="Comic Sans MS"/>
              <a:cs typeface="Comic Sans M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74158" y="5885159"/>
            <a:ext cx="3372885" cy="1588"/>
          </a:xfrm>
          <a:prstGeom prst="straightConnector1">
            <a:avLst/>
          </a:prstGeom>
          <a:ln>
            <a:solidFill>
              <a:srgbClr val="66CCFF"/>
            </a:solidFill>
            <a:tailEnd type="arrow"/>
          </a:ln>
          <a:effectLst>
            <a:glow rad="63500">
              <a:srgbClr val="66CCFF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008225" y="6038540"/>
            <a:ext cx="1905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63500">
              <a:srgbClr val="FF0000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90323" y="5806405"/>
            <a:ext cx="45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37029" y="2962114"/>
            <a:ext cx="4500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scattered lepton can only be  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</a:rPr>
              <a:t>   </a:t>
            </a:r>
            <a:r>
              <a:rPr lang="en-US" b="1" dirty="0" smtClean="0">
                <a:latin typeface="Comic Sans MS"/>
                <a:cs typeface="Comic Sans MS"/>
              </a:rPr>
              <a:t>detected at mid-rapidity </a:t>
            </a:r>
          </a:p>
          <a:p>
            <a:r>
              <a:rPr lang="en-US" dirty="0" smtClean="0">
                <a:latin typeface="Comic Sans MS"/>
                <a:cs typeface="Comic Sans MS"/>
              </a:rPr>
              <a:t>   | 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smtClean="0">
                <a:latin typeface="Comic Sans MS"/>
                <a:cs typeface="Comic Sans MS"/>
              </a:rPr>
              <a:t> | &lt; 0.35 very high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 no acceptance for TMD/GPD 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</a:rPr>
              <a:t>   physics 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 small acceptance for semi-inclusive 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</a:rPr>
              <a:t>   physics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215"/>
            <a:ext cx="3916680" cy="4808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400" y="5654005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66CCFF"/>
                </a:solidFill>
                <a:latin typeface="Comic Sans MS"/>
                <a:cs typeface="Comic Sans MS"/>
              </a:rPr>
              <a:t>p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/A</a:t>
            </a:r>
            <a:endParaRPr lang="en-US" b="1" dirty="0">
              <a:solidFill>
                <a:srgbClr val="66CCFF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9900" y="5156200"/>
            <a:ext cx="4755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PHENIX: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 its current incarnation it is not suited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for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eRHIC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physics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7230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65" grpId="0" animBg="1"/>
      <p:bldP spid="4006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</a:t>
            </a:r>
            <a:r>
              <a:rPr lang="en-US" dirty="0" err="1" smtClean="0"/>
              <a:t>PheniX</a:t>
            </a:r>
            <a:r>
              <a:rPr lang="en-US" dirty="0" smtClean="0"/>
              <a:t> Spectrometer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 Analyis Meeting, August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083" y="1327150"/>
            <a:ext cx="6153150" cy="361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0" y="3708402"/>
            <a:ext cx="6210300" cy="3111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00" y="749300"/>
            <a:ext cx="706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Design completely driven by AA, </a:t>
            </a:r>
            <a:r>
              <a:rPr lang="en-US" b="1" dirty="0" err="1" smtClean="0">
                <a:latin typeface="Comic Sans MS"/>
                <a:cs typeface="Comic Sans MS"/>
              </a:rPr>
              <a:t>dA</a:t>
            </a:r>
            <a:r>
              <a:rPr lang="en-US" b="1" dirty="0" smtClean="0">
                <a:latin typeface="Comic Sans MS"/>
                <a:cs typeface="Comic Sans MS"/>
              </a:rPr>
              <a:t> and pp physics program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968" y="4565652"/>
            <a:ext cx="2564130" cy="226695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0800000" flipV="1">
            <a:off x="65610" y="3429000"/>
            <a:ext cx="3105150" cy="279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12058" y="3543301"/>
            <a:ext cx="1563852" cy="1651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111747" y="1211262"/>
            <a:ext cx="3372885" cy="1588"/>
          </a:xfrm>
          <a:prstGeom prst="straightConnector1">
            <a:avLst/>
          </a:prstGeom>
          <a:ln>
            <a:solidFill>
              <a:srgbClr val="66CCFF"/>
            </a:solidFill>
            <a:tailEnd type="arrow"/>
          </a:ln>
          <a:effectLst>
            <a:glow rad="63500">
              <a:srgbClr val="66CCFF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4538700" y="1208708"/>
            <a:ext cx="1905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63500">
              <a:srgbClr val="FF0000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20798" y="976573"/>
            <a:ext cx="45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989" y="980108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66CCFF"/>
                </a:solidFill>
                <a:latin typeface="Comic Sans MS"/>
                <a:cs typeface="Comic Sans MS"/>
              </a:rPr>
              <a:t>p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/A</a:t>
            </a:r>
            <a:endParaRPr lang="en-US" b="1" dirty="0">
              <a:solidFill>
                <a:srgbClr val="66CCFF"/>
              </a:solidFill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200" y="1663700"/>
            <a:ext cx="8521700" cy="369331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bg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What can be done: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 inclusive physics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reasonable coverage for scattered lepton</a:t>
            </a:r>
            <a:endParaRPr lang="en-US" dirty="0" smtClean="0"/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 but need to close the gap between 1&lt;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&lt;2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 high mass tracking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 resolution</a:t>
            </a:r>
            <a:endParaRPr lang="en-US" dirty="0" smtClean="0"/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 semi-inclusive physics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 no PID in central detector and </a:t>
            </a:r>
            <a:r>
              <a:rPr lang="en-US" dirty="0" err="1" smtClean="0"/>
              <a:t>hadron</a:t>
            </a:r>
            <a:r>
              <a:rPr lang="en-US" dirty="0" smtClean="0"/>
              <a:t> beam direction</a:t>
            </a:r>
          </a:p>
          <a:p>
            <a:pPr lvl="1">
              <a:buFont typeface="Wingdings" charset="2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will loose significant part of the physics program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ym typeface="Wingdings"/>
              </a:rPr>
              <a:t> exclusive physics program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ym typeface="Wingdings"/>
              </a:rPr>
              <a:t> limited acceptance for coherent physics</a:t>
            </a:r>
          </a:p>
          <a:p>
            <a:pPr lvl="2">
              <a:buFont typeface="Wingdings" charset="2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but need to add roman pots</a:t>
            </a:r>
          </a:p>
          <a:p>
            <a:pPr lvl="1">
              <a:buFont typeface="Wingdings" charset="2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design is not suited for rapidity gap events                         </a:t>
            </a: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</p:txBody>
      </p:sp>
      <p:sp>
        <p:nvSpPr>
          <p:cNvPr id="17" name="Curved Right Arrow 16"/>
          <p:cNvSpPr/>
          <p:nvPr/>
        </p:nvSpPr>
        <p:spPr bwMode="auto">
          <a:xfrm>
            <a:off x="469900" y="4800600"/>
            <a:ext cx="749300" cy="4318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9500" y="4876800"/>
            <a:ext cx="743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 Design not compatible with most of the </a:t>
            </a:r>
            <a:r>
              <a:rPr lang="en-US" dirty="0" err="1" smtClean="0">
                <a:sym typeface="Wingdings"/>
              </a:rPr>
              <a:t>eRHIC</a:t>
            </a:r>
            <a:r>
              <a:rPr lang="en-US" dirty="0" smtClean="0">
                <a:sym typeface="Wingdings"/>
              </a:rPr>
              <a:t> physics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75621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the current </a:t>
            </a:r>
            <a:r>
              <a:rPr lang="en-US" dirty="0" err="1" smtClean="0"/>
              <a:t>PheniX</a:t>
            </a:r>
            <a:r>
              <a:rPr lang="en-US" dirty="0" smtClean="0"/>
              <a:t> see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 Analyis Meeting, August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310" y="1250777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910" y="1250777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2510" y="1250777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6110" y="1250777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65570" y="1842921"/>
            <a:ext cx="461665" cy="7921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4x100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235" y="881445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0-1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1935" y="894145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1-2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0935" y="906845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2-3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51835" y="894145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3-4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1749" t="10624" r="27153" b="12882"/>
          <a:stretch>
            <a:fillRect/>
          </a:stretch>
        </p:blipFill>
        <p:spPr bwMode="auto">
          <a:xfrm>
            <a:off x="1531371" y="3651320"/>
            <a:ext cx="2994164" cy="292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 cstate="print"/>
          <a:srcRect l="8442" t="11804" r="21948" b="9682"/>
          <a:stretch>
            <a:fillRect/>
          </a:stretch>
        </p:blipFill>
        <p:spPr bwMode="auto">
          <a:xfrm>
            <a:off x="5884913" y="3651320"/>
            <a:ext cx="2722865" cy="300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382535" y="418472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4x100</a:t>
            </a:r>
            <a:endParaRPr lang="en-US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28968" y="410852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4x100</a:t>
            </a:r>
            <a:endParaRPr lang="en-US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91150" y="1663700"/>
            <a:ext cx="406400" cy="520700"/>
          </a:xfrm>
          <a:prstGeom prst="rect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527943" y="1582571"/>
            <a:ext cx="406400" cy="520700"/>
          </a:xfrm>
          <a:prstGeom prst="rect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71787" y="1816100"/>
            <a:ext cx="406400" cy="520700"/>
          </a:xfrm>
          <a:prstGeom prst="rect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24971" y="1924050"/>
            <a:ext cx="406400" cy="520700"/>
          </a:xfrm>
          <a:prstGeom prst="rect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70100" y="4762500"/>
            <a:ext cx="1342865" cy="736600"/>
          </a:xfrm>
          <a:prstGeom prst="rect">
            <a:avLst/>
          </a:prstGeom>
          <a:noFill/>
          <a:ln w="444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62303" y="4711700"/>
            <a:ext cx="1342865" cy="736600"/>
          </a:xfrm>
          <a:prstGeom prst="rect">
            <a:avLst/>
          </a:prstGeom>
          <a:noFill/>
          <a:ln w="444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333365" y="2959605"/>
            <a:ext cx="5026511" cy="120032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27000">
              <a:srgbClr val="FF66FF">
                <a:alpha val="50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Current </a:t>
            </a:r>
            <a:r>
              <a:rPr lang="en-US" b="1" dirty="0" err="1" smtClean="0">
                <a:solidFill>
                  <a:srgbClr val="CC66FF"/>
                </a:solidFill>
                <a:latin typeface="Comic Sans MS"/>
                <a:cs typeface="Comic Sans MS"/>
              </a:rPr>
              <a:t>PheniX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detector </a:t>
            </a:r>
          </a:p>
          <a:p>
            <a:pPr algn="ctr"/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not really useable for</a:t>
            </a:r>
          </a:p>
          <a:p>
            <a:pPr algn="ctr"/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DIS</a:t>
            </a:r>
          </a:p>
          <a:p>
            <a:pPr algn="ctr"/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acceptance not matched to DIS kinematics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25939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detect</a:t>
            </a:r>
            <a:endParaRPr lang="en-US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 Analyis Meeting, August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95400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0200" y="1295400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0" y="1295400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6600" y="1295400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86035" y="2067564"/>
            <a:ext cx="461665" cy="6512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4x50</a:t>
            </a:r>
            <a:endParaRPr lang="en-US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965200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0-1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2400" y="977900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1-2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51400" y="990600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2-3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72300" y="977900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3-4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87736" y="2109899"/>
            <a:ext cx="1075266" cy="1047859"/>
          </a:xfrm>
          <a:prstGeom prst="rect">
            <a:avLst/>
          </a:prstGeom>
          <a:noFill/>
          <a:ln>
            <a:solidFill>
              <a:srgbClr val="8000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138261" y="1794623"/>
            <a:ext cx="1075266" cy="1363135"/>
          </a:xfrm>
          <a:prstGeom prst="rect">
            <a:avLst/>
          </a:prstGeom>
          <a:noFill/>
          <a:ln>
            <a:solidFill>
              <a:srgbClr val="8000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249694" y="1777689"/>
            <a:ext cx="1075266" cy="1363135"/>
          </a:xfrm>
          <a:prstGeom prst="rect">
            <a:avLst/>
          </a:prstGeom>
          <a:noFill/>
          <a:ln>
            <a:solidFill>
              <a:srgbClr val="8000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392571" y="1625291"/>
            <a:ext cx="1075266" cy="1532468"/>
          </a:xfrm>
          <a:prstGeom prst="rect">
            <a:avLst/>
          </a:prstGeom>
          <a:noFill/>
          <a:ln>
            <a:solidFill>
              <a:srgbClr val="8000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6" cstate="print"/>
          <a:srcRect l="8442" t="11804" r="9976" b="9682"/>
          <a:stretch>
            <a:fillRect/>
          </a:stretch>
        </p:blipFill>
        <p:spPr bwMode="auto">
          <a:xfrm>
            <a:off x="474993" y="3548115"/>
            <a:ext cx="3191146" cy="300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2064333" y="40307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mic Sans MS"/>
                <a:cs typeface="Comic Sans MS"/>
              </a:rPr>
              <a:t>4x100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1536" y="4240234"/>
            <a:ext cx="1447800" cy="1329267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103139" y="4680501"/>
            <a:ext cx="1194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central arm</a:t>
            </a:r>
          </a:p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unidentified</a:t>
            </a:r>
            <a:endParaRPr lang="en-US" sz="1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1535" y="5738834"/>
            <a:ext cx="2430513" cy="30480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170365" y="5302570"/>
            <a:ext cx="1127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North </a:t>
            </a:r>
            <a:r>
              <a:rPr lang="en-US" sz="12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arm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only </a:t>
            </a:r>
            <a:r>
              <a:rPr lang="en-US" sz="12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muons</a:t>
            </a:r>
            <a:endParaRPr lang="en-US" sz="1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44234" y="3630723"/>
            <a:ext cx="2430513" cy="304802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31535" y="3548115"/>
            <a:ext cx="1314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Comic Sans MS"/>
                <a:cs typeface="Comic Sans MS"/>
              </a:rPr>
              <a:t>Forward upgrade</a:t>
            </a:r>
          </a:p>
          <a:p>
            <a:pPr algn="ctr"/>
            <a:r>
              <a:rPr lang="en-US" sz="1000" b="1" dirty="0" smtClean="0">
                <a:latin typeface="Comic Sans MS"/>
                <a:cs typeface="Comic Sans MS"/>
              </a:rPr>
              <a:t>identified hadrons</a:t>
            </a:r>
            <a:endParaRPr lang="en-US" sz="1000" b="1" dirty="0">
              <a:latin typeface="Comic Sans MS"/>
              <a:cs typeface="Comic Sans MS"/>
            </a:endParaRPr>
          </a:p>
        </p:txBody>
      </p:sp>
      <p:grpSp>
        <p:nvGrpSpPr>
          <p:cNvPr id="3" name="Group 45"/>
          <p:cNvGrpSpPr/>
          <p:nvPr/>
        </p:nvGrpSpPr>
        <p:grpSpPr>
          <a:xfrm>
            <a:off x="3826007" y="3586215"/>
            <a:ext cx="3793992" cy="2830460"/>
            <a:chOff x="3826007" y="3586215"/>
            <a:chExt cx="3793992" cy="283046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rcRect l="6644" t="3022" b="3022"/>
            <a:stretch>
              <a:fillRect/>
            </a:stretch>
          </p:blipFill>
          <p:spPr>
            <a:xfrm>
              <a:off x="3826007" y="3618524"/>
              <a:ext cx="3793992" cy="2798151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5816600" y="3586215"/>
              <a:ext cx="1727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5 GeVx50GeV</a:t>
              </a:r>
              <a:endParaRPr lang="en-US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5249694" y="3897425"/>
            <a:ext cx="3765550" cy="2884375"/>
            <a:chOff x="5249694" y="3897425"/>
            <a:chExt cx="3765550" cy="288437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9694" y="3905250"/>
              <a:ext cx="3765550" cy="287655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692900" y="3897425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20 </a:t>
              </a:r>
              <a:r>
                <a:rPr lang="en-US" b="1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GeV</a:t>
              </a:r>
              <a:r>
                <a:rPr lang="en-US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x</a:t>
              </a:r>
              <a:r>
                <a:rPr lang="en-US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250 </a:t>
              </a:r>
              <a:r>
                <a:rPr lang="en-US" b="1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GeV</a:t>
              </a:r>
              <a:endParaRPr lang="en-US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290883" y="1642408"/>
            <a:ext cx="6880271" cy="193899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27000">
              <a:srgbClr val="FF66FF">
                <a:alpha val="50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No dependence on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hadron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beam energy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Q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&gt;0.1GeV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</a:t>
            </a:r>
            <a:endParaRPr lang="en-US" b="1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4GeV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&gt;5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10GeV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&gt;2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20GeV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&gt;1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o</a:t>
            </a:r>
          </a:p>
          <a:p>
            <a:pPr algn="ctr"/>
            <a:endParaRPr lang="en-US" b="1" baseline="30000" dirty="0" smtClean="0">
              <a:solidFill>
                <a:schemeClr val="bg1"/>
              </a:solidFill>
              <a:latin typeface="Comic Sans MS"/>
              <a:cs typeface="Comic Sans MS"/>
              <a:sym typeface="Wingdings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New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PheniX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has close to full coverage for scattered 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lepton</a:t>
            </a:r>
          </a:p>
        </p:txBody>
      </p:sp>
    </p:spTree>
    <p:extLst>
      <p:ext uri="{BB962C8B-B14F-4D97-AF65-F5344CB8AC3E}">
        <p14:creationId xmlns:p14="http://schemas.microsoft.com/office/powerpoint/2010/main" val="1260100632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Dotted grid"/>
          <p:cNvSpPr>
            <a:spLocks noChangeArrowheads="1"/>
          </p:cNvSpPr>
          <p:nvPr/>
        </p:nvSpPr>
        <p:spPr bwMode="auto">
          <a:xfrm>
            <a:off x="114300" y="762000"/>
            <a:ext cx="8915400" cy="5638800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5" name="Picture 3" descr="tpcsymposium copy"/>
          <p:cNvPicPr>
            <a:picLocks noChangeAspect="1" noChangeArrowheads="1"/>
          </p:cNvPicPr>
          <p:nvPr/>
        </p:nvPicPr>
        <p:blipFill>
          <a:blip r:embed="rId3"/>
          <a:srcRect l="1123"/>
          <a:stretch>
            <a:fillRect/>
          </a:stretch>
        </p:blipFill>
        <p:spPr bwMode="auto">
          <a:xfrm>
            <a:off x="1524000" y="1524000"/>
            <a:ext cx="6037263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3103563"/>
            <a:ext cx="0" cy="762000"/>
            <a:chOff x="768" y="2064"/>
            <a:chExt cx="0" cy="480"/>
          </a:xfrm>
        </p:grpSpPr>
        <p:sp>
          <p:nvSpPr>
            <p:cNvPr id="23662" name="Line 5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3" name="Line 6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324600" y="3103563"/>
            <a:ext cx="0" cy="762000"/>
            <a:chOff x="768" y="2064"/>
            <a:chExt cx="0" cy="480"/>
          </a:xfrm>
        </p:grpSpPr>
        <p:sp>
          <p:nvSpPr>
            <p:cNvPr id="23660" name="Line 8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1" name="Line 9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330700" y="3375025"/>
            <a:ext cx="533400" cy="214313"/>
            <a:chOff x="1752" y="2235"/>
            <a:chExt cx="336" cy="135"/>
          </a:xfrm>
        </p:grpSpPr>
        <p:sp>
          <p:nvSpPr>
            <p:cNvPr id="23658" name="Line 11"/>
            <p:cNvSpPr>
              <a:spLocks noChangeShapeType="1"/>
            </p:cNvSpPr>
            <p:nvPr/>
          </p:nvSpPr>
          <p:spPr bwMode="auto">
            <a:xfrm>
              <a:off x="1752" y="2235"/>
              <a:ext cx="3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9" name="Line 12"/>
            <p:cNvSpPr>
              <a:spLocks noChangeShapeType="1"/>
            </p:cNvSpPr>
            <p:nvPr/>
          </p:nvSpPr>
          <p:spPr bwMode="auto">
            <a:xfrm>
              <a:off x="1752" y="2370"/>
              <a:ext cx="3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59" name="Rectangle 13"/>
          <p:cNvSpPr>
            <a:spLocks noChangeArrowheads="1"/>
          </p:cNvSpPr>
          <p:nvPr/>
        </p:nvSpPr>
        <p:spPr bwMode="auto">
          <a:xfrm>
            <a:off x="3149600" y="3276600"/>
            <a:ext cx="2895600" cy="176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Rectangle 14"/>
          <p:cNvSpPr>
            <a:spLocks noChangeArrowheads="1"/>
          </p:cNvSpPr>
          <p:nvPr/>
        </p:nvSpPr>
        <p:spPr bwMode="auto">
          <a:xfrm>
            <a:off x="3149600" y="3513138"/>
            <a:ext cx="2895600" cy="1762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343400" y="3276600"/>
            <a:ext cx="457200" cy="392113"/>
            <a:chOff x="1776" y="1920"/>
            <a:chExt cx="288" cy="247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1776" y="1920"/>
              <a:ext cx="288" cy="26"/>
              <a:chOff x="1776" y="1920"/>
              <a:chExt cx="288" cy="26"/>
            </a:xfrm>
          </p:grpSpPr>
          <p:sp>
            <p:nvSpPr>
              <p:cNvPr id="23656" name="Line 17"/>
              <p:cNvSpPr>
                <a:spLocks noChangeShapeType="1"/>
              </p:cNvSpPr>
              <p:nvPr/>
            </p:nvSpPr>
            <p:spPr bwMode="auto">
              <a:xfrm>
                <a:off x="1802" y="1946"/>
                <a:ext cx="240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7" name="Line 18"/>
              <p:cNvSpPr>
                <a:spLocks noChangeShapeType="1"/>
              </p:cNvSpPr>
              <p:nvPr/>
            </p:nvSpPr>
            <p:spPr bwMode="auto">
              <a:xfrm>
                <a:off x="1776" y="1920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654" name="Line 19"/>
            <p:cNvSpPr>
              <a:spLocks noChangeShapeType="1"/>
            </p:cNvSpPr>
            <p:nvPr/>
          </p:nvSpPr>
          <p:spPr bwMode="auto">
            <a:xfrm>
              <a:off x="1802" y="2141"/>
              <a:ext cx="240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5" name="Line 20"/>
            <p:cNvSpPr>
              <a:spLocks noChangeShapeType="1"/>
            </p:cNvSpPr>
            <p:nvPr/>
          </p:nvSpPr>
          <p:spPr bwMode="auto">
            <a:xfrm>
              <a:off x="1776" y="2167"/>
              <a:ext cx="288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495800" y="3411538"/>
            <a:ext cx="152400" cy="146050"/>
            <a:chOff x="1872" y="2258"/>
            <a:chExt cx="96" cy="92"/>
          </a:xfrm>
        </p:grpSpPr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1872" y="2258"/>
              <a:ext cx="96" cy="16"/>
              <a:chOff x="1872" y="2256"/>
              <a:chExt cx="96" cy="16"/>
            </a:xfrm>
          </p:grpSpPr>
          <p:sp>
            <p:nvSpPr>
              <p:cNvPr id="23651" name="Line 23"/>
              <p:cNvSpPr>
                <a:spLocks noChangeShapeType="1"/>
              </p:cNvSpPr>
              <p:nvPr/>
            </p:nvSpPr>
            <p:spPr bwMode="auto">
              <a:xfrm>
                <a:off x="1872" y="2256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2" name="Line 24"/>
              <p:cNvSpPr>
                <a:spLocks noChangeShapeType="1"/>
              </p:cNvSpPr>
              <p:nvPr/>
            </p:nvSpPr>
            <p:spPr bwMode="auto">
              <a:xfrm>
                <a:off x="1872" y="227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1872" y="2334"/>
              <a:ext cx="96" cy="16"/>
              <a:chOff x="1872" y="2332"/>
              <a:chExt cx="96" cy="16"/>
            </a:xfrm>
          </p:grpSpPr>
          <p:sp>
            <p:nvSpPr>
              <p:cNvPr id="23649" name="Line 26"/>
              <p:cNvSpPr>
                <a:spLocks noChangeShapeType="1"/>
              </p:cNvSpPr>
              <p:nvPr/>
            </p:nvSpPr>
            <p:spPr bwMode="auto">
              <a:xfrm>
                <a:off x="1872" y="233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0" name="Line 27"/>
              <p:cNvSpPr>
                <a:spLocks noChangeShapeType="1"/>
              </p:cNvSpPr>
              <p:nvPr/>
            </p:nvSpPr>
            <p:spPr bwMode="auto">
              <a:xfrm>
                <a:off x="1872" y="2348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2743200" y="3103563"/>
            <a:ext cx="0" cy="762000"/>
            <a:chOff x="768" y="2064"/>
            <a:chExt cx="0" cy="480"/>
          </a:xfrm>
        </p:grpSpPr>
        <p:sp>
          <p:nvSpPr>
            <p:cNvPr id="23645" name="Line 31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6" name="Line 32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6324600" y="3103563"/>
            <a:ext cx="0" cy="762000"/>
            <a:chOff x="768" y="2064"/>
            <a:chExt cx="0" cy="480"/>
          </a:xfrm>
        </p:grpSpPr>
        <p:sp>
          <p:nvSpPr>
            <p:cNvPr id="23643" name="Line 34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4" name="Line 35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67" name="Line 36"/>
          <p:cNvSpPr>
            <a:spLocks noChangeShapeType="1"/>
          </p:cNvSpPr>
          <p:nvPr/>
        </p:nvSpPr>
        <p:spPr bwMode="auto">
          <a:xfrm>
            <a:off x="1790700" y="3398838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9" name="Line 38"/>
          <p:cNvSpPr>
            <a:spLocks noChangeShapeType="1"/>
          </p:cNvSpPr>
          <p:nvPr/>
        </p:nvSpPr>
        <p:spPr bwMode="auto">
          <a:xfrm>
            <a:off x="7353300" y="3408363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0" name="Rectangle 39"/>
          <p:cNvSpPr>
            <a:spLocks noChangeArrowheads="1"/>
          </p:cNvSpPr>
          <p:nvPr/>
        </p:nvSpPr>
        <p:spPr bwMode="auto">
          <a:xfrm>
            <a:off x="3238500" y="3290888"/>
            <a:ext cx="609600" cy="161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Rectangle 40"/>
          <p:cNvSpPr>
            <a:spLocks noChangeArrowheads="1"/>
          </p:cNvSpPr>
          <p:nvPr/>
        </p:nvSpPr>
        <p:spPr bwMode="auto">
          <a:xfrm>
            <a:off x="5284788" y="3516313"/>
            <a:ext cx="620712" cy="1555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2" name="Rectangle 41"/>
          <p:cNvSpPr>
            <a:spLocks noChangeArrowheads="1"/>
          </p:cNvSpPr>
          <p:nvPr/>
        </p:nvSpPr>
        <p:spPr bwMode="auto">
          <a:xfrm>
            <a:off x="5292725" y="3289300"/>
            <a:ext cx="615950" cy="1635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1905000" y="3255963"/>
            <a:ext cx="304800" cy="457200"/>
            <a:chOff x="3408" y="2160"/>
            <a:chExt cx="192" cy="288"/>
          </a:xfrm>
        </p:grpSpPr>
        <p:sp>
          <p:nvSpPr>
            <p:cNvPr id="23641" name="Rectangle 43"/>
            <p:cNvSpPr>
              <a:spLocks noChangeArrowheads="1"/>
            </p:cNvSpPr>
            <p:nvPr/>
          </p:nvSpPr>
          <p:spPr bwMode="auto">
            <a:xfrm>
              <a:off x="3408" y="2160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2" name="Rectangle 44"/>
            <p:cNvSpPr>
              <a:spLocks noChangeArrowheads="1"/>
            </p:cNvSpPr>
            <p:nvPr/>
          </p:nvSpPr>
          <p:spPr bwMode="auto">
            <a:xfrm>
              <a:off x="3408" y="2352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74" name="Line 45"/>
          <p:cNvSpPr>
            <a:spLocks noChangeShapeType="1"/>
          </p:cNvSpPr>
          <p:nvPr/>
        </p:nvSpPr>
        <p:spPr bwMode="auto">
          <a:xfrm>
            <a:off x="1905000" y="1447800"/>
            <a:ext cx="1600200" cy="9906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14" name="Text Box 46"/>
          <p:cNvSpPr txBox="1">
            <a:spLocks noChangeArrowheads="1"/>
          </p:cNvSpPr>
          <p:nvPr/>
        </p:nvSpPr>
        <p:spPr bwMode="auto">
          <a:xfrm>
            <a:off x="381000" y="990600"/>
            <a:ext cx="19812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MRPC ToF Barrel</a:t>
            </a:r>
          </a:p>
        </p:txBody>
      </p:sp>
      <p:sp>
        <p:nvSpPr>
          <p:cNvPr id="23578" name="Line 49"/>
          <p:cNvSpPr>
            <a:spLocks noChangeShapeType="1"/>
          </p:cNvSpPr>
          <p:nvPr/>
        </p:nvSpPr>
        <p:spPr bwMode="auto">
          <a:xfrm>
            <a:off x="1600200" y="2057400"/>
            <a:ext cx="1066800" cy="1066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9" name="Text Box 50"/>
          <p:cNvSpPr txBox="1">
            <a:spLocks noChangeArrowheads="1"/>
          </p:cNvSpPr>
          <p:nvPr/>
        </p:nvSpPr>
        <p:spPr bwMode="auto">
          <a:xfrm>
            <a:off x="762000" y="19685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66"/>
                </a:solidFill>
                <a:ea typeface="Arial" pitchFamily="-108" charset="0"/>
                <a:cs typeface="Arial" pitchFamily="-108" charset="0"/>
              </a:rPr>
              <a:t>BBC</a:t>
            </a:r>
            <a:endParaRPr lang="en-US" sz="1800" dirty="0">
              <a:solidFill>
                <a:srgbClr val="FFFF66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2" name="Line 53"/>
          <p:cNvSpPr>
            <a:spLocks noChangeShapeType="1"/>
          </p:cNvSpPr>
          <p:nvPr/>
        </p:nvSpPr>
        <p:spPr bwMode="auto">
          <a:xfrm>
            <a:off x="990600" y="2971800"/>
            <a:ext cx="914400" cy="304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3" name="Text Box 54"/>
          <p:cNvSpPr txBox="1">
            <a:spLocks noChangeArrowheads="1"/>
          </p:cNvSpPr>
          <p:nvPr/>
        </p:nvSpPr>
        <p:spPr bwMode="auto">
          <a:xfrm>
            <a:off x="381000" y="26670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</a:t>
            </a:r>
            <a:r>
              <a:rPr lang="en-US" sz="1600" b="1">
                <a:ea typeface="Arial" pitchFamily="-108" charset="0"/>
                <a:cs typeface="Arial" pitchFamily="-108" charset="0"/>
                <a:sym typeface="Symbol" pitchFamily="-108" charset="2"/>
              </a:rPr>
              <a:t>PD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4" name="Rectangle 55"/>
          <p:cNvSpPr>
            <a:spLocks noChangeArrowheads="1"/>
          </p:cNvSpPr>
          <p:nvPr/>
        </p:nvSpPr>
        <p:spPr bwMode="auto">
          <a:xfrm>
            <a:off x="6858000" y="3581400"/>
            <a:ext cx="304800" cy="609600"/>
          </a:xfrm>
          <a:prstGeom prst="rect">
            <a:avLst/>
          </a:prstGeom>
          <a:solidFill>
            <a:srgbClr val="081D58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5" name="Rectangle 56"/>
          <p:cNvSpPr>
            <a:spLocks noChangeArrowheads="1"/>
          </p:cNvSpPr>
          <p:nvPr/>
        </p:nvSpPr>
        <p:spPr bwMode="auto">
          <a:xfrm>
            <a:off x="6858000" y="2819400"/>
            <a:ext cx="304800" cy="609600"/>
          </a:xfrm>
          <a:prstGeom prst="rect">
            <a:avLst/>
          </a:prstGeom>
          <a:solidFill>
            <a:srgbClr val="081D58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6" name="Line 57"/>
          <p:cNvSpPr>
            <a:spLocks noChangeShapeType="1"/>
          </p:cNvSpPr>
          <p:nvPr/>
        </p:nvSpPr>
        <p:spPr bwMode="auto">
          <a:xfrm flipH="1">
            <a:off x="7162800" y="2057400"/>
            <a:ext cx="838200" cy="7620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7" name="Text Box 58"/>
          <p:cNvSpPr txBox="1">
            <a:spLocks noChangeArrowheads="1"/>
          </p:cNvSpPr>
          <p:nvPr/>
        </p:nvSpPr>
        <p:spPr bwMode="auto">
          <a:xfrm>
            <a:off x="7239000" y="17526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14673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</a:t>
            </a:r>
            <a:r>
              <a:rPr lang="en-US" sz="1600" b="1">
                <a:ea typeface="Arial" pitchFamily="-108" charset="0"/>
                <a:cs typeface="Arial" pitchFamily="-108" charset="0"/>
                <a:sym typeface="Symbol" pitchFamily="-108" charset="2"/>
              </a:rPr>
              <a:t>M</a:t>
            </a:r>
            <a:r>
              <a:rPr lang="en-US" sz="1600" b="1">
                <a:ea typeface="Arial" pitchFamily="-108" charset="0"/>
                <a:cs typeface="Arial" pitchFamily="-108" charset="0"/>
              </a:rPr>
              <a:t>S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8" name="Line 59"/>
          <p:cNvSpPr>
            <a:spLocks noChangeShapeType="1"/>
          </p:cNvSpPr>
          <p:nvPr/>
        </p:nvSpPr>
        <p:spPr bwMode="auto">
          <a:xfrm flipH="1">
            <a:off x="5334000" y="1143000"/>
            <a:ext cx="685800" cy="12192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9" name="Text Box 60"/>
          <p:cNvSpPr txBox="1">
            <a:spLocks noChangeArrowheads="1"/>
          </p:cNvSpPr>
          <p:nvPr/>
        </p:nvSpPr>
        <p:spPr bwMode="auto">
          <a:xfrm>
            <a:off x="5562600" y="930275"/>
            <a:ext cx="1295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EMC Barrel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0" name="Line 61"/>
          <p:cNvSpPr>
            <a:spLocks noChangeShapeType="1"/>
          </p:cNvSpPr>
          <p:nvPr/>
        </p:nvSpPr>
        <p:spPr bwMode="auto">
          <a:xfrm flipH="1">
            <a:off x="5943600" y="1447800"/>
            <a:ext cx="1409700" cy="12954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1" name="Text Box 62"/>
          <p:cNvSpPr txBox="1">
            <a:spLocks noChangeArrowheads="1"/>
          </p:cNvSpPr>
          <p:nvPr/>
        </p:nvSpPr>
        <p:spPr bwMode="auto">
          <a:xfrm>
            <a:off x="7162800" y="1143000"/>
            <a:ext cx="16002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EMC End Cap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2" name="Line 63"/>
          <p:cNvSpPr>
            <a:spLocks noChangeShapeType="1"/>
          </p:cNvSpPr>
          <p:nvPr/>
        </p:nvSpPr>
        <p:spPr bwMode="auto">
          <a:xfrm flipH="1" flipV="1">
            <a:off x="4953000" y="3581400"/>
            <a:ext cx="952500" cy="2209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3" name="Line 64"/>
          <p:cNvSpPr>
            <a:spLocks noChangeShapeType="1"/>
          </p:cNvSpPr>
          <p:nvPr/>
        </p:nvSpPr>
        <p:spPr bwMode="auto">
          <a:xfrm flipV="1">
            <a:off x="3429000" y="3581400"/>
            <a:ext cx="1066800" cy="22860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33" name="Text Box 65"/>
          <p:cNvSpPr txBox="1">
            <a:spLocks noChangeArrowheads="1"/>
          </p:cNvSpPr>
          <p:nvPr/>
        </p:nvSpPr>
        <p:spPr bwMode="auto">
          <a:xfrm>
            <a:off x="381000" y="5275263"/>
            <a:ext cx="1143000" cy="338137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DAQ1000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3596" name="Line 67"/>
          <p:cNvSpPr>
            <a:spLocks noChangeShapeType="1"/>
          </p:cNvSpPr>
          <p:nvPr/>
        </p:nvSpPr>
        <p:spPr bwMode="auto">
          <a:xfrm>
            <a:off x="49530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7" name="Line 68"/>
          <p:cNvSpPr>
            <a:spLocks noChangeShapeType="1"/>
          </p:cNvSpPr>
          <p:nvPr/>
        </p:nvSpPr>
        <p:spPr bwMode="auto">
          <a:xfrm>
            <a:off x="48768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8" name="Line 69"/>
          <p:cNvSpPr>
            <a:spLocks noChangeShapeType="1"/>
          </p:cNvSpPr>
          <p:nvPr/>
        </p:nvSpPr>
        <p:spPr bwMode="auto">
          <a:xfrm>
            <a:off x="50292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9" name="Line 70"/>
          <p:cNvSpPr>
            <a:spLocks noChangeShapeType="1"/>
          </p:cNvSpPr>
          <p:nvPr/>
        </p:nvSpPr>
        <p:spPr bwMode="auto">
          <a:xfrm>
            <a:off x="51054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0" name="Line 71"/>
          <p:cNvSpPr>
            <a:spLocks noChangeShapeType="1"/>
          </p:cNvSpPr>
          <p:nvPr/>
        </p:nvSpPr>
        <p:spPr bwMode="auto">
          <a:xfrm>
            <a:off x="51816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1" name="Line 72"/>
          <p:cNvSpPr>
            <a:spLocks noChangeShapeType="1"/>
          </p:cNvSpPr>
          <p:nvPr/>
        </p:nvSpPr>
        <p:spPr bwMode="auto">
          <a:xfrm>
            <a:off x="52578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2" name="Line 73"/>
          <p:cNvSpPr>
            <a:spLocks noChangeShapeType="1"/>
          </p:cNvSpPr>
          <p:nvPr/>
        </p:nvSpPr>
        <p:spPr bwMode="auto">
          <a:xfrm>
            <a:off x="49530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3" name="Line 74"/>
          <p:cNvSpPr>
            <a:spLocks noChangeShapeType="1"/>
          </p:cNvSpPr>
          <p:nvPr/>
        </p:nvSpPr>
        <p:spPr bwMode="auto">
          <a:xfrm>
            <a:off x="48768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4" name="Line 75"/>
          <p:cNvSpPr>
            <a:spLocks noChangeShapeType="1"/>
          </p:cNvSpPr>
          <p:nvPr/>
        </p:nvSpPr>
        <p:spPr bwMode="auto">
          <a:xfrm>
            <a:off x="50292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5" name="Line 76"/>
          <p:cNvSpPr>
            <a:spLocks noChangeShapeType="1"/>
          </p:cNvSpPr>
          <p:nvPr/>
        </p:nvSpPr>
        <p:spPr bwMode="auto">
          <a:xfrm>
            <a:off x="51054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6" name="Line 77"/>
          <p:cNvSpPr>
            <a:spLocks noChangeShapeType="1"/>
          </p:cNvSpPr>
          <p:nvPr/>
        </p:nvSpPr>
        <p:spPr bwMode="auto">
          <a:xfrm>
            <a:off x="51816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7" name="Line 78"/>
          <p:cNvSpPr>
            <a:spLocks noChangeShapeType="1"/>
          </p:cNvSpPr>
          <p:nvPr/>
        </p:nvSpPr>
        <p:spPr bwMode="auto">
          <a:xfrm>
            <a:off x="52578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8" name="Rectangle 79"/>
          <p:cNvSpPr>
            <a:spLocks noChangeArrowheads="1"/>
          </p:cNvSpPr>
          <p:nvPr/>
        </p:nvSpPr>
        <p:spPr bwMode="auto">
          <a:xfrm>
            <a:off x="7162800" y="5334000"/>
            <a:ext cx="1600200" cy="363538"/>
          </a:xfrm>
          <a:prstGeom prst="rect">
            <a:avLst/>
          </a:prstGeom>
          <a:noFill/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ea typeface="Arial" pitchFamily="-108" charset="0"/>
                <a:cs typeface="Arial" pitchFamily="-108" charset="0"/>
              </a:rPr>
              <a:t>COMPLETE</a:t>
            </a:r>
            <a:endParaRPr lang="en-US" sz="1400" b="1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09" name="Rectangle 80"/>
          <p:cNvSpPr>
            <a:spLocks noChangeArrowheads="1"/>
          </p:cNvSpPr>
          <p:nvPr/>
        </p:nvSpPr>
        <p:spPr bwMode="auto">
          <a:xfrm>
            <a:off x="7162800" y="5867400"/>
            <a:ext cx="914400" cy="304800"/>
          </a:xfrm>
          <a:prstGeom prst="rect">
            <a:avLst/>
          </a:prstGeom>
          <a:noFill/>
          <a:ln w="57150" cmpd="thinThick">
            <a:solidFill>
              <a:srgbClr val="85131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Ongoing</a:t>
            </a:r>
          </a:p>
        </p:txBody>
      </p:sp>
      <p:sp>
        <p:nvSpPr>
          <p:cNvPr id="23610" name="Line 81"/>
          <p:cNvSpPr>
            <a:spLocks noChangeShapeType="1"/>
          </p:cNvSpPr>
          <p:nvPr/>
        </p:nvSpPr>
        <p:spPr bwMode="auto">
          <a:xfrm>
            <a:off x="34290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1" name="Line 82"/>
          <p:cNvSpPr>
            <a:spLocks noChangeShapeType="1"/>
          </p:cNvSpPr>
          <p:nvPr/>
        </p:nvSpPr>
        <p:spPr bwMode="auto">
          <a:xfrm>
            <a:off x="29718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2" name="Line 83"/>
          <p:cNvSpPr>
            <a:spLocks noChangeShapeType="1"/>
          </p:cNvSpPr>
          <p:nvPr/>
        </p:nvSpPr>
        <p:spPr bwMode="auto">
          <a:xfrm>
            <a:off x="48006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3" name="Line 84"/>
          <p:cNvSpPr>
            <a:spLocks noChangeShapeType="1"/>
          </p:cNvSpPr>
          <p:nvPr/>
        </p:nvSpPr>
        <p:spPr bwMode="auto">
          <a:xfrm>
            <a:off x="43434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4" name="Line 85"/>
          <p:cNvSpPr>
            <a:spLocks noChangeShapeType="1"/>
          </p:cNvSpPr>
          <p:nvPr/>
        </p:nvSpPr>
        <p:spPr bwMode="auto">
          <a:xfrm>
            <a:off x="38862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5" name="Line 86"/>
          <p:cNvSpPr>
            <a:spLocks noChangeShapeType="1"/>
          </p:cNvSpPr>
          <p:nvPr/>
        </p:nvSpPr>
        <p:spPr bwMode="auto">
          <a:xfrm>
            <a:off x="52578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6" name="Line 87"/>
          <p:cNvSpPr>
            <a:spLocks noChangeShapeType="1"/>
          </p:cNvSpPr>
          <p:nvPr/>
        </p:nvSpPr>
        <p:spPr bwMode="auto">
          <a:xfrm>
            <a:off x="57150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7" name="Line 88"/>
          <p:cNvSpPr>
            <a:spLocks noChangeShapeType="1"/>
          </p:cNvSpPr>
          <p:nvPr/>
        </p:nvSpPr>
        <p:spPr bwMode="auto">
          <a:xfrm>
            <a:off x="35052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8" name="Line 89"/>
          <p:cNvSpPr>
            <a:spLocks noChangeShapeType="1"/>
          </p:cNvSpPr>
          <p:nvPr/>
        </p:nvSpPr>
        <p:spPr bwMode="auto">
          <a:xfrm>
            <a:off x="30480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9" name="Line 90"/>
          <p:cNvSpPr>
            <a:spLocks noChangeShapeType="1"/>
          </p:cNvSpPr>
          <p:nvPr/>
        </p:nvSpPr>
        <p:spPr bwMode="auto">
          <a:xfrm>
            <a:off x="47244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0" name="Line 91"/>
          <p:cNvSpPr>
            <a:spLocks noChangeShapeType="1"/>
          </p:cNvSpPr>
          <p:nvPr/>
        </p:nvSpPr>
        <p:spPr bwMode="auto">
          <a:xfrm>
            <a:off x="42672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1" name="Line 92"/>
          <p:cNvSpPr>
            <a:spLocks noChangeShapeType="1"/>
          </p:cNvSpPr>
          <p:nvPr/>
        </p:nvSpPr>
        <p:spPr bwMode="auto">
          <a:xfrm>
            <a:off x="39624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2" name="Line 93"/>
          <p:cNvSpPr>
            <a:spLocks noChangeShapeType="1"/>
          </p:cNvSpPr>
          <p:nvPr/>
        </p:nvSpPr>
        <p:spPr bwMode="auto">
          <a:xfrm>
            <a:off x="51816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3" name="Line 94"/>
          <p:cNvSpPr>
            <a:spLocks noChangeShapeType="1"/>
          </p:cNvSpPr>
          <p:nvPr/>
        </p:nvSpPr>
        <p:spPr bwMode="auto">
          <a:xfrm>
            <a:off x="56388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4" name="Line 96"/>
          <p:cNvSpPr>
            <a:spLocks noChangeShapeType="1"/>
          </p:cNvSpPr>
          <p:nvPr/>
        </p:nvSpPr>
        <p:spPr bwMode="auto">
          <a:xfrm>
            <a:off x="3429000" y="1219200"/>
            <a:ext cx="304800" cy="304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6" name="Rectangle 98"/>
          <p:cNvSpPr>
            <a:spLocks noChangeArrowheads="1"/>
          </p:cNvSpPr>
          <p:nvPr/>
        </p:nvSpPr>
        <p:spPr bwMode="auto">
          <a:xfrm>
            <a:off x="8229600" y="5867400"/>
            <a:ext cx="533400" cy="304800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R&amp;D</a:t>
            </a:r>
            <a:endParaRPr lang="en-US" sz="14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8" name="Text Box 100"/>
          <p:cNvSpPr txBox="1">
            <a:spLocks noChangeArrowheads="1"/>
          </p:cNvSpPr>
          <p:nvPr/>
        </p:nvSpPr>
        <p:spPr bwMode="auto">
          <a:xfrm>
            <a:off x="4114800" y="2673350"/>
            <a:ext cx="914400" cy="374650"/>
          </a:xfrm>
          <a:prstGeom prst="rect">
            <a:avLst/>
          </a:prstGeom>
          <a:solidFill>
            <a:schemeClr val="bg1"/>
          </a:solidFill>
          <a:ln w="38100">
            <a:solidFill>
              <a:srgbClr val="14673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TPC</a:t>
            </a:r>
            <a:endParaRPr lang="en-US" sz="1800" b="1"/>
          </a:p>
        </p:txBody>
      </p:sp>
      <p:sp>
        <p:nvSpPr>
          <p:cNvPr id="23637" name="Rectangle 98"/>
          <p:cNvSpPr>
            <a:spLocks noChangeArrowheads="1"/>
          </p:cNvSpPr>
          <p:nvPr/>
        </p:nvSpPr>
        <p:spPr bwMode="auto">
          <a:xfrm>
            <a:off x="7696200" y="4648200"/>
            <a:ext cx="1066800" cy="304800"/>
          </a:xfrm>
          <a:prstGeom prst="rect">
            <a:avLst/>
          </a:prstGeom>
          <a:noFill/>
          <a:ln w="38100" cmpd="dbl">
            <a:solidFill>
              <a:srgbClr val="CC66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computing</a:t>
            </a:r>
            <a:endParaRPr lang="en-US" sz="14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109" name="Title 10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 Experiment as of 2014</a:t>
            </a:r>
            <a:endParaRPr lang="en-US" dirty="0"/>
          </a:p>
        </p:txBody>
      </p:sp>
      <p:sp>
        <p:nvSpPr>
          <p:cNvPr id="110" name="Date Placeholder 10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12" name="Footer Placeholder 1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 Analyis Meeting, August 2011</a:t>
            </a:r>
            <a:endParaRPr lang="en-US"/>
          </a:p>
        </p:txBody>
      </p:sp>
      <p:sp>
        <p:nvSpPr>
          <p:cNvPr id="111" name="Slide Number Placeholder 1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1094-2768-B049-9E11-BCF6C84605E9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00" name="Rectangle 99"/>
          <p:cNvSpPr/>
          <p:nvPr/>
        </p:nvSpPr>
        <p:spPr bwMode="auto">
          <a:xfrm>
            <a:off x="8331200" y="3400425"/>
            <a:ext cx="533400" cy="206375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Arial" pitchFamily="-65" charset="0"/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228600" y="3375025"/>
            <a:ext cx="533400" cy="206375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Arial" pitchFamily="-65" charset="0"/>
            </a:endParaRPr>
          </a:p>
        </p:txBody>
      </p:sp>
      <p:sp>
        <p:nvSpPr>
          <p:cNvPr id="103" name="Line 57"/>
          <p:cNvSpPr>
            <a:spLocks noChangeShapeType="1"/>
          </p:cNvSpPr>
          <p:nvPr/>
        </p:nvSpPr>
        <p:spPr bwMode="auto">
          <a:xfrm>
            <a:off x="8280400" y="3218438"/>
            <a:ext cx="50800" cy="234374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Text Box 46"/>
          <p:cNvSpPr txBox="1">
            <a:spLocks noChangeArrowheads="1"/>
          </p:cNvSpPr>
          <p:nvPr/>
        </p:nvSpPr>
        <p:spPr bwMode="auto">
          <a:xfrm>
            <a:off x="3048000" y="5867400"/>
            <a:ext cx="7620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HFT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ea typeface="Arial" pitchFamily="-108" charset="0"/>
              <a:cs typeface="Arial" pitchFamily="-108" charset="0"/>
            </a:endParaRPr>
          </a:p>
        </p:txBody>
      </p:sp>
      <p:sp>
        <p:nvSpPr>
          <p:cNvPr id="106" name="Text Box 46"/>
          <p:cNvSpPr txBox="1">
            <a:spLocks noChangeArrowheads="1"/>
          </p:cNvSpPr>
          <p:nvPr/>
        </p:nvSpPr>
        <p:spPr bwMode="auto">
          <a:xfrm>
            <a:off x="5524500" y="5834062"/>
            <a:ext cx="7620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FGT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ea typeface="Arial" pitchFamily="-108" charset="0"/>
              <a:cs typeface="Arial" pitchFamily="-108" charset="0"/>
            </a:endParaRPr>
          </a:p>
        </p:txBody>
      </p:sp>
      <p:sp>
        <p:nvSpPr>
          <p:cNvPr id="107" name="Text Box 46"/>
          <p:cNvSpPr txBox="1">
            <a:spLocks noChangeArrowheads="1"/>
          </p:cNvSpPr>
          <p:nvPr/>
        </p:nvSpPr>
        <p:spPr bwMode="auto">
          <a:xfrm>
            <a:off x="3048000" y="881062"/>
            <a:ext cx="7620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MTD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ea typeface="Arial" pitchFamily="-108" charset="0"/>
              <a:cs typeface="Arial" pitchFamily="-108" charset="0"/>
            </a:endParaRPr>
          </a:p>
        </p:txBody>
      </p:sp>
      <p:sp>
        <p:nvSpPr>
          <p:cNvPr id="108" name="Rectangle 80"/>
          <p:cNvSpPr>
            <a:spLocks noChangeArrowheads="1"/>
          </p:cNvSpPr>
          <p:nvPr/>
        </p:nvSpPr>
        <p:spPr bwMode="auto">
          <a:xfrm>
            <a:off x="7620000" y="2667000"/>
            <a:ext cx="1282700" cy="508000"/>
          </a:xfrm>
          <a:prstGeom prst="rect">
            <a:avLst/>
          </a:prstGeom>
          <a:noFill/>
          <a:ln w="57150" cmpd="thinThick">
            <a:solidFill>
              <a:srgbClr val="85131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Roman Pots 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Phase 2</a:t>
            </a:r>
            <a:endParaRPr lang="en-US" sz="16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113" name="Rectangle 80"/>
          <p:cNvSpPr>
            <a:spLocks noChangeArrowheads="1"/>
          </p:cNvSpPr>
          <p:nvPr/>
        </p:nvSpPr>
        <p:spPr bwMode="auto">
          <a:xfrm>
            <a:off x="368300" y="5697538"/>
            <a:ext cx="1828800" cy="508000"/>
          </a:xfrm>
          <a:prstGeom prst="rect">
            <a:avLst/>
          </a:prstGeom>
          <a:noFill/>
          <a:ln w="57150" cmpd="thinThick">
            <a:solidFill>
              <a:srgbClr val="85131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Trigger and DAQ 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Upgrades</a:t>
            </a:r>
          </a:p>
        </p:txBody>
      </p:sp>
    </p:spTree>
    <p:extLst>
      <p:ext uri="{BB962C8B-B14F-4D97-AF65-F5344CB8AC3E}">
        <p14:creationId xmlns:p14="http://schemas.microsoft.com/office/powerpoint/2010/main" val="4293289293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eRHIC phase 1:  kinematic range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8E24-4B93-411A-8238-90B06F9D248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4451" name="Picture 3" descr="xq2_electron_STAR_05_on_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79500"/>
            <a:ext cx="3336925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 descr="xq2_hadron_STAR_05_on_0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" y="3462338"/>
            <a:ext cx="3327400" cy="2493962"/>
          </a:xfrm>
          <a:prstGeom prst="rect">
            <a:avLst/>
          </a:prstGeom>
          <a:noFill/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073150" y="85090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5 </a:t>
            </a:r>
            <a:r>
              <a:rPr lang="en-US" sz="1600" b="1" dirty="0" err="1"/>
              <a:t>GeV</a:t>
            </a:r>
            <a:r>
              <a:rPr lang="en-US" sz="1600" b="1" dirty="0"/>
              <a:t> </a:t>
            </a:r>
            <a:r>
              <a:rPr lang="en-US" sz="1600" b="1" dirty="0" err="1"/>
              <a:t>e</a:t>
            </a:r>
            <a:r>
              <a:rPr lang="en-US" sz="1600" b="1" dirty="0"/>
              <a:t> + 50 </a:t>
            </a:r>
            <a:r>
              <a:rPr lang="en-US" sz="1600" b="1" dirty="0" err="1"/>
              <a:t>GeV</a:t>
            </a:r>
            <a:r>
              <a:rPr lang="en-US" sz="1600" b="1" dirty="0"/>
              <a:t>/nucleon</a:t>
            </a:r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3797300" y="1822450"/>
            <a:ext cx="1308100" cy="55245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45720" tIns="18288" rIns="45720" bIns="18288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TPC+</a:t>
            </a:r>
          </a:p>
          <a:p>
            <a:pPr algn="ctr"/>
            <a:r>
              <a:rPr lang="en-US" sz="1600" b="1">
                <a:solidFill>
                  <a:srgbClr val="FF0000"/>
                </a:solidFill>
              </a:rPr>
              <a:t>BEMC+TOF</a:t>
            </a:r>
          </a:p>
        </p:txBody>
      </p: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3644900" y="2470150"/>
            <a:ext cx="1524000" cy="2831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lIns="45720" tIns="18288" rIns="45720" bIns="18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00FF"/>
                </a:solidFill>
              </a:rPr>
              <a:t>Missing today</a:t>
            </a: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1235075" y="4584700"/>
            <a:ext cx="1524000" cy="2831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lIns="45720" tIns="18288" rIns="45720" bIns="18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00FF"/>
                </a:solidFill>
              </a:rPr>
              <a:t>Missing today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3644900" y="5114925"/>
            <a:ext cx="1524000" cy="307975"/>
          </a:xfrm>
          <a:prstGeom prst="rect">
            <a:avLst/>
          </a:prstGeom>
          <a:solidFill>
            <a:schemeClr val="bg1"/>
          </a:solidFill>
          <a:ln w="25400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lIns="45720" tIns="18288" rIns="45720" bIns="18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33CCCC"/>
                </a:solidFill>
              </a:rPr>
              <a:t>Missing today</a:t>
            </a:r>
          </a:p>
        </p:txBody>
      </p:sp>
      <p:sp>
        <p:nvSpPr>
          <p:cNvPr id="104465" name="Text Box 17"/>
          <p:cNvSpPr txBox="1">
            <a:spLocks noChangeArrowheads="1"/>
          </p:cNvSpPr>
          <p:nvPr/>
        </p:nvSpPr>
        <p:spPr bwMode="auto">
          <a:xfrm rot="18300000">
            <a:off x="3598069" y="3566319"/>
            <a:ext cx="1239837" cy="3079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45720" tIns="18288" rIns="45720" bIns="18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EEMC+FGT</a:t>
            </a:r>
          </a:p>
        </p:txBody>
      </p:sp>
      <p:sp>
        <p:nvSpPr>
          <p:cNvPr id="104467" name="Line 19"/>
          <p:cNvSpPr>
            <a:spLocks noChangeShapeType="1"/>
          </p:cNvSpPr>
          <p:nvPr/>
        </p:nvSpPr>
        <p:spPr bwMode="auto">
          <a:xfrm flipH="1">
            <a:off x="323850" y="28067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68" name="Line 20"/>
          <p:cNvSpPr>
            <a:spLocks noChangeShapeType="1"/>
          </p:cNvSpPr>
          <p:nvPr/>
        </p:nvSpPr>
        <p:spPr bwMode="auto">
          <a:xfrm flipV="1">
            <a:off x="476250" y="2501900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69" name="Line 21"/>
          <p:cNvSpPr>
            <a:spLocks noChangeShapeType="1"/>
          </p:cNvSpPr>
          <p:nvPr/>
        </p:nvSpPr>
        <p:spPr bwMode="auto">
          <a:xfrm flipH="1">
            <a:off x="323850" y="5191125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70" name="Line 22"/>
          <p:cNvSpPr>
            <a:spLocks noChangeShapeType="1"/>
          </p:cNvSpPr>
          <p:nvPr/>
        </p:nvSpPr>
        <p:spPr bwMode="auto">
          <a:xfrm flipV="1">
            <a:off x="476250" y="4886325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71" name="Text Box 23"/>
          <p:cNvSpPr txBox="1">
            <a:spLocks noChangeArrowheads="1"/>
          </p:cNvSpPr>
          <p:nvPr/>
        </p:nvSpPr>
        <p:spPr bwMode="auto">
          <a:xfrm rot="16200000">
            <a:off x="-136525" y="1672937"/>
            <a:ext cx="1219200" cy="5847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</a:rPr>
              <a:t>DIS region</a:t>
            </a:r>
          </a:p>
        </p:txBody>
      </p:sp>
      <p:sp>
        <p:nvSpPr>
          <p:cNvPr id="104472" name="Text Box 24"/>
          <p:cNvSpPr txBox="1">
            <a:spLocks noChangeArrowheads="1"/>
          </p:cNvSpPr>
          <p:nvPr/>
        </p:nvSpPr>
        <p:spPr bwMode="auto">
          <a:xfrm rot="16200000">
            <a:off x="-250825" y="3939887"/>
            <a:ext cx="1447800" cy="5847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</a:rPr>
              <a:t>SIDIS region</a:t>
            </a:r>
          </a:p>
        </p:txBody>
      </p:sp>
      <p:pic>
        <p:nvPicPr>
          <p:cNvPr id="104475" name="Picture 27" descr="xq2_electron_STAR_05_on_3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9875" y="1079500"/>
            <a:ext cx="3336925" cy="2497138"/>
          </a:xfrm>
          <a:prstGeom prst="rect">
            <a:avLst/>
          </a:prstGeom>
          <a:noFill/>
        </p:spPr>
      </p:pic>
      <p:pic>
        <p:nvPicPr>
          <p:cNvPr id="104474" name="Picture 26" descr="xq2_hadron_STAR_05_on_3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9875" y="3459163"/>
            <a:ext cx="3336925" cy="2497137"/>
          </a:xfrm>
          <a:prstGeom prst="rect">
            <a:avLst/>
          </a:prstGeom>
          <a:noFill/>
        </p:spPr>
      </p:pic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5737225" y="850900"/>
            <a:ext cx="3406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5 </a:t>
            </a:r>
            <a:r>
              <a:rPr lang="en-US" sz="1600" b="1" dirty="0" err="1">
                <a:solidFill>
                  <a:srgbClr val="000000"/>
                </a:solidFill>
              </a:rPr>
              <a:t>GeV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e</a:t>
            </a:r>
            <a:r>
              <a:rPr lang="en-US" sz="1600" b="1" dirty="0">
                <a:solidFill>
                  <a:srgbClr val="000000"/>
                </a:solidFill>
              </a:rPr>
              <a:t> + 325 </a:t>
            </a:r>
            <a:r>
              <a:rPr lang="en-US" sz="1600" b="1" dirty="0" err="1">
                <a:solidFill>
                  <a:srgbClr val="000000"/>
                </a:solidFill>
              </a:rPr>
              <a:t>GeV</a:t>
            </a:r>
            <a:r>
              <a:rPr lang="en-US" sz="1600" b="1" dirty="0">
                <a:solidFill>
                  <a:srgbClr val="000000"/>
                </a:solidFill>
              </a:rPr>
              <a:t>/nucleon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104466" name="Rectangle 18"/>
          <p:cNvSpPr>
            <a:spLocks noGrp="1" noChangeArrowheads="1"/>
          </p:cNvSpPr>
          <p:nvPr>
            <p:ph idx="4294967295"/>
          </p:nvPr>
        </p:nvSpPr>
        <p:spPr>
          <a:xfrm>
            <a:off x="25400" y="1587500"/>
            <a:ext cx="9144000" cy="3136900"/>
          </a:xfrm>
          <a:solidFill>
            <a:schemeClr val="bg1">
              <a:lumMod val="85000"/>
            </a:schemeClr>
          </a:solidFill>
          <a:ln/>
          <a:effectLst>
            <a:glow rad="101600">
              <a:schemeClr val="bg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 dirty="0" smtClean="0"/>
              <a:t>Inclusive physics </a:t>
            </a:r>
          </a:p>
          <a:p>
            <a:pPr lvl="1">
              <a:spcBef>
                <a:spcPct val="0"/>
              </a:spcBef>
            </a:pPr>
            <a:r>
              <a:rPr lang="en-US" sz="1600" dirty="0" smtClean="0"/>
              <a:t>“</a:t>
            </a:r>
            <a:r>
              <a:rPr lang="en-US" sz="1600" dirty="0"/>
              <a:t>Forward” (</a:t>
            </a:r>
            <a:r>
              <a:rPr lang="en-US" sz="1600" b="1" dirty="0"/>
              <a:t>-2.5 &lt;~ </a:t>
            </a:r>
            <a:r>
              <a:rPr lang="el-GR" sz="1600" b="1" dirty="0">
                <a:cs typeface="Arial" pitchFamily="34" charset="0"/>
              </a:rPr>
              <a:t>η</a:t>
            </a:r>
            <a:r>
              <a:rPr lang="en-US" sz="1600" b="1" dirty="0"/>
              <a:t> &lt; -1</a:t>
            </a:r>
            <a:r>
              <a:rPr lang="en-US" sz="1600" dirty="0"/>
              <a:t>)</a:t>
            </a:r>
            <a:r>
              <a:rPr lang="en-US" sz="1600" b="1" dirty="0"/>
              <a:t> electron acceptance essential</a:t>
            </a:r>
            <a:r>
              <a:rPr lang="en-US" sz="1600" dirty="0"/>
              <a:t> to span deep-inelastic (DIS) regime</a:t>
            </a:r>
            <a:endParaRPr lang="en-US" sz="1600" dirty="0" smtClean="0"/>
          </a:p>
          <a:p>
            <a:pPr>
              <a:spcBef>
                <a:spcPct val="0"/>
              </a:spcBef>
            </a:pPr>
            <a:r>
              <a:rPr lang="en-US" sz="1800" dirty="0" smtClean="0"/>
              <a:t>semi-inclusive physics</a:t>
            </a:r>
          </a:p>
          <a:p>
            <a:pPr lvl="1">
              <a:spcBef>
                <a:spcPct val="0"/>
              </a:spcBef>
            </a:pPr>
            <a:r>
              <a:rPr lang="en-US" sz="1600" dirty="0" smtClean="0"/>
              <a:t>need to investigate how well PID coverage is matched to SIDIS kinematics</a:t>
            </a:r>
          </a:p>
          <a:p>
            <a:pPr lvl="1">
              <a:spcBef>
                <a:spcPct val="0"/>
              </a:spcBef>
            </a:pPr>
            <a:r>
              <a:rPr lang="en-US" sz="1600" dirty="0" smtClean="0"/>
              <a:t>Both </a:t>
            </a:r>
            <a:r>
              <a:rPr lang="en-US" sz="1600" b="1" dirty="0"/>
              <a:t>backward </a:t>
            </a:r>
            <a:r>
              <a:rPr lang="en-US" sz="1600" dirty="0"/>
              <a:t>and </a:t>
            </a:r>
            <a:r>
              <a:rPr lang="en-US" sz="1600" b="1" dirty="0"/>
              <a:t>forward</a:t>
            </a:r>
            <a:r>
              <a:rPr lang="en-US" sz="1600" dirty="0"/>
              <a:t> </a:t>
            </a:r>
            <a:r>
              <a:rPr lang="en-US" sz="1600" b="1" dirty="0" err="1"/>
              <a:t>hadron</a:t>
            </a:r>
            <a:r>
              <a:rPr lang="en-US" sz="1600" b="1" dirty="0"/>
              <a:t> coverage valuable</a:t>
            </a:r>
            <a:r>
              <a:rPr lang="en-US" sz="1600" dirty="0"/>
              <a:t> </a:t>
            </a:r>
            <a:r>
              <a:rPr lang="en-US" sz="1600" dirty="0" smtClean="0"/>
              <a:t>for SIDIS</a:t>
            </a:r>
          </a:p>
          <a:p>
            <a:pPr>
              <a:spcBef>
                <a:spcPct val="0"/>
              </a:spcBef>
            </a:pPr>
            <a:r>
              <a:rPr lang="en-US" sz="1800" dirty="0" smtClean="0">
                <a:cs typeface="Arial" pitchFamily="34" charset="0"/>
              </a:rPr>
              <a:t>exclusive physics program</a:t>
            </a:r>
          </a:p>
          <a:p>
            <a:pPr lvl="1">
              <a:spcBef>
                <a:spcPct val="0"/>
              </a:spcBef>
            </a:pPr>
            <a:r>
              <a:rPr lang="en-US" sz="1600" dirty="0" smtClean="0">
                <a:cs typeface="Arial" pitchFamily="34" charset="0"/>
              </a:rPr>
              <a:t>Need forward proton and expanded photon detection (</a:t>
            </a:r>
            <a:r>
              <a:rPr lang="en-US" sz="1600" dirty="0" smtClean="0">
                <a:cs typeface="Arial" pitchFamily="34" charset="0"/>
                <a:sym typeface="Wingdings"/>
              </a:rPr>
              <a:t>DVCS)</a:t>
            </a:r>
            <a:endParaRPr lang="en-US" sz="1600" dirty="0" smtClean="0"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en-US" sz="1400" dirty="0" smtClean="0">
                <a:cs typeface="Arial" pitchFamily="34" charset="0"/>
              </a:rPr>
              <a:t>Roman pots (also valuable for spectator proton tagging in e+</a:t>
            </a:r>
            <a:r>
              <a:rPr lang="en-US" sz="1400" baseline="30000" dirty="0" smtClean="0">
                <a:cs typeface="Arial" pitchFamily="34" charset="0"/>
              </a:rPr>
              <a:t>3</a:t>
            </a:r>
            <a:r>
              <a:rPr lang="en-US" sz="1400" dirty="0" smtClean="0">
                <a:cs typeface="Arial" pitchFamily="34" charset="0"/>
              </a:rPr>
              <a:t>He)</a:t>
            </a:r>
          </a:p>
          <a:p>
            <a:pPr lvl="1">
              <a:spcBef>
                <a:spcPct val="0"/>
              </a:spcBef>
            </a:pPr>
            <a:r>
              <a:rPr lang="en-US" sz="1600" dirty="0" smtClean="0">
                <a:cs typeface="Arial" pitchFamily="34" charset="0"/>
              </a:rPr>
              <a:t>EM </a:t>
            </a:r>
            <a:r>
              <a:rPr lang="en-US" sz="1600" dirty="0" err="1" smtClean="0">
                <a:cs typeface="Arial" pitchFamily="34" charset="0"/>
              </a:rPr>
              <a:t>calorimetry</a:t>
            </a:r>
            <a:r>
              <a:rPr lang="en-US" sz="1600" dirty="0" smtClean="0">
                <a:cs typeface="Arial" pitchFamily="34" charset="0"/>
              </a:rPr>
              <a:t> for </a:t>
            </a:r>
            <a:r>
              <a:rPr lang="en-US" sz="1600" dirty="0" smtClean="0"/>
              <a:t>-4 &lt; </a:t>
            </a:r>
            <a:r>
              <a:rPr lang="el-GR" sz="1600" dirty="0" smtClean="0">
                <a:cs typeface="Arial" pitchFamily="34" charset="0"/>
              </a:rPr>
              <a:t>η</a:t>
            </a:r>
            <a:r>
              <a:rPr lang="en-US" sz="1600" dirty="0" smtClean="0">
                <a:cs typeface="Arial" pitchFamily="34" charset="0"/>
              </a:rPr>
              <a:t> &lt; -1</a:t>
            </a:r>
          </a:p>
          <a:p>
            <a:pPr lvl="1">
              <a:spcBef>
                <a:spcPct val="0"/>
              </a:spcBef>
            </a:pPr>
            <a:r>
              <a:rPr lang="en-US" sz="1600" dirty="0" smtClean="0">
                <a:cs typeface="Arial" pitchFamily="34" charset="0"/>
              </a:rPr>
              <a:t>rapidity gap event acceptance needs to be checked</a:t>
            </a:r>
            <a:endParaRPr lang="el-GR" sz="1600" dirty="0" smtClean="0"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47371198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6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6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4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4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4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4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4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4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4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4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4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4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4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4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6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Evolving from STAR into eSTAR</a:t>
            </a:r>
            <a:endParaRPr lang="en-US" dirty="0"/>
          </a:p>
        </p:txBody>
      </p:sp>
      <p:sp>
        <p:nvSpPr>
          <p:cNvPr id="110626" name="Text Box 34"/>
          <p:cNvSpPr txBox="1">
            <a:spLocks noChangeArrowheads="1"/>
          </p:cNvSpPr>
          <p:nvPr/>
        </p:nvSpPr>
        <p:spPr bwMode="auto">
          <a:xfrm>
            <a:off x="3581400" y="5422900"/>
            <a:ext cx="5257800" cy="830997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EIC Generic Detector R&amp;D Panel</a:t>
            </a:r>
            <a:r>
              <a:rPr lang="en-US" sz="1600" dirty="0" smtClean="0">
                <a:solidFill>
                  <a:srgbClr val="000000"/>
                </a:solidFill>
              </a:rPr>
              <a:t>: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r>
              <a:rPr lang="en-US" sz="1600" b="1" dirty="0">
                <a:solidFill>
                  <a:srgbClr val="000000"/>
                </a:solidFill>
              </a:rPr>
              <a:t>GCT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smtClean="0">
                <a:solidFill>
                  <a:srgbClr val="000000"/>
                </a:solidFill>
              </a:rPr>
              <a:t> LOI </a:t>
            </a:r>
            <a:r>
              <a:rPr lang="en-US" sz="1600" dirty="0">
                <a:solidFill>
                  <a:srgbClr val="000000"/>
                </a:solidFill>
              </a:rPr>
              <a:t>toward multi-institution R&amp;D effort</a:t>
            </a:r>
          </a:p>
          <a:p>
            <a:r>
              <a:rPr lang="en-US" sz="1600" b="1" dirty="0" err="1">
                <a:solidFill>
                  <a:srgbClr val="804000"/>
                </a:solidFill>
              </a:rPr>
              <a:t>HCal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  <a:r>
              <a:rPr lang="en-US" sz="1600" dirty="0" smtClean="0">
                <a:solidFill>
                  <a:srgbClr val="000000"/>
                </a:solidFill>
              </a:rPr>
              <a:t> R</a:t>
            </a:r>
            <a:r>
              <a:rPr lang="en-US" sz="1600" dirty="0">
                <a:solidFill>
                  <a:srgbClr val="000000"/>
                </a:solidFill>
              </a:rPr>
              <a:t>&amp;D proposal</a:t>
            </a: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46</a:t>
            </a:fld>
            <a:endParaRPr lang="en-US" altLang="ja-JP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grpSp>
        <p:nvGrpSpPr>
          <p:cNvPr id="41" name="Group 40"/>
          <p:cNvGrpSpPr/>
          <p:nvPr/>
        </p:nvGrpSpPr>
        <p:grpSpPr>
          <a:xfrm>
            <a:off x="889967" y="718085"/>
            <a:ext cx="8520733" cy="4386273"/>
            <a:chOff x="304800" y="692685"/>
            <a:chExt cx="8520733" cy="4386273"/>
          </a:xfrm>
        </p:grpSpPr>
        <p:grpSp>
          <p:nvGrpSpPr>
            <p:cNvPr id="42" name="Group 64"/>
            <p:cNvGrpSpPr>
              <a:grpSpLocks/>
            </p:cNvGrpSpPr>
            <p:nvPr/>
          </p:nvGrpSpPr>
          <p:grpSpPr bwMode="auto">
            <a:xfrm>
              <a:off x="710233" y="1021308"/>
              <a:ext cx="7391400" cy="3913188"/>
              <a:chOff x="480" y="576"/>
              <a:chExt cx="4656" cy="2465"/>
            </a:xfrm>
          </p:grpSpPr>
          <p:pic>
            <p:nvPicPr>
              <p:cNvPr id="80" name="Picture 3" descr="tpcsymposium copy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8076" r="18277"/>
              <a:stretch>
                <a:fillRect/>
              </a:stretch>
            </p:blipFill>
            <p:spPr bwMode="auto">
              <a:xfrm>
                <a:off x="480" y="576"/>
                <a:ext cx="2448" cy="2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1" name="Group 10"/>
              <p:cNvGrpSpPr>
                <a:grpSpLocks/>
              </p:cNvGrpSpPr>
              <p:nvPr/>
            </p:nvGrpSpPr>
            <p:grpSpPr bwMode="auto">
              <a:xfrm>
                <a:off x="1576" y="1742"/>
                <a:ext cx="336" cy="135"/>
                <a:chOff x="1752" y="2235"/>
                <a:chExt cx="336" cy="135"/>
              </a:xfrm>
            </p:grpSpPr>
            <p:sp>
              <p:nvSpPr>
                <p:cNvPr id="120" name="Line 11"/>
                <p:cNvSpPr>
                  <a:spLocks noChangeShapeType="1"/>
                </p:cNvSpPr>
                <p:nvPr/>
              </p:nvSpPr>
              <p:spPr bwMode="auto">
                <a:xfrm>
                  <a:off x="1752" y="2235"/>
                  <a:ext cx="3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Line 12"/>
                <p:cNvSpPr>
                  <a:spLocks noChangeShapeType="1"/>
                </p:cNvSpPr>
                <p:nvPr/>
              </p:nvSpPr>
              <p:spPr bwMode="auto">
                <a:xfrm>
                  <a:off x="1752" y="2370"/>
                  <a:ext cx="3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2" name="Rectangle 13"/>
              <p:cNvSpPr>
                <a:spLocks noChangeArrowheads="1"/>
              </p:cNvSpPr>
              <p:nvPr/>
            </p:nvSpPr>
            <p:spPr bwMode="auto">
              <a:xfrm>
                <a:off x="832" y="1680"/>
                <a:ext cx="1824" cy="1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/>
              </a:p>
            </p:txBody>
          </p:sp>
          <p:sp>
            <p:nvSpPr>
              <p:cNvPr id="83" name="Rectangle 14"/>
              <p:cNvSpPr>
                <a:spLocks noChangeArrowheads="1"/>
              </p:cNvSpPr>
              <p:nvPr/>
            </p:nvSpPr>
            <p:spPr bwMode="auto">
              <a:xfrm>
                <a:off x="832" y="1829"/>
                <a:ext cx="1824" cy="1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/>
              </a:p>
            </p:txBody>
          </p:sp>
          <p:grpSp>
            <p:nvGrpSpPr>
              <p:cNvPr id="84" name="Group 15"/>
              <p:cNvGrpSpPr>
                <a:grpSpLocks/>
              </p:cNvGrpSpPr>
              <p:nvPr/>
            </p:nvGrpSpPr>
            <p:grpSpPr bwMode="auto">
              <a:xfrm>
                <a:off x="1584" y="1680"/>
                <a:ext cx="288" cy="247"/>
                <a:chOff x="1776" y="1920"/>
                <a:chExt cx="288" cy="247"/>
              </a:xfrm>
            </p:grpSpPr>
            <p:grpSp>
              <p:nvGrpSpPr>
                <p:cNvPr id="115" name="Group 16"/>
                <p:cNvGrpSpPr>
                  <a:grpSpLocks/>
                </p:cNvGrpSpPr>
                <p:nvPr/>
              </p:nvGrpSpPr>
              <p:grpSpPr bwMode="auto">
                <a:xfrm>
                  <a:off x="1776" y="1920"/>
                  <a:ext cx="288" cy="26"/>
                  <a:chOff x="1776" y="1920"/>
                  <a:chExt cx="288" cy="26"/>
                </a:xfrm>
              </p:grpSpPr>
              <p:sp>
                <p:nvSpPr>
                  <p:cNvPr id="118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802" y="1946"/>
                    <a:ext cx="24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C012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1920"/>
                    <a:ext cx="28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C012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6" name="Line 19"/>
                <p:cNvSpPr>
                  <a:spLocks noChangeShapeType="1"/>
                </p:cNvSpPr>
                <p:nvPr/>
              </p:nvSpPr>
              <p:spPr bwMode="auto">
                <a:xfrm>
                  <a:off x="1802" y="2141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Line 20"/>
                <p:cNvSpPr>
                  <a:spLocks noChangeShapeType="1"/>
                </p:cNvSpPr>
                <p:nvPr/>
              </p:nvSpPr>
              <p:spPr bwMode="auto">
                <a:xfrm>
                  <a:off x="1776" y="2167"/>
                  <a:ext cx="288" cy="0"/>
                </a:xfrm>
                <a:prstGeom prst="line">
                  <a:avLst/>
                </a:prstGeom>
                <a:noFill/>
                <a:ln w="127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21"/>
              <p:cNvGrpSpPr>
                <a:grpSpLocks/>
              </p:cNvGrpSpPr>
              <p:nvPr/>
            </p:nvGrpSpPr>
            <p:grpSpPr bwMode="auto">
              <a:xfrm>
                <a:off x="1680" y="1765"/>
                <a:ext cx="96" cy="92"/>
                <a:chOff x="1872" y="2258"/>
                <a:chExt cx="96" cy="92"/>
              </a:xfrm>
            </p:grpSpPr>
            <p:grpSp>
              <p:nvGrpSpPr>
                <p:cNvPr id="109" name="Group 22"/>
                <p:cNvGrpSpPr>
                  <a:grpSpLocks/>
                </p:cNvGrpSpPr>
                <p:nvPr/>
              </p:nvGrpSpPr>
              <p:grpSpPr bwMode="auto">
                <a:xfrm>
                  <a:off x="1872" y="2258"/>
                  <a:ext cx="96" cy="16"/>
                  <a:chOff x="1872" y="2256"/>
                  <a:chExt cx="96" cy="16"/>
                </a:xfrm>
              </p:grpSpPr>
              <p:sp>
                <p:nvSpPr>
                  <p:cNvPr id="113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2256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2272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0" name="Group 25"/>
                <p:cNvGrpSpPr>
                  <a:grpSpLocks/>
                </p:cNvGrpSpPr>
                <p:nvPr/>
              </p:nvGrpSpPr>
              <p:grpSpPr bwMode="auto">
                <a:xfrm>
                  <a:off x="1872" y="2334"/>
                  <a:ext cx="96" cy="16"/>
                  <a:chOff x="1872" y="2332"/>
                  <a:chExt cx="96" cy="16"/>
                </a:xfrm>
              </p:grpSpPr>
              <p:sp>
                <p:nvSpPr>
                  <p:cNvPr id="111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2332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234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6" name="Rectangle 39"/>
              <p:cNvSpPr>
                <a:spLocks noChangeArrowheads="1"/>
              </p:cNvSpPr>
              <p:nvPr/>
            </p:nvSpPr>
            <p:spPr bwMode="auto">
              <a:xfrm>
                <a:off x="888" y="1689"/>
                <a:ext cx="384" cy="10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/>
              </a:p>
            </p:txBody>
          </p:sp>
          <p:sp>
            <p:nvSpPr>
              <p:cNvPr id="87" name="Rectangle 40"/>
              <p:cNvSpPr>
                <a:spLocks noChangeArrowheads="1"/>
              </p:cNvSpPr>
              <p:nvPr/>
            </p:nvSpPr>
            <p:spPr bwMode="auto">
              <a:xfrm>
                <a:off x="2177" y="1831"/>
                <a:ext cx="391" cy="9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/>
              </a:p>
            </p:txBody>
          </p:sp>
          <p:sp>
            <p:nvSpPr>
              <p:cNvPr id="88" name="Rectangle 41"/>
              <p:cNvSpPr>
                <a:spLocks noChangeArrowheads="1"/>
              </p:cNvSpPr>
              <p:nvPr/>
            </p:nvSpPr>
            <p:spPr bwMode="auto">
              <a:xfrm>
                <a:off x="2182" y="1688"/>
                <a:ext cx="388" cy="10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/>
              </a:p>
            </p:txBody>
          </p:sp>
          <p:sp>
            <p:nvSpPr>
              <p:cNvPr id="89" name="Line 67"/>
              <p:cNvSpPr>
                <a:spLocks noChangeShapeType="1"/>
              </p:cNvSpPr>
              <p:nvPr/>
            </p:nvSpPr>
            <p:spPr bwMode="auto">
              <a:xfrm>
                <a:off x="1968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68"/>
              <p:cNvSpPr>
                <a:spLocks noChangeShapeType="1"/>
              </p:cNvSpPr>
              <p:nvPr/>
            </p:nvSpPr>
            <p:spPr bwMode="auto">
              <a:xfrm>
                <a:off x="1920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Line 69"/>
              <p:cNvSpPr>
                <a:spLocks noChangeShapeType="1"/>
              </p:cNvSpPr>
              <p:nvPr/>
            </p:nvSpPr>
            <p:spPr bwMode="auto">
              <a:xfrm>
                <a:off x="2016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Line 70"/>
              <p:cNvSpPr>
                <a:spLocks noChangeShapeType="1"/>
              </p:cNvSpPr>
              <p:nvPr/>
            </p:nvSpPr>
            <p:spPr bwMode="auto">
              <a:xfrm>
                <a:off x="2064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71"/>
              <p:cNvSpPr>
                <a:spLocks noChangeShapeType="1"/>
              </p:cNvSpPr>
              <p:nvPr/>
            </p:nvSpPr>
            <p:spPr bwMode="auto">
              <a:xfrm>
                <a:off x="2112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Line 72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Line 73"/>
              <p:cNvSpPr>
                <a:spLocks noChangeShapeType="1"/>
              </p:cNvSpPr>
              <p:nvPr/>
            </p:nvSpPr>
            <p:spPr bwMode="auto">
              <a:xfrm>
                <a:off x="1968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Line 74"/>
              <p:cNvSpPr>
                <a:spLocks noChangeShapeType="1"/>
              </p:cNvSpPr>
              <p:nvPr/>
            </p:nvSpPr>
            <p:spPr bwMode="auto">
              <a:xfrm>
                <a:off x="1920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Line 75"/>
              <p:cNvSpPr>
                <a:spLocks noChangeShapeType="1"/>
              </p:cNvSpPr>
              <p:nvPr/>
            </p:nvSpPr>
            <p:spPr bwMode="auto">
              <a:xfrm>
                <a:off x="2016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Line 76"/>
              <p:cNvSpPr>
                <a:spLocks noChangeShapeType="1"/>
              </p:cNvSpPr>
              <p:nvPr/>
            </p:nvSpPr>
            <p:spPr bwMode="auto">
              <a:xfrm>
                <a:off x="2064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Line 77"/>
              <p:cNvSpPr>
                <a:spLocks noChangeShapeType="1"/>
              </p:cNvSpPr>
              <p:nvPr/>
            </p:nvSpPr>
            <p:spPr bwMode="auto">
              <a:xfrm>
                <a:off x="2112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Line 78"/>
              <p:cNvSpPr>
                <a:spLocks noChangeShapeType="1"/>
              </p:cNvSpPr>
              <p:nvPr/>
            </p:nvSpPr>
            <p:spPr bwMode="auto">
              <a:xfrm>
                <a:off x="2160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53"/>
              <p:cNvSpPr>
                <a:spLocks noChangeArrowheads="1"/>
              </p:cNvSpPr>
              <p:nvPr/>
            </p:nvSpPr>
            <p:spPr bwMode="auto">
              <a:xfrm>
                <a:off x="3888" y="1377"/>
                <a:ext cx="288" cy="336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54"/>
              <p:cNvSpPr>
                <a:spLocks noChangeArrowheads="1"/>
              </p:cNvSpPr>
              <p:nvPr/>
            </p:nvSpPr>
            <p:spPr bwMode="auto">
              <a:xfrm>
                <a:off x="3888" y="1905"/>
                <a:ext cx="288" cy="336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55"/>
              <p:cNvSpPr>
                <a:spLocks noChangeArrowheads="1"/>
              </p:cNvSpPr>
              <p:nvPr/>
            </p:nvSpPr>
            <p:spPr bwMode="auto">
              <a:xfrm>
                <a:off x="4512" y="1281"/>
                <a:ext cx="624" cy="288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56"/>
              <p:cNvSpPr>
                <a:spLocks noChangeArrowheads="1"/>
              </p:cNvSpPr>
              <p:nvPr/>
            </p:nvSpPr>
            <p:spPr bwMode="auto">
              <a:xfrm>
                <a:off x="4512" y="2049"/>
                <a:ext cx="624" cy="288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Text Box 57"/>
              <p:cNvSpPr txBox="1">
                <a:spLocks noChangeArrowheads="1"/>
              </p:cNvSpPr>
              <p:nvPr/>
            </p:nvSpPr>
            <p:spPr bwMode="auto">
              <a:xfrm>
                <a:off x="3810" y="1098"/>
                <a:ext cx="43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solidFill>
                      <a:srgbClr val="FF8700"/>
                    </a:solidFill>
                  </a:rPr>
                  <a:t>FMS</a:t>
                </a:r>
              </a:p>
            </p:txBody>
          </p:sp>
          <p:sp>
            <p:nvSpPr>
              <p:cNvPr id="106" name="Text Box 58"/>
              <p:cNvSpPr txBox="1">
                <a:spLocks noChangeArrowheads="1"/>
              </p:cNvSpPr>
              <p:nvPr/>
            </p:nvSpPr>
            <p:spPr bwMode="auto">
              <a:xfrm>
                <a:off x="4608" y="1050"/>
                <a:ext cx="43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solidFill>
                      <a:srgbClr val="993300"/>
                    </a:solidFill>
                  </a:rPr>
                  <a:t>FHC</a:t>
                </a:r>
              </a:p>
            </p:txBody>
          </p:sp>
        </p:grpSp>
        <p:grpSp>
          <p:nvGrpSpPr>
            <p:cNvPr id="43" name="Group 66"/>
            <p:cNvGrpSpPr>
              <a:grpSpLocks/>
            </p:cNvGrpSpPr>
            <p:nvPr/>
          </p:nvGrpSpPr>
          <p:grpSpPr bwMode="auto">
            <a:xfrm>
              <a:off x="3453433" y="2637383"/>
              <a:ext cx="990600" cy="685800"/>
              <a:chOff x="2208" y="1594"/>
              <a:chExt cx="624" cy="432"/>
            </a:xfrm>
          </p:grpSpPr>
          <p:sp>
            <p:nvSpPr>
              <p:cNvPr id="78" name="Rectangle 61"/>
              <p:cNvSpPr>
                <a:spLocks noChangeArrowheads="1"/>
              </p:cNvSpPr>
              <p:nvPr/>
            </p:nvSpPr>
            <p:spPr bwMode="auto">
              <a:xfrm>
                <a:off x="2208" y="1690"/>
                <a:ext cx="624" cy="240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AutoShape 63"/>
              <p:cNvSpPr>
                <a:spLocks noChangeArrowheads="1"/>
              </p:cNvSpPr>
              <p:nvPr/>
            </p:nvSpPr>
            <p:spPr bwMode="auto">
              <a:xfrm rot="5400000">
                <a:off x="2376" y="1570"/>
                <a:ext cx="432" cy="48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" name="Line 68"/>
            <p:cNvSpPr>
              <a:spLocks noChangeShapeType="1"/>
            </p:cNvSpPr>
            <p:nvPr/>
          </p:nvSpPr>
          <p:spPr bwMode="auto">
            <a:xfrm flipH="1">
              <a:off x="4444033" y="1707108"/>
              <a:ext cx="609600" cy="914400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Box 67"/>
            <p:cNvSpPr txBox="1">
              <a:spLocks noChangeArrowheads="1"/>
            </p:cNvSpPr>
            <p:nvPr/>
          </p:nvSpPr>
          <p:spPr bwMode="auto">
            <a:xfrm>
              <a:off x="4520233" y="1173708"/>
              <a:ext cx="2057400" cy="61277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r>
                <a:rPr lang="en-US" sz="1600" b="1">
                  <a:solidFill>
                    <a:srgbClr val="008000"/>
                  </a:solidFill>
                </a:rPr>
                <a:t>~ 6 GEM disks</a:t>
              </a:r>
            </a:p>
            <a:p>
              <a:r>
                <a:rPr lang="en-US" sz="1600">
                  <a:solidFill>
                    <a:srgbClr val="008000"/>
                  </a:solidFill>
                </a:rPr>
                <a:t>Tracking: 2.5 &lt; </a:t>
              </a:r>
              <a:r>
                <a:rPr lang="el-GR" sz="1600">
                  <a:solidFill>
                    <a:srgbClr val="008000"/>
                  </a:solidFill>
                  <a:cs typeface="Arial" pitchFamily="34" charset="0"/>
                </a:rPr>
                <a:t>η</a:t>
              </a:r>
              <a:r>
                <a:rPr lang="en-US" sz="1600">
                  <a:solidFill>
                    <a:srgbClr val="008000"/>
                  </a:solidFill>
                  <a:cs typeface="Arial" pitchFamily="34" charset="0"/>
                </a:rPr>
                <a:t> &lt; 4</a:t>
              </a:r>
              <a:endParaRPr lang="el-GR" sz="1600">
                <a:solidFill>
                  <a:srgbClr val="008000"/>
                </a:solidFill>
                <a:cs typeface="Arial" pitchFamily="34" charset="0"/>
              </a:endParaRPr>
            </a:p>
          </p:txBody>
        </p:sp>
        <p:sp>
          <p:nvSpPr>
            <p:cNvPr id="46" name="AutoShape 69"/>
            <p:cNvSpPr>
              <a:spLocks noChangeArrowheads="1"/>
            </p:cNvSpPr>
            <p:nvPr/>
          </p:nvSpPr>
          <p:spPr bwMode="auto">
            <a:xfrm rot="5400000">
              <a:off x="4444033" y="2445296"/>
              <a:ext cx="1371600" cy="10668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FF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72"/>
            <p:cNvSpPr>
              <a:spLocks noChangeShapeType="1"/>
            </p:cNvSpPr>
            <p:nvPr/>
          </p:nvSpPr>
          <p:spPr bwMode="auto">
            <a:xfrm flipV="1">
              <a:off x="5076056" y="3501008"/>
              <a:ext cx="0" cy="838200"/>
            </a:xfrm>
            <a:prstGeom prst="lin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70"/>
            <p:cNvSpPr txBox="1">
              <a:spLocks noChangeArrowheads="1"/>
            </p:cNvSpPr>
            <p:nvPr/>
          </p:nvSpPr>
          <p:spPr bwMode="auto">
            <a:xfrm>
              <a:off x="4520233" y="4221708"/>
              <a:ext cx="1524000" cy="8572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r>
                <a:rPr lang="en-US" sz="1600" b="1">
                  <a:solidFill>
                    <a:srgbClr val="0033CC"/>
                  </a:solidFill>
                </a:rPr>
                <a:t>RICH</a:t>
              </a:r>
            </a:p>
            <a:p>
              <a:r>
                <a:rPr lang="en-US" sz="1600">
                  <a:solidFill>
                    <a:srgbClr val="0033CC"/>
                  </a:solidFill>
                </a:rPr>
                <a:t>Baryon/meson separation</a:t>
              </a:r>
            </a:p>
          </p:txBody>
        </p:sp>
        <p:sp>
          <p:nvSpPr>
            <p:cNvPr id="49" name="Line 73"/>
            <p:cNvSpPr>
              <a:spLocks noChangeShapeType="1"/>
            </p:cNvSpPr>
            <p:nvPr/>
          </p:nvSpPr>
          <p:spPr bwMode="auto">
            <a:xfrm flipV="1">
              <a:off x="6060108" y="2300833"/>
              <a:ext cx="0" cy="5334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74"/>
            <p:cNvSpPr>
              <a:spLocks noChangeShapeType="1"/>
            </p:cNvSpPr>
            <p:nvPr/>
          </p:nvSpPr>
          <p:spPr bwMode="auto">
            <a:xfrm flipV="1">
              <a:off x="6007721" y="2300833"/>
              <a:ext cx="0" cy="5334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75"/>
            <p:cNvSpPr>
              <a:spLocks noChangeShapeType="1"/>
            </p:cNvSpPr>
            <p:nvPr/>
          </p:nvSpPr>
          <p:spPr bwMode="auto">
            <a:xfrm flipV="1">
              <a:off x="6060108" y="3131096"/>
              <a:ext cx="0" cy="5334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76"/>
            <p:cNvSpPr>
              <a:spLocks noChangeShapeType="1"/>
            </p:cNvSpPr>
            <p:nvPr/>
          </p:nvSpPr>
          <p:spPr bwMode="auto">
            <a:xfrm flipV="1">
              <a:off x="6007721" y="3131096"/>
              <a:ext cx="0" cy="5334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77"/>
            <p:cNvSpPr txBox="1">
              <a:spLocks noChangeArrowheads="1"/>
            </p:cNvSpPr>
            <p:nvPr/>
          </p:nvSpPr>
          <p:spPr bwMode="auto">
            <a:xfrm>
              <a:off x="6425233" y="4069308"/>
              <a:ext cx="1600200" cy="8572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r>
                <a:rPr lang="en-US" sz="1600"/>
                <a:t>Preshower</a:t>
              </a:r>
            </a:p>
            <a:p>
              <a:r>
                <a:rPr lang="en-US" sz="1600"/>
                <a:t>1/2” Pb radiator</a:t>
              </a:r>
            </a:p>
            <a:p>
              <a:r>
                <a:rPr lang="en-US" sz="1600"/>
                <a:t>Shower “max”</a:t>
              </a:r>
            </a:p>
          </p:txBody>
        </p:sp>
        <p:sp>
          <p:nvSpPr>
            <p:cNvPr id="54" name="Line 78"/>
            <p:cNvSpPr>
              <a:spLocks noChangeShapeType="1"/>
            </p:cNvSpPr>
            <p:nvPr/>
          </p:nvSpPr>
          <p:spPr bwMode="auto">
            <a:xfrm flipH="1" flipV="1">
              <a:off x="6044233" y="3688308"/>
              <a:ext cx="381000" cy="3810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110"/>
            <p:cNvGrpSpPr>
              <a:grpSpLocks/>
            </p:cNvGrpSpPr>
            <p:nvPr/>
          </p:nvGrpSpPr>
          <p:grpSpPr bwMode="auto">
            <a:xfrm>
              <a:off x="1043608" y="692685"/>
              <a:ext cx="3833193" cy="482599"/>
              <a:chOff x="1362628" y="5272321"/>
              <a:chExt cx="3832946" cy="483019"/>
            </a:xfrm>
          </p:grpSpPr>
          <p:sp>
            <p:nvSpPr>
              <p:cNvPr id="74" name="Right Arrow 104"/>
              <p:cNvSpPr>
                <a:spLocks noChangeArrowheads="1"/>
              </p:cNvSpPr>
              <p:nvPr/>
            </p:nvSpPr>
            <p:spPr bwMode="auto">
              <a:xfrm>
                <a:off x="1362628" y="5576046"/>
                <a:ext cx="1519233" cy="179294"/>
              </a:xfrm>
              <a:prstGeom prst="rightArrow">
                <a:avLst>
                  <a:gd name="adj1" fmla="val 50000"/>
                  <a:gd name="adj2" fmla="val 50017"/>
                </a:avLst>
              </a:prstGeom>
              <a:solidFill>
                <a:srgbClr val="8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5" name="TextBox 105"/>
              <p:cNvSpPr txBox="1">
                <a:spLocks noChangeArrowheads="1"/>
              </p:cNvSpPr>
              <p:nvPr/>
            </p:nvSpPr>
            <p:spPr bwMode="auto">
              <a:xfrm>
                <a:off x="1916630" y="5272321"/>
                <a:ext cx="831797" cy="3670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>
                    <a:solidFill>
                      <a:srgbClr val="800000"/>
                    </a:solidFill>
                  </a:rPr>
                  <a:t>proton</a:t>
                </a:r>
              </a:p>
            </p:txBody>
          </p:sp>
          <p:sp>
            <p:nvSpPr>
              <p:cNvPr id="76" name="Right Arrow 75"/>
              <p:cNvSpPr>
                <a:spLocks noChangeArrowheads="1"/>
              </p:cNvSpPr>
              <p:nvPr/>
            </p:nvSpPr>
            <p:spPr bwMode="auto">
              <a:xfrm flipH="1" flipV="1">
                <a:off x="3143597" y="5564095"/>
                <a:ext cx="1519233" cy="179294"/>
              </a:xfrm>
              <a:prstGeom prst="rightArrow">
                <a:avLst>
                  <a:gd name="adj1" fmla="val 50000"/>
                  <a:gd name="adj2" fmla="val 50017"/>
                </a:avLst>
              </a:prstGeom>
              <a:solidFill>
                <a:srgbClr val="1919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en-US" sz="1600">
                  <a:solidFill>
                    <a:srgbClr val="191966"/>
                  </a:solidFill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092361" y="5275499"/>
                <a:ext cx="2103213" cy="36965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</a:rPr>
                  <a:t>nucleus/electron</a:t>
                </a:r>
                <a:endParaRPr lang="en-US" dirty="0">
                  <a:solidFill>
                    <a:schemeClr val="accent2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57" name="Rectangle 86"/>
            <p:cNvSpPr>
              <a:spLocks noChangeArrowheads="1"/>
            </p:cNvSpPr>
            <p:nvPr/>
          </p:nvSpPr>
          <p:spPr bwMode="auto">
            <a:xfrm>
              <a:off x="6120433" y="2826296"/>
              <a:ext cx="609600" cy="3048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Text Box 87"/>
            <p:cNvSpPr txBox="1">
              <a:spLocks noChangeArrowheads="1"/>
            </p:cNvSpPr>
            <p:nvPr/>
          </p:nvSpPr>
          <p:spPr bwMode="auto">
            <a:xfrm>
              <a:off x="6768133" y="2792958"/>
              <a:ext cx="2057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993300"/>
                  </a:solidFill>
                </a:rPr>
                <a:t>W powder HCal</a:t>
              </a:r>
            </a:p>
          </p:txBody>
        </p:sp>
        <p:sp>
          <p:nvSpPr>
            <p:cNvPr id="59" name="Rectangle 2"/>
            <p:cNvSpPr>
              <a:spLocks/>
            </p:cNvSpPr>
            <p:nvPr/>
          </p:nvSpPr>
          <p:spPr bwMode="auto">
            <a:xfrm>
              <a:off x="503237" y="2443162"/>
              <a:ext cx="258763" cy="1062038"/>
            </a:xfrm>
            <a:prstGeom prst="rect">
              <a:avLst/>
            </a:prstGeom>
            <a:solidFill>
              <a:srgbClr val="008000">
                <a:alpha val="7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0" name="Rectangle 3"/>
            <p:cNvSpPr>
              <a:spLocks/>
            </p:cNvSpPr>
            <p:nvPr/>
          </p:nvSpPr>
          <p:spPr bwMode="auto">
            <a:xfrm>
              <a:off x="1309688" y="2306638"/>
              <a:ext cx="61912" cy="436562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1" name="Rectangle 4"/>
            <p:cNvSpPr>
              <a:spLocks/>
            </p:cNvSpPr>
            <p:nvPr/>
          </p:nvSpPr>
          <p:spPr bwMode="auto">
            <a:xfrm>
              <a:off x="1309688" y="3124200"/>
              <a:ext cx="61912" cy="436562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2" name="Rectangle 5"/>
            <p:cNvSpPr>
              <a:spLocks/>
            </p:cNvSpPr>
            <p:nvPr/>
          </p:nvSpPr>
          <p:spPr bwMode="auto">
            <a:xfrm>
              <a:off x="1295400" y="1951037"/>
              <a:ext cx="395288" cy="2587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700" b="1" dirty="0" err="1">
                  <a:solidFill>
                    <a:srgbClr val="CC6600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ToF</a:t>
              </a:r>
              <a:endParaRPr lang="en-US" sz="1700" b="1" dirty="0">
                <a:solidFill>
                  <a:srgbClr val="009900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  <p:sp>
          <p:nvSpPr>
            <p:cNvPr id="63" name="Rectangle 6"/>
            <p:cNvSpPr>
              <a:spLocks/>
            </p:cNvSpPr>
            <p:nvPr/>
          </p:nvSpPr>
          <p:spPr bwMode="auto">
            <a:xfrm>
              <a:off x="1371600" y="2279650"/>
              <a:ext cx="7747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700"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TPC i.s.</a:t>
              </a:r>
            </a:p>
          </p:txBody>
        </p:sp>
        <p:sp>
          <p:nvSpPr>
            <p:cNvPr id="64" name="Rectangle 7"/>
            <p:cNvSpPr>
              <a:spLocks/>
            </p:cNvSpPr>
            <p:nvPr/>
          </p:nvSpPr>
          <p:spPr bwMode="auto">
            <a:xfrm>
              <a:off x="1412875" y="3314700"/>
              <a:ext cx="776287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700" dirty="0"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TPC </a:t>
              </a:r>
              <a:r>
                <a:rPr lang="en-US" sz="1700" dirty="0" err="1"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i.s</a:t>
              </a:r>
              <a:r>
                <a:rPr lang="en-US" sz="1700" dirty="0"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.</a:t>
              </a:r>
            </a:p>
          </p:txBody>
        </p:sp>
        <p:sp>
          <p:nvSpPr>
            <p:cNvPr id="65" name="Rectangle 8"/>
            <p:cNvSpPr>
              <a:spLocks/>
            </p:cNvSpPr>
            <p:nvPr/>
          </p:nvSpPr>
          <p:spPr bwMode="auto">
            <a:xfrm>
              <a:off x="1389062" y="2762250"/>
              <a:ext cx="982663" cy="43656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6" name="Rectangle 9"/>
            <p:cNvSpPr>
              <a:spLocks/>
            </p:cNvSpPr>
            <p:nvPr/>
          </p:nvSpPr>
          <p:spPr bwMode="auto">
            <a:xfrm>
              <a:off x="1597025" y="2851150"/>
              <a:ext cx="455612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700" b="1"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GCT</a:t>
              </a:r>
            </a:p>
          </p:txBody>
        </p:sp>
        <p:sp>
          <p:nvSpPr>
            <p:cNvPr id="67" name="AutoShape 11"/>
            <p:cNvSpPr>
              <a:spLocks/>
            </p:cNvSpPr>
            <p:nvPr/>
          </p:nvSpPr>
          <p:spPr bwMode="auto">
            <a:xfrm>
              <a:off x="1130300" y="1635125"/>
              <a:ext cx="169863" cy="1108075"/>
            </a:xfrm>
            <a:prstGeom prst="rtTriangle">
              <a:avLst/>
            </a:prstGeom>
            <a:solidFill>
              <a:srgbClr val="008000">
                <a:alpha val="74901"/>
              </a:srgbClr>
            </a:solidFill>
            <a:ln w="25400">
              <a:solidFill>
                <a:schemeClr val="tx1">
                  <a:alpha val="74901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8" name="AutoShape 12"/>
            <p:cNvSpPr>
              <a:spLocks/>
            </p:cNvSpPr>
            <p:nvPr/>
          </p:nvSpPr>
          <p:spPr bwMode="auto">
            <a:xfrm rot="10800000" flipH="1">
              <a:off x="1143000" y="3159125"/>
              <a:ext cx="169863" cy="1108075"/>
            </a:xfrm>
            <a:prstGeom prst="rtTriangle">
              <a:avLst/>
            </a:prstGeom>
            <a:solidFill>
              <a:srgbClr val="008000">
                <a:alpha val="7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9" name="AutoShape 13"/>
            <p:cNvSpPr>
              <a:spLocks/>
            </p:cNvSpPr>
            <p:nvPr/>
          </p:nvSpPr>
          <p:spPr bwMode="auto">
            <a:xfrm rot="10800000">
              <a:off x="1130300" y="1676400"/>
              <a:ext cx="169863" cy="1106487"/>
            </a:xfrm>
            <a:prstGeom prst="rtTriangle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70" name="AutoShape 14"/>
            <p:cNvSpPr>
              <a:spLocks/>
            </p:cNvSpPr>
            <p:nvPr/>
          </p:nvSpPr>
          <p:spPr bwMode="auto">
            <a:xfrm flipH="1">
              <a:off x="1143000" y="3159125"/>
              <a:ext cx="169862" cy="1108075"/>
            </a:xfrm>
            <a:prstGeom prst="rtTriangle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71" name="Line 15"/>
            <p:cNvSpPr>
              <a:spLocks noChangeShapeType="1"/>
            </p:cNvSpPr>
            <p:nvPr/>
          </p:nvSpPr>
          <p:spPr bwMode="auto">
            <a:xfrm>
              <a:off x="2146300" y="2984500"/>
              <a:ext cx="4445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rot="10800000" flipH="1">
              <a:off x="1530350" y="2752725"/>
              <a:ext cx="0" cy="4460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Rectangle 5"/>
            <p:cNvSpPr>
              <a:spLocks/>
            </p:cNvSpPr>
            <p:nvPr/>
          </p:nvSpPr>
          <p:spPr bwMode="auto">
            <a:xfrm>
              <a:off x="304800" y="2133600"/>
              <a:ext cx="481013" cy="2587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700" b="1" dirty="0" err="1">
                  <a:solidFill>
                    <a:srgbClr val="009900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ECal</a:t>
              </a:r>
              <a:endParaRPr lang="en-US" sz="1700" b="1" dirty="0">
                <a:solidFill>
                  <a:srgbClr val="009900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</p:grpSp>
      <p:sp>
        <p:nvSpPr>
          <p:cNvPr id="110610" name="Rectangle 17"/>
          <p:cNvSpPr>
            <a:spLocks/>
          </p:cNvSpPr>
          <p:nvPr/>
        </p:nvSpPr>
        <p:spPr bwMode="auto">
          <a:xfrm>
            <a:off x="165100" y="1041400"/>
            <a:ext cx="8851900" cy="4368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bg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lIns="0" tIns="0" rIns="0" bIns="0"/>
          <a:lstStyle/>
          <a:p>
            <a:pPr defTabSz="457200"/>
            <a:r>
              <a:rPr lang="en-US" sz="1600" b="1" u="sng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Lepton Beam Direction:</a:t>
            </a:r>
          </a:p>
          <a:p>
            <a:pPr defTabSz="457200"/>
            <a:r>
              <a:rPr lang="en-US" sz="1600" b="1" dirty="0" err="1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ToF</a:t>
            </a:r>
            <a:r>
              <a:rPr lang="en-US" sz="1600" b="1" dirty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: </a:t>
            </a:r>
            <a:r>
              <a:rPr lang="el-GR" sz="1600" b="1" dirty="0" smtClean="0">
                <a:solidFill>
                  <a:srgbClr val="CC6600"/>
                </a:solidFill>
                <a:ea typeface="MS PGothic" pitchFamily="34" charset="-128"/>
                <a:cs typeface="Arial" pitchFamily="34" charset="0"/>
                <a:sym typeface="Helvetica" pitchFamily="34" charset="0"/>
              </a:rPr>
              <a:t>π</a:t>
            </a:r>
            <a:r>
              <a:rPr lang="en-US" sz="1600" b="1" i="1" dirty="0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, </a:t>
            </a:r>
            <a:r>
              <a:rPr lang="en-US" sz="1600" b="1" i="1" dirty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K</a:t>
            </a:r>
            <a:r>
              <a:rPr lang="en-US" sz="1600" b="1" dirty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 identification</a:t>
            </a:r>
            <a:r>
              <a:rPr lang="en-US" sz="1600" b="1" dirty="0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,</a:t>
            </a:r>
            <a:r>
              <a:rPr lang="en-US" sz="1600" dirty="0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 </a:t>
            </a:r>
            <a:r>
              <a:rPr lang="en-US" sz="1600" b="1" dirty="0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t</a:t>
            </a:r>
            <a:r>
              <a:rPr lang="en-US" sz="1600" b="1" baseline="-25000" dirty="0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0</a:t>
            </a:r>
            <a:r>
              <a:rPr lang="en-US" sz="1600" b="1" dirty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, electron</a:t>
            </a:r>
            <a:endParaRPr lang="en-US" sz="1600" b="1" dirty="0" smtClean="0">
              <a:solidFill>
                <a:srgbClr val="CC66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700" b="1" dirty="0" smtClean="0">
              <a:solidFill>
                <a:srgbClr val="CC66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r>
              <a:rPr lang="en-US" sz="1600" b="1" dirty="0" err="1">
                <a:solidFill>
                  <a:srgbClr val="0099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ECal</a:t>
            </a:r>
            <a:r>
              <a:rPr lang="en-US" sz="1600" b="1" dirty="0">
                <a:solidFill>
                  <a:srgbClr val="0099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: electrons and </a:t>
            </a:r>
            <a:r>
              <a:rPr lang="en-US" sz="1600" b="1" dirty="0" smtClean="0">
                <a:solidFill>
                  <a:srgbClr val="0099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photons</a:t>
            </a:r>
            <a:endParaRPr lang="en-US" sz="700" dirty="0" smtClean="0">
              <a:solidFill>
                <a:srgbClr val="0000FF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700" dirty="0">
              <a:solidFill>
                <a:srgbClr val="0000FF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r>
              <a:rPr lang="en-US" sz="1600" b="1" dirty="0">
                <a:ea typeface="MS PGothic" pitchFamily="34" charset="-128"/>
                <a:cs typeface="Helvetica" pitchFamily="34" charset="0"/>
                <a:sym typeface="Helvetica" pitchFamily="34" charset="0"/>
              </a:rPr>
              <a:t>GCT:</a:t>
            </a:r>
            <a:r>
              <a:rPr lang="en-US" sz="16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 </a:t>
            </a:r>
          </a:p>
          <a:p>
            <a:pPr defTabSz="457200"/>
            <a:r>
              <a:rPr lang="en-US" sz="16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a compact tracker </a:t>
            </a:r>
            <a:r>
              <a:rPr lang="en-US" sz="1600" b="1" dirty="0">
                <a:ea typeface="MS PGothic" pitchFamily="34" charset="-128"/>
                <a:cs typeface="Helvetica" pitchFamily="34" charset="0"/>
                <a:sym typeface="Helvetica" pitchFamily="34" charset="0"/>
              </a:rPr>
              <a:t>with </a:t>
            </a:r>
            <a:r>
              <a:rPr lang="en-US" sz="16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enhanced electron </a:t>
            </a:r>
            <a:r>
              <a:rPr lang="en-US" sz="1600" b="1" dirty="0">
                <a:ea typeface="MS PGothic" pitchFamily="34" charset="-128"/>
                <a:cs typeface="Helvetica" pitchFamily="34" charset="0"/>
                <a:sym typeface="Helvetica" pitchFamily="34" charset="0"/>
              </a:rPr>
              <a:t>capability</a:t>
            </a:r>
            <a:endParaRPr lang="en-US" sz="1600" b="1" dirty="0" smtClean="0"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r>
              <a:rPr lang="en-US" sz="14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Combine </a:t>
            </a:r>
            <a:r>
              <a:rPr lang="en-US" sz="1400" b="1" dirty="0">
                <a:ea typeface="MS PGothic" pitchFamily="34" charset="-128"/>
                <a:cs typeface="Helvetica" pitchFamily="34" charset="0"/>
                <a:sym typeface="Helvetica" pitchFamily="34" charset="0"/>
              </a:rPr>
              <a:t>high-threshold (gas</a:t>
            </a:r>
            <a:r>
              <a:rPr lang="en-US" sz="14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)</a:t>
            </a:r>
            <a:r>
              <a:rPr lang="en-US" sz="1400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 </a:t>
            </a:r>
            <a:r>
              <a:rPr lang="en-US" sz="14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Cherenkov </a:t>
            </a:r>
            <a:r>
              <a:rPr lang="en-US" sz="1400" b="1" dirty="0">
                <a:ea typeface="MS PGothic" pitchFamily="34" charset="-128"/>
                <a:cs typeface="Helvetica" pitchFamily="34" charset="0"/>
                <a:sym typeface="Helvetica" pitchFamily="34" charset="0"/>
              </a:rPr>
              <a:t>with TPC(-like</a:t>
            </a:r>
            <a:r>
              <a:rPr lang="en-US" sz="14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)</a:t>
            </a:r>
            <a:r>
              <a:rPr lang="en-US" sz="1400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 </a:t>
            </a:r>
            <a:r>
              <a:rPr lang="en-US" sz="14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tracking</a:t>
            </a:r>
            <a:endParaRPr lang="en-US" sz="1400" b="1" dirty="0"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700" dirty="0">
              <a:solidFill>
                <a:srgbClr val="0080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700" dirty="0" smtClean="0">
              <a:solidFill>
                <a:srgbClr val="0080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r>
              <a:rPr lang="en-US" sz="1600" u="sng" dirty="0" err="1" smtClean="0">
                <a:solidFill>
                  <a:srgbClr val="0000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Hadron</a:t>
            </a:r>
            <a:r>
              <a:rPr lang="en-US" sz="1600" u="sng" dirty="0" smtClean="0">
                <a:solidFill>
                  <a:srgbClr val="0000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 Beam Direction:</a:t>
            </a:r>
          </a:p>
          <a:p>
            <a:r>
              <a:rPr lang="en-US" sz="1600" dirty="0" smtClean="0"/>
              <a:t>optimized for </a:t>
            </a:r>
            <a:r>
              <a:rPr lang="en-US" sz="1600" dirty="0" err="1" smtClean="0">
                <a:solidFill>
                  <a:srgbClr val="6666FF"/>
                </a:solidFill>
              </a:rPr>
              <a:t>p+A</a:t>
            </a:r>
            <a:r>
              <a:rPr lang="en-US" sz="1600" dirty="0" smtClean="0">
                <a:solidFill>
                  <a:srgbClr val="6666FF"/>
                </a:solidFill>
              </a:rPr>
              <a:t>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6666FF"/>
                </a:solidFill>
              </a:rPr>
              <a:t>transverse spin </a:t>
            </a:r>
            <a:r>
              <a:rPr lang="en-US" sz="1600" dirty="0" smtClean="0"/>
              <a:t>physics</a:t>
            </a: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 Charged-particle tracking</a:t>
            </a: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r>
              <a:rPr lang="en-US" sz="1600" i="1" dirty="0" smtClean="0"/>
              <a:t> </a:t>
            </a:r>
            <a:r>
              <a:rPr lang="en-US" sz="1600" i="1" dirty="0" err="1" smtClean="0"/>
              <a:t>e</a:t>
            </a:r>
            <a:r>
              <a:rPr lang="en-US" sz="1600" dirty="0" err="1" smtClean="0"/>
              <a:t>/</a:t>
            </a:r>
            <a:r>
              <a:rPr lang="en-US" sz="1600" i="1" dirty="0" err="1" smtClean="0"/>
              <a:t>h</a:t>
            </a:r>
            <a:r>
              <a:rPr lang="en-US" sz="1600" dirty="0" smtClean="0"/>
              <a:t> and </a:t>
            </a:r>
            <a:r>
              <a:rPr lang="el-GR" sz="1600" dirty="0" smtClean="0">
                <a:cs typeface="Arial" pitchFamily="34" charset="0"/>
              </a:rPr>
              <a:t>γ</a:t>
            </a:r>
            <a:r>
              <a:rPr lang="en-US" sz="1600" dirty="0" smtClean="0">
                <a:cs typeface="Arial" pitchFamily="34" charset="0"/>
              </a:rPr>
              <a:t>/</a:t>
            </a:r>
            <a:r>
              <a:rPr lang="el-GR" sz="1600" dirty="0" smtClean="0">
                <a:cs typeface="Arial" pitchFamily="34" charset="0"/>
              </a:rPr>
              <a:t>π</a:t>
            </a:r>
            <a:r>
              <a:rPr lang="en-US" sz="1600" baseline="30000" dirty="0" smtClean="0">
                <a:cs typeface="Arial" pitchFamily="34" charset="0"/>
              </a:rPr>
              <a:t>0</a:t>
            </a:r>
            <a:r>
              <a:rPr lang="en-US" sz="1600" dirty="0" smtClean="0">
                <a:cs typeface="Arial" pitchFamily="34" charset="0"/>
              </a:rPr>
              <a:t> discrimination</a:t>
            </a: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cs typeface="Arial" pitchFamily="34" charset="0"/>
              </a:rPr>
              <a:t> Baryon/meson separation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endParaRPr lang="en-US" sz="1600" dirty="0" smtClean="0">
              <a:cs typeface="Arial" pitchFamily="34" charset="0"/>
            </a:endParaRP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cs typeface="Arial" pitchFamily="34" charset="0"/>
              </a:rPr>
              <a:t> What is the momentum resolution at forward rapidity (B=0.5T too low?)</a:t>
            </a:r>
            <a:endParaRPr lang="el-GR" sz="1600" dirty="0" smtClean="0">
              <a:cs typeface="Arial" pitchFamily="34" charset="0"/>
            </a:endParaRPr>
          </a:p>
          <a:p>
            <a:pPr defTabSz="457200"/>
            <a:endParaRPr lang="en-US" sz="1600" u="sng" dirty="0" smtClean="0">
              <a:solidFill>
                <a:srgbClr val="0000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1600" dirty="0" smtClean="0">
              <a:solidFill>
                <a:srgbClr val="0080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1600" dirty="0" smtClean="0">
              <a:solidFill>
                <a:srgbClr val="0000FF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122" name="Curved Right Arrow 121"/>
          <p:cNvSpPr/>
          <p:nvPr/>
        </p:nvSpPr>
        <p:spPr bwMode="auto">
          <a:xfrm>
            <a:off x="203329" y="4787900"/>
            <a:ext cx="749300" cy="4318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51029" y="4635500"/>
            <a:ext cx="8127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 Design closer to </a:t>
            </a:r>
            <a:r>
              <a:rPr lang="en-US" dirty="0" err="1" smtClean="0">
                <a:sym typeface="Wingdings"/>
              </a:rPr>
              <a:t>eRHIC</a:t>
            </a:r>
            <a:r>
              <a:rPr lang="en-US" dirty="0" smtClean="0">
                <a:sym typeface="Wingdings"/>
              </a:rPr>
              <a:t> physics program needs</a:t>
            </a:r>
          </a:p>
          <a:p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FF66FF"/>
                </a:solidFill>
                <a:sym typeface="Wingdings"/>
              </a:rPr>
              <a:t>But:</a:t>
            </a:r>
            <a:r>
              <a:rPr lang="en-US" dirty="0" smtClean="0">
                <a:sym typeface="Wingdings"/>
              </a:rPr>
              <a:t> need to simulate golden measurements to understand the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53008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/>
      </p:transition>
    </mc:Choice>
    <mc:Fallback xmlns="" xmlns:mv="urn:schemas-microsoft-com:mac:vml">
      <p:transition spd="slow"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10" grpId="0" animBg="1"/>
      <p:bldP spid="122" grpId="0" animBg="1"/>
      <p:bldP spid="1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 used to study the Physics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47</a:t>
            </a:fld>
            <a:endParaRPr lang="en-US" altLang="ja-JP"/>
          </a:p>
        </p:txBody>
      </p:sp>
      <p:sp>
        <p:nvSpPr>
          <p:cNvPr id="8" name="Rectangle 7"/>
          <p:cNvSpPr/>
          <p:nvPr/>
        </p:nvSpPr>
        <p:spPr bwMode="auto">
          <a:xfrm>
            <a:off x="546100" y="1092200"/>
            <a:ext cx="1524000" cy="1041400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rgbClr val="008040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exclusive /diffractive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reactions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1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ep</a:t>
            </a:r>
            <a:r>
              <a:rPr kumimoji="1" lang="en-US" sz="12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/A</a:t>
            </a:r>
            <a:r>
              <a:rPr kumimoji="1" lang="en-US" sz="1200" b="1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1" lang="en-US" sz="1200" b="1" i="0" u="none" strike="noStrike" cap="none" normalizeH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</a:t>
            </a:r>
            <a:r>
              <a:rPr kumimoji="1" lang="en-US" sz="1200" b="1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1" lang="en-US" sz="1200" b="1" i="0" u="none" strike="noStrike" cap="none" normalizeH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e’p</a:t>
            </a:r>
            <a:r>
              <a:rPr kumimoji="1" lang="en-US" sz="1200" b="1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’/A’VM</a:t>
            </a:r>
            <a:endParaRPr kumimoji="1" lang="en-US" sz="120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679700" y="1104900"/>
            <a:ext cx="1625600" cy="1016000"/>
          </a:xfrm>
          <a:prstGeom prst="rect">
            <a:avLst/>
          </a:prstGeom>
          <a:solidFill>
            <a:srgbClr val="008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semi-inclusive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ED"/>
                </a:solidFill>
              </a:rPr>
              <a:t>reactions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ep</a:t>
            </a: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/A</a:t>
            </a: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 </a:t>
            </a: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e’</a:t>
            </a: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ea typeface="ＭＳ Ｐゴシック" charset="-128"/>
                <a:cs typeface="Symbol" charset="2"/>
                <a:sym typeface="Wingdings"/>
              </a:rPr>
              <a:t>p</a:t>
            </a: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X</a:t>
            </a:r>
            <a:endParaRPr kumimoji="1" lang="en-US" sz="1600" b="1" i="0" u="none" strike="noStrike" cap="none" normalizeH="0" baseline="0" dirty="0">
              <a:ln>
                <a:noFill/>
              </a:ln>
              <a:solidFill>
                <a:srgbClr val="FFFF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124700" y="1092200"/>
            <a:ext cx="15240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electro-weak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reactions</a:t>
            </a:r>
            <a:endParaRPr kumimoji="1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991100" y="1104900"/>
            <a:ext cx="1524000" cy="1016000"/>
          </a:xfrm>
          <a:prstGeom prst="rect">
            <a:avLst/>
          </a:prstGeom>
          <a:solidFill>
            <a:srgbClr val="CC66FF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inclusive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bg1"/>
                </a:solidFill>
              </a:rPr>
              <a:t>reactions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ep</a:t>
            </a: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/A</a:t>
            </a:r>
            <a:r>
              <a:rPr kumimoji="1" lang="en-US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1" lang="en-US" sz="1600" b="1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</a:t>
            </a:r>
            <a:r>
              <a:rPr kumimoji="1" lang="en-US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1" lang="en-US" sz="1600" b="1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e’X</a:t>
            </a:r>
            <a:endParaRPr kumimoji="1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7100" y="2566769"/>
            <a:ext cx="144815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Close to 4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</a:p>
          <a:p>
            <a:pPr algn="ctr"/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45579" y="2518370"/>
            <a:ext cx="1652841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Excellent</a:t>
            </a:r>
          </a:p>
          <a:p>
            <a:pPr algn="ctr"/>
            <a:r>
              <a:rPr lang="en-US" dirty="0" smtClean="0"/>
              <a:t>electron</a:t>
            </a:r>
          </a:p>
          <a:p>
            <a:pPr algn="ctr"/>
            <a:r>
              <a:rPr lang="en-US" dirty="0" smtClean="0"/>
              <a:t>identification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59400" y="3441700"/>
            <a:ext cx="139012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PID:</a:t>
            </a:r>
          </a:p>
          <a:p>
            <a:pPr algn="ctr"/>
            <a:r>
              <a:rPr lang="en-US" dirty="0" smtClean="0"/>
              <a:t>to identify</a:t>
            </a:r>
          </a:p>
          <a:p>
            <a:pPr algn="ctr"/>
            <a:r>
              <a:rPr lang="en-US" dirty="0" smtClean="0"/>
              <a:t>Hadrons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80200" y="2559734"/>
            <a:ext cx="143294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suppression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8230" y="4127500"/>
            <a:ext cx="1266017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Detect</a:t>
            </a:r>
          </a:p>
          <a:p>
            <a:pPr algn="ctr"/>
            <a:r>
              <a:rPr lang="en-US" dirty="0" smtClean="0"/>
              <a:t>outgoing </a:t>
            </a:r>
          </a:p>
          <a:p>
            <a:pPr algn="ctr"/>
            <a:r>
              <a:rPr lang="en-US" dirty="0" smtClean="0"/>
              <a:t>scattered</a:t>
            </a:r>
          </a:p>
          <a:p>
            <a:pPr algn="ctr"/>
            <a:r>
              <a:rPr lang="en-US" dirty="0" smtClean="0"/>
              <a:t> proton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43700" y="4292600"/>
            <a:ext cx="155444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Detect </a:t>
            </a:r>
          </a:p>
          <a:p>
            <a:pPr algn="ctr"/>
            <a:r>
              <a:rPr lang="en-US" dirty="0" smtClean="0"/>
              <a:t>very low 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electron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098587" y="3441700"/>
            <a:ext cx="165284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good jet</a:t>
            </a:r>
          </a:p>
          <a:p>
            <a:pPr algn="ctr"/>
            <a:r>
              <a:rPr lang="en-US" dirty="0" smtClean="0"/>
              <a:t>identification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938202" y="4165600"/>
            <a:ext cx="1267595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excellent</a:t>
            </a:r>
          </a:p>
          <a:p>
            <a:pPr algn="ctr"/>
            <a:r>
              <a:rPr lang="en-US" dirty="0" smtClean="0"/>
              <a:t>absolute</a:t>
            </a:r>
          </a:p>
          <a:p>
            <a:pPr algn="ctr"/>
            <a:r>
              <a:rPr lang="en-US" dirty="0" smtClean="0"/>
              <a:t>and/or</a:t>
            </a:r>
          </a:p>
          <a:p>
            <a:pPr algn="ctr"/>
            <a:r>
              <a:rPr lang="en-US" dirty="0" smtClean="0"/>
              <a:t>relative</a:t>
            </a:r>
          </a:p>
          <a:p>
            <a:pPr algn="ctr"/>
            <a:r>
              <a:rPr lang="en-US" dirty="0" smtClean="0"/>
              <a:t>luminosity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67074" y="5448300"/>
            <a:ext cx="163165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very precise</a:t>
            </a:r>
          </a:p>
          <a:p>
            <a:pPr algn="ctr"/>
            <a:r>
              <a:rPr lang="en-US" dirty="0" smtClean="0"/>
              <a:t>polarization</a:t>
            </a:r>
          </a:p>
          <a:p>
            <a:pPr algn="ctr"/>
            <a:r>
              <a:rPr lang="en-US" dirty="0" smtClean="0"/>
              <a:t>measurement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rot="16200000" flipH="1">
            <a:off x="1479550" y="2165350"/>
            <a:ext cx="406400" cy="3937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cxnSp>
        <p:nvCxnSpPr>
          <p:cNvPr id="26" name="Straight Arrow Connector 25"/>
          <p:cNvCxnSpPr/>
          <p:nvPr/>
        </p:nvCxnSpPr>
        <p:spPr bwMode="auto">
          <a:xfrm rot="5400000">
            <a:off x="-158750" y="3117850"/>
            <a:ext cx="1866900" cy="25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cxnSp>
        <p:nvCxnSpPr>
          <p:cNvPr id="27" name="Straight Arrow Connector 26"/>
          <p:cNvCxnSpPr>
            <a:endCxn id="16" idx="1"/>
          </p:cNvCxnSpPr>
          <p:nvPr/>
        </p:nvCxnSpPr>
        <p:spPr bwMode="auto">
          <a:xfrm>
            <a:off x="2006600" y="2120900"/>
            <a:ext cx="3352800" cy="178246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1752600" y="2146300"/>
            <a:ext cx="5003800" cy="2895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2057400" y="1930400"/>
            <a:ext cx="459740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sp>
        <p:nvSpPr>
          <p:cNvPr id="33" name="TextBox 32"/>
          <p:cNvSpPr txBox="1"/>
          <p:nvPr/>
        </p:nvSpPr>
        <p:spPr>
          <a:xfrm>
            <a:off x="5220251" y="5575300"/>
            <a:ext cx="215790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high demands on</a:t>
            </a:r>
          </a:p>
          <a:p>
            <a:pPr algn="ctr"/>
            <a:r>
              <a:rPr lang="en-US" dirty="0" smtClean="0"/>
              <a:t>momentum and/or</a:t>
            </a:r>
          </a:p>
          <a:p>
            <a:pPr algn="ctr"/>
            <a:r>
              <a:rPr lang="en-US" dirty="0" smtClean="0"/>
              <a:t>energy resolution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4178300" y="2146300"/>
            <a:ext cx="22860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cxnSp>
        <p:nvCxnSpPr>
          <p:cNvPr id="39" name="Straight Arrow Connector 38"/>
          <p:cNvCxnSpPr/>
          <p:nvPr/>
        </p:nvCxnSpPr>
        <p:spPr bwMode="auto">
          <a:xfrm rot="16200000" flipH="1">
            <a:off x="2984500" y="2794000"/>
            <a:ext cx="20066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cxnSp>
        <p:nvCxnSpPr>
          <p:cNvPr id="41" name="Straight Arrow Connector 40"/>
          <p:cNvCxnSpPr/>
          <p:nvPr/>
        </p:nvCxnSpPr>
        <p:spPr bwMode="auto">
          <a:xfrm rot="5400000">
            <a:off x="2120900" y="2527300"/>
            <a:ext cx="12954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cxnSp>
        <p:nvCxnSpPr>
          <p:cNvPr id="43" name="Straight Arrow Connector 42"/>
          <p:cNvCxnSpPr/>
          <p:nvPr/>
        </p:nvCxnSpPr>
        <p:spPr bwMode="auto">
          <a:xfrm rot="16200000" flipH="1">
            <a:off x="1670050" y="3981450"/>
            <a:ext cx="41275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cxnSp>
        <p:nvCxnSpPr>
          <p:cNvPr id="45" name="Straight Arrow Connector 44"/>
          <p:cNvCxnSpPr>
            <a:endCxn id="13" idx="3"/>
          </p:cNvCxnSpPr>
          <p:nvPr/>
        </p:nvCxnSpPr>
        <p:spPr bwMode="auto">
          <a:xfrm rot="5400000">
            <a:off x="2162012" y="2359546"/>
            <a:ext cx="743635" cy="31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cxnSp>
        <p:nvCxnSpPr>
          <p:cNvPr id="48" name="Straight Arrow Connector 47"/>
          <p:cNvCxnSpPr/>
          <p:nvPr/>
        </p:nvCxnSpPr>
        <p:spPr bwMode="auto">
          <a:xfrm rot="10800000" flipV="1">
            <a:off x="4343400" y="2120900"/>
            <a:ext cx="711200" cy="419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  <p:cxnSp>
        <p:nvCxnSpPr>
          <p:cNvPr id="51" name="Straight Arrow Connector 50"/>
          <p:cNvCxnSpPr/>
          <p:nvPr/>
        </p:nvCxnSpPr>
        <p:spPr bwMode="auto">
          <a:xfrm rot="5400000">
            <a:off x="4044950" y="3841750"/>
            <a:ext cx="34671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  <p:cxnSp>
        <p:nvCxnSpPr>
          <p:cNvPr id="56" name="Straight Arrow Connector 55"/>
          <p:cNvCxnSpPr/>
          <p:nvPr/>
        </p:nvCxnSpPr>
        <p:spPr bwMode="auto">
          <a:xfrm rot="5400000">
            <a:off x="2661444" y="2559050"/>
            <a:ext cx="3326606" cy="24518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  <p:cxnSp>
        <p:nvCxnSpPr>
          <p:cNvPr id="58" name="Straight Arrow Connector 57"/>
          <p:cNvCxnSpPr/>
          <p:nvPr/>
        </p:nvCxnSpPr>
        <p:spPr bwMode="auto">
          <a:xfrm rot="5400000">
            <a:off x="3321844" y="3803650"/>
            <a:ext cx="4126706" cy="737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  <p:cxnSp>
        <p:nvCxnSpPr>
          <p:cNvPr id="60" name="Straight Arrow Connector 59"/>
          <p:cNvCxnSpPr/>
          <p:nvPr/>
        </p:nvCxnSpPr>
        <p:spPr bwMode="auto">
          <a:xfrm rot="16200000" flipH="1">
            <a:off x="5601494" y="2870994"/>
            <a:ext cx="2170906" cy="6723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  <p:cxnSp>
        <p:nvCxnSpPr>
          <p:cNvPr id="63" name="Straight Arrow Connector 62"/>
          <p:cNvCxnSpPr/>
          <p:nvPr/>
        </p:nvCxnSpPr>
        <p:spPr bwMode="auto">
          <a:xfrm rot="5400000">
            <a:off x="8026400" y="2133600"/>
            <a:ext cx="393700" cy="342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glow rad="38100">
              <a:schemeClr val="bg1">
                <a:lumMod val="85000"/>
                <a:alpha val="75000"/>
              </a:schemeClr>
            </a:glow>
          </a:effectLst>
        </p:spPr>
      </p:cxnSp>
      <p:cxnSp>
        <p:nvCxnSpPr>
          <p:cNvPr id="65" name="Straight Arrow Connector 64"/>
          <p:cNvCxnSpPr/>
          <p:nvPr/>
        </p:nvCxnSpPr>
        <p:spPr bwMode="auto">
          <a:xfrm rot="10800000" flipV="1">
            <a:off x="5346700" y="2070100"/>
            <a:ext cx="1803400" cy="495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glow rad="38100">
              <a:schemeClr val="bg1">
                <a:lumMod val="85000"/>
                <a:alpha val="75000"/>
              </a:schemeClr>
            </a:glow>
          </a:effectLst>
        </p:spPr>
      </p:cxnSp>
      <p:cxnSp>
        <p:nvCxnSpPr>
          <p:cNvPr id="67" name="Straight Arrow Connector 66"/>
          <p:cNvCxnSpPr/>
          <p:nvPr/>
        </p:nvCxnSpPr>
        <p:spPr bwMode="auto">
          <a:xfrm rot="10800000" flipV="1">
            <a:off x="6667500" y="2095500"/>
            <a:ext cx="1384300" cy="134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glow rad="38100">
              <a:schemeClr val="bg1">
                <a:lumMod val="85000"/>
                <a:alpha val="75000"/>
              </a:schemeClr>
            </a:glow>
          </a:effectLst>
        </p:spPr>
      </p:cxnSp>
      <p:cxnSp>
        <p:nvCxnSpPr>
          <p:cNvPr id="69" name="Straight Arrow Connector 68"/>
          <p:cNvCxnSpPr/>
          <p:nvPr/>
        </p:nvCxnSpPr>
        <p:spPr bwMode="auto">
          <a:xfrm rot="10800000" flipV="1">
            <a:off x="2298700" y="2095500"/>
            <a:ext cx="4851400" cy="3365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glow rad="38100">
              <a:schemeClr val="bg1">
                <a:lumMod val="85000"/>
                <a:alpha val="75000"/>
              </a:schemeClr>
            </a:glow>
          </a:effectLst>
        </p:spPr>
      </p:cxnSp>
      <p:cxnSp>
        <p:nvCxnSpPr>
          <p:cNvPr id="71" name="Straight Arrow Connector 70"/>
          <p:cNvCxnSpPr/>
          <p:nvPr/>
        </p:nvCxnSpPr>
        <p:spPr bwMode="auto">
          <a:xfrm rot="10800000" flipV="1">
            <a:off x="4787900" y="2070100"/>
            <a:ext cx="2578100" cy="2070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glow rad="38100">
              <a:schemeClr val="bg1">
                <a:lumMod val="85000"/>
                <a:alpha val="75000"/>
              </a:schemeClr>
            </a:glow>
          </a:effectLst>
        </p:spPr>
      </p:cxnSp>
      <p:cxnSp>
        <p:nvCxnSpPr>
          <p:cNvPr id="74" name="Straight Arrow Connector 73"/>
          <p:cNvCxnSpPr/>
          <p:nvPr/>
        </p:nvCxnSpPr>
        <p:spPr bwMode="auto">
          <a:xfrm rot="5400000">
            <a:off x="1295400" y="3517900"/>
            <a:ext cx="3340100" cy="520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sp>
        <p:nvSpPr>
          <p:cNvPr id="73" name="TextBox 72"/>
          <p:cNvSpPr txBox="1"/>
          <p:nvPr/>
        </p:nvSpPr>
        <p:spPr>
          <a:xfrm>
            <a:off x="3680331" y="6211669"/>
            <a:ext cx="151195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good vertex</a:t>
            </a:r>
          </a:p>
          <a:p>
            <a:pPr algn="ctr"/>
            <a:r>
              <a:rPr lang="en-US" dirty="0" smtClean="0"/>
              <a:t>resolution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863600" y="2146300"/>
            <a:ext cx="4356100" cy="42037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cxnSp>
        <p:nvCxnSpPr>
          <p:cNvPr id="78" name="Straight Arrow Connector 77"/>
          <p:cNvCxnSpPr/>
          <p:nvPr/>
        </p:nvCxnSpPr>
        <p:spPr bwMode="auto">
          <a:xfrm rot="5400000">
            <a:off x="4312444" y="2838450"/>
            <a:ext cx="2069306" cy="610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Nikolai Smirnov, CDF (</a:t>
            </a:r>
            <a:r>
              <a:rPr lang="en-US" dirty="0" err="1" smtClean="0"/>
              <a:t>BaBar</a:t>
            </a:r>
            <a:r>
              <a:rPr lang="en-US" dirty="0" smtClean="0"/>
              <a:t>) magnet</a:t>
            </a:r>
            <a:endParaRPr lang="en-US" dirty="0"/>
          </a:p>
        </p:txBody>
      </p:sp>
      <p:pic>
        <p:nvPicPr>
          <p:cNvPr id="3" name="Picture 2" descr="newcdf_rz1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838200" y="914400"/>
            <a:ext cx="4592782" cy="5943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66800" y="1676400"/>
            <a:ext cx="4023360" cy="402336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71600" y="1981200"/>
            <a:ext cx="3474720" cy="347472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8200" y="1447800"/>
            <a:ext cx="4480560" cy="448056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8600" y="838200"/>
            <a:ext cx="5669280" cy="566928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52600" y="2362200"/>
            <a:ext cx="2651760" cy="2651760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81200" y="2590800"/>
            <a:ext cx="2194560" cy="2194560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62600" y="5930900"/>
            <a:ext cx="280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HCAL + </a:t>
            </a:r>
            <a:r>
              <a:rPr lang="en-US" dirty="0" err="1" smtClean="0">
                <a:solidFill>
                  <a:srgbClr val="004080"/>
                </a:solidFill>
              </a:rPr>
              <a:t>Muon</a:t>
            </a:r>
            <a:r>
              <a:rPr lang="en-US" dirty="0" smtClean="0">
                <a:solidFill>
                  <a:srgbClr val="004080"/>
                </a:solidFill>
              </a:rPr>
              <a:t> Detector</a:t>
            </a:r>
            <a:endParaRPr lang="en-US" dirty="0">
              <a:solidFill>
                <a:srgbClr val="00408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4800600" y="5486400"/>
            <a:ext cx="1066800" cy="533400"/>
          </a:xfrm>
          <a:prstGeom prst="straightConnector1">
            <a:avLst/>
          </a:prstGeom>
          <a:ln w="38100">
            <a:solidFill>
              <a:srgbClr val="004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42000" y="53594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 smtClean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</a:rPr>
              <a:t>EMCAL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4724400" y="4572000"/>
            <a:ext cx="1188720" cy="914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43600" y="4648200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Aerogel  Ch. D.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4191000" y="3962400"/>
            <a:ext cx="1917700" cy="7747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49900" y="1371600"/>
            <a:ext cx="2678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FFFF"/>
                </a:solidFill>
              </a:rPr>
              <a:t>Magnet,  R=1.5 m,  </a:t>
            </a:r>
          </a:p>
          <a:p>
            <a:r>
              <a:rPr lang="en-US" sz="2000" b="1" i="1" dirty="0" err="1" smtClean="0">
                <a:solidFill>
                  <a:srgbClr val="00FFFF"/>
                </a:solidFill>
              </a:rPr>
              <a:t>dZ</a:t>
            </a:r>
            <a:r>
              <a:rPr lang="en-US" sz="2000" b="1" i="1" dirty="0" smtClean="0">
                <a:solidFill>
                  <a:srgbClr val="00FFFF"/>
                </a:solidFill>
              </a:rPr>
              <a:t>=2.4 </a:t>
            </a:r>
            <a:r>
              <a:rPr lang="en-US" sz="2000" b="1" i="1" dirty="0" err="1" smtClean="0">
                <a:solidFill>
                  <a:srgbClr val="00FFFF"/>
                </a:solidFill>
              </a:rPr>
              <a:t>m</a:t>
            </a:r>
            <a:endParaRPr lang="en-US" sz="2000" b="1" i="1" dirty="0" smtClean="0">
              <a:solidFill>
                <a:srgbClr val="00FFFF"/>
              </a:solidFill>
            </a:endParaRPr>
          </a:p>
          <a:p>
            <a:r>
              <a:rPr lang="en-US" sz="2000" b="1" i="1" dirty="0" smtClean="0">
                <a:solidFill>
                  <a:srgbClr val="00FFFF"/>
                </a:solidFill>
              </a:rPr>
              <a:t>B-field = 1.4 T</a:t>
            </a:r>
            <a:endParaRPr lang="en-US" sz="2000" b="1" i="1" dirty="0">
              <a:solidFill>
                <a:srgbClr val="00FFFF"/>
              </a:solidFill>
            </a:endParaRPr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rot="10800000" flipV="1">
            <a:off x="4559300" y="1879431"/>
            <a:ext cx="990600" cy="330367"/>
          </a:xfrm>
          <a:prstGeom prst="straightConnector1">
            <a:avLst/>
          </a:prstGeom>
          <a:ln w="38100">
            <a:solidFill>
              <a:srgbClr val="2BCAD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23000" y="2755900"/>
            <a:ext cx="2627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layers of Si-vertex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detector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3124200" y="3276600"/>
            <a:ext cx="3124200" cy="381000"/>
          </a:xfrm>
          <a:prstGeom prst="straightConnector1">
            <a:avLst/>
          </a:prstGeom>
          <a:ln w="25400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70600" y="3581400"/>
            <a:ext cx="2686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“small “,  low diffusion,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fast TPC  (~ 25 pad rows)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With  “HBD performance”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3581400" y="3810000"/>
            <a:ext cx="2590800" cy="152400"/>
          </a:xfrm>
          <a:prstGeom prst="straightConnector1">
            <a:avLst/>
          </a:prstGeom>
          <a:ln w="28575">
            <a:solidFill>
              <a:srgbClr val="00206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2400" y="6248400"/>
            <a:ext cx="8089900" cy="38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80" b="1" dirty="0" smtClean="0">
                <a:solidFill>
                  <a:srgbClr val="FF0000"/>
                </a:solidFill>
              </a:rPr>
              <a:t>2 layers of </a:t>
            </a:r>
            <a:r>
              <a:rPr lang="en-US" sz="1880" b="1" dirty="0" err="1" smtClean="0">
                <a:solidFill>
                  <a:srgbClr val="FF0000"/>
                </a:solidFill>
              </a:rPr>
              <a:t>MicroPattern</a:t>
            </a:r>
            <a:r>
              <a:rPr lang="en-US" sz="1880" b="1" dirty="0" smtClean="0">
                <a:solidFill>
                  <a:srgbClr val="FF0000"/>
                </a:solidFill>
              </a:rPr>
              <a:t> Gas </a:t>
            </a:r>
            <a:r>
              <a:rPr lang="en-US" sz="1880" b="1" dirty="0" err="1" smtClean="0">
                <a:solidFill>
                  <a:srgbClr val="FF0000"/>
                </a:solidFill>
              </a:rPr>
              <a:t>Det</a:t>
            </a:r>
            <a:r>
              <a:rPr lang="en-US" sz="1880" dirty="0" smtClean="0">
                <a:solidFill>
                  <a:srgbClr val="FF0000"/>
                </a:solidFill>
              </a:rPr>
              <a:t> </a:t>
            </a:r>
            <a:r>
              <a:rPr lang="en-US" sz="1880" b="1" dirty="0" smtClean="0">
                <a:solidFill>
                  <a:srgbClr val="FF0000"/>
                </a:solidFill>
              </a:rPr>
              <a:t>R position = 64, 100 cm</a:t>
            </a:r>
            <a:endParaRPr lang="en-US" sz="1880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81000" y="4876800"/>
            <a:ext cx="1752600" cy="990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62000" y="4572000"/>
            <a:ext cx="1828800" cy="1676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48</a:t>
            </a:fld>
            <a:endParaRPr lang="en-US" altLang="ja-JP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cdf_rz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248" y="914400"/>
            <a:ext cx="4590288" cy="59403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8200" y="1447800"/>
            <a:ext cx="4480560" cy="448056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" y="838200"/>
            <a:ext cx="5669280" cy="566928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-228600" y="381000"/>
            <a:ext cx="6583680" cy="658368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3400" y="1143000"/>
            <a:ext cx="5029200" cy="5029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52600" y="2362200"/>
            <a:ext cx="2651760" cy="265176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81200" y="2590800"/>
            <a:ext cx="2194560" cy="219456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71600" y="1981200"/>
            <a:ext cx="3474720" cy="347472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66800" y="1676400"/>
            <a:ext cx="4023360" cy="402336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48400" y="55118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 smtClean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</a:rPr>
              <a:t>EMCAL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5212080" y="4648200"/>
            <a:ext cx="1188720" cy="914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70600" y="5905500"/>
            <a:ext cx="280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HCAL + </a:t>
            </a:r>
            <a:r>
              <a:rPr lang="en-US" dirty="0" err="1" smtClean="0">
                <a:solidFill>
                  <a:srgbClr val="004080"/>
                </a:solidFill>
              </a:rPr>
              <a:t>Muon</a:t>
            </a:r>
            <a:r>
              <a:rPr lang="en-US" dirty="0" smtClean="0">
                <a:solidFill>
                  <a:srgbClr val="004080"/>
                </a:solidFill>
              </a:rPr>
              <a:t> Detector</a:t>
            </a:r>
            <a:endParaRPr lang="en-US" dirty="0">
              <a:solidFill>
                <a:srgbClr val="00408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5308600" y="5511800"/>
            <a:ext cx="1066800" cy="533400"/>
          </a:xfrm>
          <a:prstGeom prst="straightConnector1">
            <a:avLst/>
          </a:prstGeom>
          <a:ln w="38100">
            <a:solidFill>
              <a:srgbClr val="004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37300" y="4102100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“HBD”;  CF4 Ch. D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4267200" y="3797300"/>
            <a:ext cx="2286000" cy="489466"/>
          </a:xfrm>
          <a:prstGeom prst="straightConnector1">
            <a:avLst/>
          </a:prstGeom>
          <a:ln w="38100">
            <a:solidFill>
              <a:srgbClr val="66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40500" y="4775200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Aerogel  Ch. D.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4876800" y="4267200"/>
            <a:ext cx="1905000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6210300"/>
            <a:ext cx="7124700" cy="38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80" b="1" dirty="0" smtClean="0">
                <a:solidFill>
                  <a:srgbClr val="C00000"/>
                </a:solidFill>
              </a:rPr>
              <a:t>2 layers of </a:t>
            </a:r>
            <a:r>
              <a:rPr lang="en-US" sz="1880" b="1" dirty="0" err="1" smtClean="0">
                <a:solidFill>
                  <a:srgbClr val="C00000"/>
                </a:solidFill>
              </a:rPr>
              <a:t>MicroPattern</a:t>
            </a:r>
            <a:r>
              <a:rPr lang="en-US" sz="1880" dirty="0" smtClean="0">
                <a:solidFill>
                  <a:srgbClr val="C00000"/>
                </a:solidFill>
              </a:rPr>
              <a:t> </a:t>
            </a:r>
            <a:r>
              <a:rPr lang="en-US" sz="1880" b="1" dirty="0" smtClean="0">
                <a:solidFill>
                  <a:srgbClr val="C00000"/>
                </a:solidFill>
              </a:rPr>
              <a:t>Gas </a:t>
            </a:r>
            <a:r>
              <a:rPr lang="en-US" sz="1880" b="1" dirty="0" err="1" smtClean="0">
                <a:solidFill>
                  <a:srgbClr val="C00000"/>
                </a:solidFill>
              </a:rPr>
              <a:t>Det</a:t>
            </a:r>
            <a:r>
              <a:rPr lang="en-US" sz="1880" dirty="0" smtClean="0">
                <a:solidFill>
                  <a:srgbClr val="C00000"/>
                </a:solidFill>
              </a:rPr>
              <a:t> </a:t>
            </a:r>
            <a:r>
              <a:rPr lang="en-US" sz="1880" b="1" dirty="0" smtClean="0">
                <a:solidFill>
                  <a:srgbClr val="C00000"/>
                </a:solidFill>
              </a:rPr>
              <a:t>R position = 64, 100 cm</a:t>
            </a:r>
            <a:endParaRPr lang="en-US" sz="1880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381000" y="4876800"/>
            <a:ext cx="1752600" cy="990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62000" y="4572000"/>
            <a:ext cx="1828800" cy="1676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92800" y="1447800"/>
            <a:ext cx="2678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FFFF"/>
                </a:solidFill>
              </a:rPr>
              <a:t>Magnet,  R=1.5 m,  </a:t>
            </a:r>
          </a:p>
          <a:p>
            <a:r>
              <a:rPr lang="en-US" sz="2000" b="1" i="1" dirty="0" err="1" smtClean="0">
                <a:solidFill>
                  <a:srgbClr val="00FFFF"/>
                </a:solidFill>
              </a:rPr>
              <a:t>dZ</a:t>
            </a:r>
            <a:r>
              <a:rPr lang="en-US" sz="2000" b="1" i="1" dirty="0" smtClean="0">
                <a:solidFill>
                  <a:srgbClr val="00FFFF"/>
                </a:solidFill>
              </a:rPr>
              <a:t>=2.4 </a:t>
            </a:r>
            <a:r>
              <a:rPr lang="en-US" sz="2000" b="1" i="1" dirty="0" err="1" smtClean="0">
                <a:solidFill>
                  <a:srgbClr val="00FFFF"/>
                </a:solidFill>
              </a:rPr>
              <a:t>m</a:t>
            </a:r>
            <a:endParaRPr lang="en-US" sz="2000" b="1" i="1" dirty="0" smtClean="0">
              <a:solidFill>
                <a:srgbClr val="00FFFF"/>
              </a:solidFill>
            </a:endParaRPr>
          </a:p>
          <a:p>
            <a:r>
              <a:rPr lang="en-US" sz="2000" b="1" i="1" dirty="0" smtClean="0">
                <a:solidFill>
                  <a:srgbClr val="00FFFF"/>
                </a:solidFill>
              </a:rPr>
              <a:t>B-field = 1.4 T</a:t>
            </a:r>
            <a:endParaRPr lang="en-US" sz="2000" b="1" i="1" dirty="0">
              <a:solidFill>
                <a:srgbClr val="00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0800000" flipV="1">
            <a:off x="4953000" y="2258942"/>
            <a:ext cx="990600" cy="484257"/>
          </a:xfrm>
          <a:prstGeom prst="straightConnector1">
            <a:avLst/>
          </a:prstGeom>
          <a:ln w="38100">
            <a:solidFill>
              <a:srgbClr val="2BCAD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83537" y="2743200"/>
            <a:ext cx="286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layers of Si-vertex detector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10800000" flipV="1">
            <a:off x="3124200" y="3276600"/>
            <a:ext cx="3124200" cy="381000"/>
          </a:xfrm>
          <a:prstGeom prst="straightConnector1">
            <a:avLst/>
          </a:prstGeom>
          <a:ln w="25400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57111" y="3124200"/>
            <a:ext cx="2548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“small” low diffusion,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fast TPC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(~ 25 pad rows)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0800000" flipV="1">
            <a:off x="3581400" y="3581400"/>
            <a:ext cx="2895600" cy="152400"/>
          </a:xfrm>
          <a:prstGeom prst="straightConnector1">
            <a:avLst/>
          </a:prstGeom>
          <a:ln w="28575">
            <a:solidFill>
              <a:srgbClr val="0000FF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Nikolai Smirnov, CDF (</a:t>
            </a:r>
            <a:r>
              <a:rPr lang="en-US" dirty="0" err="1" smtClean="0"/>
              <a:t>BaBar</a:t>
            </a:r>
            <a:r>
              <a:rPr lang="en-US" dirty="0" smtClean="0"/>
              <a:t>) magnet II</a:t>
            </a:r>
            <a:endParaRPr lang="en-US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49</a:t>
            </a:fld>
            <a:endParaRPr lang="en-US" altLang="ja-JP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Inelastic Scattering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96A-431D-C54E-8415-31F30655DEA0}" type="slidenum">
              <a:rPr lang="en-US"/>
              <a:pPr/>
              <a:t>5</a:t>
            </a:fld>
            <a:endParaRPr lang="en-US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63501" y="860068"/>
            <a:ext cx="3401191" cy="26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3668" name="Object 4"/>
          <p:cNvGraphicFramePr>
            <a:graphicFrameLocks noChangeAspect="1"/>
          </p:cNvGraphicFramePr>
          <p:nvPr/>
        </p:nvGraphicFramePr>
        <p:xfrm>
          <a:off x="4192588" y="876300"/>
          <a:ext cx="2984500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4" name="Equation" r:id="rId5" imgW="1701800" imgH="1485900" progId="Equation.DSMT4">
                  <p:embed/>
                </p:oleObj>
              </mc:Choice>
              <mc:Fallback>
                <p:oleObj name="Equation" r:id="rId5" imgW="1701800" imgH="14859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2588" y="876300"/>
                        <a:ext cx="2984500" cy="260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9" name="Rectangle 5"/>
          <p:cNvSpPr>
            <a:spLocks/>
          </p:cNvSpPr>
          <p:nvPr/>
        </p:nvSpPr>
        <p:spPr bwMode="auto">
          <a:xfrm>
            <a:off x="7349066" y="910170"/>
            <a:ext cx="1231900" cy="778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7344838" y="1955803"/>
            <a:ext cx="1231900" cy="5460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7192432" y="2772835"/>
            <a:ext cx="1380068" cy="1032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struck quark</a:t>
            </a:r>
            <a:endParaRPr lang="en-US" sz="1600" dirty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5" name="Equation" r:id="rId7" imgW="127000" imgH="203200" progId="Equation.DSMT4">
                  <p:embed/>
                </p:oleObj>
              </mc:Choice>
              <mc:Fallback>
                <p:oleObj name="Equation" r:id="rId7" imgW="127000" imgH="203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27400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8100" y="723900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Kinematics:</a:t>
            </a:r>
            <a:endParaRPr lang="en-US" sz="2000" u="sng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29" name="TextBox 28"/>
          <p:cNvSpPr txBox="1"/>
          <p:nvPr/>
        </p:nvSpPr>
        <p:spPr>
          <a:xfrm>
            <a:off x="-1143000" y="-139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3995677"/>
            <a:ext cx="8403713" cy="273921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Challenge:</a:t>
            </a:r>
          </a:p>
          <a:p>
            <a:r>
              <a:rPr lang="en-US" dirty="0" smtClean="0"/>
              <a:t>need to cover </a:t>
            </a:r>
            <a:r>
              <a:rPr lang="en-US" dirty="0" smtClean="0">
                <a:solidFill>
                  <a:srgbClr val="3366FF"/>
                </a:solidFill>
              </a:rPr>
              <a:t>wide</a:t>
            </a:r>
            <a:r>
              <a:rPr lang="en-US" dirty="0" smtClean="0"/>
              <a:t> range in beam energies </a:t>
            </a:r>
          </a:p>
          <a:p>
            <a:r>
              <a:rPr lang="en-US" dirty="0" smtClean="0"/>
              <a:t>lepton: 5 - 30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err="1" smtClean="0"/>
              <a:t>hadron</a:t>
            </a:r>
            <a:r>
              <a:rPr lang="en-US" dirty="0" smtClean="0"/>
              <a:t> (</a:t>
            </a:r>
            <a:r>
              <a:rPr lang="en-US" dirty="0" err="1" smtClean="0"/>
              <a:t>p</a:t>
            </a:r>
            <a:r>
              <a:rPr lang="en-US" dirty="0" smtClean="0"/>
              <a:t>/Au) 100 – 325 </a:t>
            </a:r>
            <a:r>
              <a:rPr lang="en-US" dirty="0" err="1" smtClean="0"/>
              <a:t>GeV</a:t>
            </a:r>
            <a:r>
              <a:rPr lang="en-US" dirty="0" smtClean="0"/>
              <a:t> / 25 – 130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sz="1400" dirty="0" smtClean="0"/>
          </a:p>
          <a:p>
            <a:r>
              <a:rPr lang="en-US" dirty="0" smtClean="0">
                <a:solidFill>
                  <a:srgbClr val="FF00FF"/>
                </a:solidFill>
              </a:rPr>
              <a:t>Resolution in </a:t>
            </a:r>
            <a:r>
              <a:rPr lang="en-US" dirty="0" err="1" smtClean="0">
                <a:solidFill>
                  <a:srgbClr val="FF00FF"/>
                </a:solidFill>
              </a:rPr>
              <a:t>x</a:t>
            </a:r>
            <a:r>
              <a:rPr lang="en-US" dirty="0" smtClean="0">
                <a:solidFill>
                  <a:srgbClr val="FF00FF"/>
                </a:solidFill>
              </a:rPr>
              <a:t>, Q</a:t>
            </a:r>
            <a:r>
              <a:rPr lang="en-US" baseline="30000" dirty="0" smtClean="0">
                <a:solidFill>
                  <a:srgbClr val="FF00FF"/>
                </a:solidFill>
              </a:rPr>
              <a:t>2</a:t>
            </a:r>
            <a:r>
              <a:rPr lang="en-US" dirty="0" smtClean="0">
                <a:solidFill>
                  <a:srgbClr val="FF00FF"/>
                </a:solidFill>
              </a:rPr>
              <a:t> dominated how well the scattered lepton is measured</a:t>
            </a:r>
          </a:p>
          <a:p>
            <a:endParaRPr lang="en-US" sz="1400" dirty="0" smtClean="0"/>
          </a:p>
          <a:p>
            <a:r>
              <a:rPr lang="en-US" dirty="0" smtClean="0"/>
              <a:t>low momentum: Multiple scattering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low material</a:t>
            </a:r>
          </a:p>
          <a:p>
            <a:r>
              <a:rPr lang="en-US" dirty="0" smtClean="0">
                <a:sym typeface="Wingdings"/>
              </a:rPr>
              <a:t>high momentum: position resolution from tracking detector </a:t>
            </a:r>
          </a:p>
          <a:p>
            <a:r>
              <a:rPr lang="en-US" dirty="0" smtClean="0">
                <a:sym typeface="Wingdings"/>
              </a:rPr>
              <a:t>all momenta: </a:t>
            </a:r>
            <a:r>
              <a:rPr lang="en-US" dirty="0" err="1" smtClean="0">
                <a:sym typeface="Wingdings"/>
              </a:rPr>
              <a:t>Brems-strahlung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low material</a:t>
            </a:r>
            <a:endParaRPr lang="en-US" dirty="0"/>
          </a:p>
        </p:txBody>
      </p:sp>
      <p:grpSp>
        <p:nvGrpSpPr>
          <p:cNvPr id="2" name="Group 32"/>
          <p:cNvGrpSpPr/>
          <p:nvPr/>
        </p:nvGrpSpPr>
        <p:grpSpPr>
          <a:xfrm>
            <a:off x="2962323" y="3446398"/>
            <a:ext cx="2911825" cy="834534"/>
            <a:chOff x="1006523" y="3433698"/>
            <a:chExt cx="2911825" cy="834534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2263823" y="3839542"/>
              <a:ext cx="1574083" cy="1588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triangle"/>
              <a:tailEnd type="none"/>
            </a:ln>
            <a:effectLst>
              <a:glow rad="63500">
                <a:srgbClr val="66CC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0800000">
              <a:off x="1028504" y="3834778"/>
              <a:ext cx="1104626" cy="3176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  <a:effectLst>
              <a:glow rad="63500">
                <a:srgbClr val="FF0000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15530" y="3465964"/>
              <a:ext cx="454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-</a:t>
              </a:r>
              <a:endParaRPr lang="en-US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40123" y="3433698"/>
              <a:ext cx="682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p</a:t>
              </a:r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/A</a:t>
              </a:r>
              <a:endParaRPr lang="en-US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06523" y="3898900"/>
              <a:ext cx="2911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0</a:t>
              </a:r>
              <a:r>
                <a:rPr lang="en-US" baseline="30000" dirty="0" smtClean="0">
                  <a:latin typeface="Comic Sans MS"/>
                  <a:cs typeface="Comic Sans MS"/>
                </a:rPr>
                <a:t>o                             </a:t>
              </a:r>
              <a:r>
                <a:rPr lang="en-US" b="1" dirty="0" smtClean="0">
                  <a:latin typeface="Comic Sans MS"/>
                  <a:cs typeface="Comic Sans MS"/>
                </a:rPr>
                <a:t>180</a:t>
              </a:r>
              <a:r>
                <a:rPr lang="en-US" b="1" baseline="30000" dirty="0" smtClean="0">
                  <a:latin typeface="Comic Sans MS"/>
                  <a:cs typeface="Comic Sans MS"/>
                </a:rPr>
                <a:t>o</a:t>
              </a:r>
              <a:r>
                <a:rPr lang="en-US" b="1" dirty="0" smtClean="0">
                  <a:latin typeface="Comic Sans MS"/>
                  <a:cs typeface="Comic Sans MS"/>
                </a:rPr>
                <a:t>                  </a:t>
              </a:r>
              <a:endParaRPr lang="en-US" b="1" baseline="30000" dirty="0">
                <a:latin typeface="Comic Sans MS"/>
                <a:cs typeface="Comic Sans MS"/>
              </a:endParaRPr>
            </a:p>
          </p:txBody>
        </p:sp>
      </p:grpSp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6178550" y="3863975"/>
          <a:ext cx="2493963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6" name="Equation" r:id="rId9" imgW="1422400" imgH="685800" progId="Equation.DSMT4">
                  <p:embed/>
                </p:oleObj>
              </mc:Choice>
              <mc:Fallback>
                <p:oleObj name="Equation" r:id="rId9" imgW="1422400" imgH="6858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550" y="3863975"/>
                        <a:ext cx="2493963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304800" y="152400"/>
            <a:ext cx="883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4400" b="1" dirty="0">
              <a:solidFill>
                <a:srgbClr val="002060"/>
              </a:solidFill>
              <a:latin typeface="Comic Sans MS" charset="0"/>
            </a:endParaRP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1219200" y="1219200"/>
            <a:ext cx="2438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304800" y="914400"/>
            <a:ext cx="4061817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Multiple scattering contribution:</a:t>
            </a:r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Intrinsic </a:t>
            </a:r>
            <a:r>
              <a:rPr lang="en-US" dirty="0"/>
              <a:t>contribution (first term):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41313" y="1273175"/>
          <a:ext cx="4424362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6" name="Equation" r:id="rId3" imgW="1930320" imgH="457200" progId="Equation.3">
                  <p:embed/>
                </p:oleObj>
              </mc:Choice>
              <mc:Fallback>
                <p:oleObj name="Equation" r:id="rId3" imgW="193032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3" y="1273175"/>
                        <a:ext cx="4424362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44488" y="3824288"/>
          <a:ext cx="37560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7" name="Equation" r:id="rId5" imgW="1638000" imgH="469800" progId="Equation.DSMT4">
                  <p:embed/>
                </p:oleObj>
              </mc:Choice>
              <mc:Fallback>
                <p:oleObj name="Equation" r:id="rId5" imgW="1638000" imgH="469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3824288"/>
                        <a:ext cx="3756025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6"/>
          <p:cNvSpPr txBox="1">
            <a:spLocks noChangeArrowheads="1"/>
          </p:cNvSpPr>
          <p:nvPr/>
        </p:nvSpPr>
        <p:spPr bwMode="auto">
          <a:xfrm>
            <a:off x="5130800" y="3429000"/>
            <a:ext cx="2819400" cy="1816100"/>
          </a:xfrm>
          <a:prstGeom prst="rect">
            <a:avLst/>
          </a:prstGeom>
          <a:solidFill>
            <a:srgbClr val="E5FD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/>
              <a:t>  </a:t>
            </a:r>
            <a:r>
              <a:rPr lang="en-US" sz="1400">
                <a:solidFill>
                  <a:schemeClr val="accent2"/>
                </a:solidFill>
              </a:rPr>
              <a:t>B=central field (T)</a:t>
            </a:r>
          </a:p>
          <a:p>
            <a:endParaRPr lang="en-US" sz="140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chemeClr val="accent2"/>
                </a:solidFill>
              </a:rPr>
              <a:t>  </a:t>
            </a:r>
            <a:r>
              <a:rPr lang="el-GR" sz="1400">
                <a:solidFill>
                  <a:schemeClr val="accent2"/>
                </a:solidFill>
              </a:rPr>
              <a:t>σ</a:t>
            </a:r>
            <a:r>
              <a:rPr lang="en-US" sz="1400" baseline="-25000">
                <a:solidFill>
                  <a:schemeClr val="accent2"/>
                </a:solidFill>
              </a:rPr>
              <a:t>r</a:t>
            </a:r>
            <a:r>
              <a:rPr lang="el-GR" sz="1400" baseline="-25000">
                <a:solidFill>
                  <a:schemeClr val="accent2"/>
                </a:solidFill>
              </a:rPr>
              <a:t>φ</a:t>
            </a:r>
            <a:r>
              <a:rPr lang="en-US" sz="1400">
                <a:solidFill>
                  <a:schemeClr val="accent2"/>
                </a:solidFill>
              </a:rPr>
              <a:t>=position resolution (m)</a:t>
            </a:r>
          </a:p>
          <a:p>
            <a:endParaRPr lang="en-US" sz="140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chemeClr val="accent2"/>
                </a:solidFill>
              </a:rPr>
              <a:t>  L’=length of transverse path through field (m)</a:t>
            </a:r>
          </a:p>
          <a:p>
            <a:endParaRPr lang="en-US" sz="140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chemeClr val="accent2"/>
                </a:solidFill>
              </a:rPr>
              <a:t>  N=number of measurements</a:t>
            </a:r>
          </a:p>
        </p:txBody>
      </p:sp>
      <p:sp>
        <p:nvSpPr>
          <p:cNvPr id="1032" name="TextBox 7"/>
          <p:cNvSpPr txBox="1">
            <a:spLocks noChangeArrowheads="1"/>
          </p:cNvSpPr>
          <p:nvPr/>
        </p:nvSpPr>
        <p:spPr bwMode="auto">
          <a:xfrm>
            <a:off x="5143500" y="901700"/>
            <a:ext cx="2819400" cy="2246313"/>
          </a:xfrm>
          <a:prstGeom prst="rect">
            <a:avLst/>
          </a:prstGeom>
          <a:solidFill>
            <a:srgbClr val="E5FD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/>
              <a:t>  </a:t>
            </a:r>
            <a:r>
              <a:rPr lang="en-US" sz="1400" dirty="0" err="1">
                <a:solidFill>
                  <a:schemeClr val="accent2"/>
                </a:solidFill>
              </a:rPr>
              <a:t>z</a:t>
            </a:r>
            <a:r>
              <a:rPr lang="en-US" sz="1400" dirty="0">
                <a:solidFill>
                  <a:schemeClr val="accent2"/>
                </a:solidFill>
              </a:rPr>
              <a:t> = charge of particle</a:t>
            </a:r>
          </a:p>
          <a:p>
            <a:endParaRPr lang="en-US" sz="1400" dirty="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  L = total track length through detector (</a:t>
            </a:r>
            <a:r>
              <a:rPr lang="en-US" sz="1400" dirty="0" err="1">
                <a:solidFill>
                  <a:schemeClr val="accent2"/>
                </a:solidFill>
              </a:rPr>
              <a:t>m</a:t>
            </a:r>
            <a:r>
              <a:rPr lang="en-US" sz="1400" dirty="0">
                <a:solidFill>
                  <a:schemeClr val="accent2"/>
                </a:solidFill>
              </a:rPr>
              <a:t>)</a:t>
            </a:r>
          </a:p>
          <a:p>
            <a:endParaRPr lang="en-US" sz="1400" dirty="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  </a:t>
            </a:r>
            <a:r>
              <a:rPr lang="el-GR" sz="1400" dirty="0">
                <a:solidFill>
                  <a:schemeClr val="accent2"/>
                </a:solidFill>
              </a:rPr>
              <a:t>γ</a:t>
            </a:r>
            <a:r>
              <a:rPr lang="en-US" sz="1400" dirty="0">
                <a:solidFill>
                  <a:schemeClr val="accent2"/>
                </a:solidFill>
              </a:rPr>
              <a:t>= angle of incidence </a:t>
            </a:r>
            <a:r>
              <a:rPr lang="en-US" sz="1400" dirty="0" err="1">
                <a:solidFill>
                  <a:schemeClr val="accent2"/>
                </a:solidFill>
              </a:rPr>
              <a:t>w.r.t</a:t>
            </a:r>
            <a:r>
              <a:rPr lang="en-US" sz="1400" dirty="0">
                <a:solidFill>
                  <a:schemeClr val="accent2"/>
                </a:solidFill>
              </a:rPr>
              <a:t>. normal of detector plane</a:t>
            </a:r>
          </a:p>
          <a:p>
            <a:endParaRPr lang="en-US" sz="1400" dirty="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  </a:t>
            </a:r>
            <a:r>
              <a:rPr lang="en-US" sz="1400" dirty="0" err="1">
                <a:solidFill>
                  <a:schemeClr val="accent2"/>
                </a:solidFill>
              </a:rPr>
              <a:t>n</a:t>
            </a:r>
            <a:r>
              <a:rPr lang="en-US" sz="1400" baseline="-25000" dirty="0" err="1">
                <a:solidFill>
                  <a:schemeClr val="accent2"/>
                </a:solidFill>
              </a:rPr>
              <a:t>r.l</a:t>
            </a:r>
            <a:r>
              <a:rPr lang="en-US" sz="1400" baseline="-25000" dirty="0">
                <a:solidFill>
                  <a:schemeClr val="accent2"/>
                </a:solidFill>
              </a:rPr>
              <a:t>.</a:t>
            </a:r>
            <a:r>
              <a:rPr lang="en-US" sz="1400" dirty="0">
                <a:solidFill>
                  <a:schemeClr val="accent2"/>
                </a:solidFill>
              </a:rPr>
              <a:t> = number of radiation lengths in detector</a:t>
            </a:r>
          </a:p>
        </p:txBody>
      </p:sp>
      <p:sp>
        <p:nvSpPr>
          <p:cNvPr id="1033" name="TextBox 8"/>
          <p:cNvSpPr txBox="1">
            <a:spLocks noChangeArrowheads="1"/>
          </p:cNvSpPr>
          <p:nvPr/>
        </p:nvSpPr>
        <p:spPr bwMode="auto">
          <a:xfrm>
            <a:off x="990600" y="2082800"/>
            <a:ext cx="685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 dirty="0" err="1"/>
              <a:t>msc</a:t>
            </a:r>
            <a:endParaRPr lang="en-US" sz="1100" dirty="0"/>
          </a:p>
        </p:txBody>
      </p:sp>
      <p:sp>
        <p:nvSpPr>
          <p:cNvPr id="1034" name="TextBox 9"/>
          <p:cNvSpPr txBox="1">
            <a:spLocks noChangeArrowheads="1"/>
          </p:cNvSpPr>
          <p:nvPr/>
        </p:nvSpPr>
        <p:spPr bwMode="auto">
          <a:xfrm>
            <a:off x="977900" y="4648200"/>
            <a:ext cx="685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 dirty="0" err="1"/>
              <a:t>intr</a:t>
            </a:r>
            <a:endParaRPr lang="en-US" sz="1100" dirty="0"/>
          </a:p>
        </p:txBody>
      </p:sp>
      <p:sp>
        <p:nvSpPr>
          <p:cNvPr id="1035" name="TextBox 12"/>
          <p:cNvSpPr txBox="1">
            <a:spLocks noChangeArrowheads="1"/>
          </p:cNvSpPr>
          <p:nvPr/>
        </p:nvSpPr>
        <p:spPr bwMode="auto">
          <a:xfrm>
            <a:off x="317500" y="5257800"/>
            <a:ext cx="5753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Assumptions: </a:t>
            </a:r>
          </a:p>
          <a:p>
            <a:pPr lvl="1">
              <a:buFont typeface="Arial" charset="0"/>
              <a:buChar char="•"/>
            </a:pPr>
            <a:r>
              <a:rPr lang="en-US" sz="1800" b="1" dirty="0"/>
              <a:t>  circular detectors around interaction point</a:t>
            </a:r>
          </a:p>
          <a:p>
            <a:pPr lvl="1">
              <a:buFont typeface="Arial" charset="0"/>
              <a:buChar char="•"/>
            </a:pPr>
            <a:r>
              <a:rPr lang="en-US" sz="1800" b="1" dirty="0"/>
              <a:t>  </a:t>
            </a:r>
            <a:r>
              <a:rPr lang="en-US" sz="1800" b="1" dirty="0" err="1"/>
              <a:t>n</a:t>
            </a:r>
            <a:r>
              <a:rPr lang="en-US" sz="1800" b="1" baseline="-25000" dirty="0" err="1"/>
              <a:t>r.l</a:t>
            </a:r>
            <a:r>
              <a:rPr lang="en-US" sz="1800" b="1" baseline="-25000" dirty="0"/>
              <a:t>.</a:t>
            </a:r>
            <a:r>
              <a:rPr lang="en-US" sz="1800" b="1" dirty="0"/>
              <a:t> = 0.03 (from Hall D CDC)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Magnetic Field: Super simple resolution estimates</a:t>
            </a:r>
            <a:endParaRPr lang="en-US" sz="26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50</a:t>
            </a:fld>
            <a:endParaRPr lang="en-US" altLang="ja-JP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“Easier” Solenoid Field – 2T vs. 4T?</a:t>
            </a:r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066800" y="5334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Intrinsic contribution ~ 1/B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Multiple scattering contribution ~ 1/B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sz="2000"/>
          </a:p>
        </p:txBody>
      </p:sp>
      <p:pic>
        <p:nvPicPr>
          <p:cNvPr id="18436" name="Picture 14" descr="showplot_solenoid_ideal_4t_thetadep_5gev_b2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9906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5" descr="showplot_solenoid_ideal_4t_thetadep_50gev_b2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906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676400" y="914400"/>
            <a:ext cx="1749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50 GeV</a:t>
            </a: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6175375" y="914400"/>
            <a:ext cx="1577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 GeV</a:t>
            </a: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685800" y="41148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5105400" y="32004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8442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762000" y="4191000"/>
            <a:ext cx="1600200" cy="6858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8443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266700" y="3771900"/>
            <a:ext cx="2514600" cy="6096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8444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5067300" y="4914900"/>
            <a:ext cx="914400" cy="2286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1981200" y="23622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1D0"/>
                </a:solidFill>
              </a:rPr>
              <a:t>B=2T</a:t>
            </a:r>
          </a:p>
        </p:txBody>
      </p:sp>
      <p:sp>
        <p:nvSpPr>
          <p:cNvPr id="18446" name="TextBox 13"/>
          <p:cNvSpPr txBox="1">
            <a:spLocks noChangeArrowheads="1"/>
          </p:cNvSpPr>
          <p:nvPr/>
        </p:nvSpPr>
        <p:spPr bwMode="auto">
          <a:xfrm>
            <a:off x="2057400" y="35814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B=4T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51</a:t>
            </a:fld>
            <a:endParaRPr lang="en-US" altLang="ja-JP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Multiple scattering contribution</a:t>
            </a:r>
            <a:endParaRPr lang="en-US"/>
          </a:p>
        </p:txBody>
      </p:sp>
      <p:pic>
        <p:nvPicPr>
          <p:cNvPr id="17411" name="Picture 4" descr="showplot_solenoid_ideal_4t_thetadep_5gev_m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2954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showplot_solenoid_ideal_4t_thetadep_50gev_m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954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755775" y="1219200"/>
            <a:ext cx="1749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50 GeV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6099175" y="1219200"/>
            <a:ext cx="1577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 GeV</a:t>
            </a: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533400" y="5562600"/>
            <a:ext cx="815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Multiple scattering contribution dominant at small angles (due to B</a:t>
            </a:r>
            <a:r>
              <a:rPr lang="en-US" baseline="-25000" dirty="0"/>
              <a:t>T</a:t>
            </a:r>
            <a:r>
              <a:rPr lang="en-US" dirty="0"/>
              <a:t> term in denominator) and small momenta</a:t>
            </a:r>
          </a:p>
        </p:txBody>
      </p:sp>
      <p:sp>
        <p:nvSpPr>
          <p:cNvPr id="17416" name="Oval 7"/>
          <p:cNvSpPr>
            <a:spLocks noChangeArrowheads="1"/>
          </p:cNvSpPr>
          <p:nvPr/>
        </p:nvSpPr>
        <p:spPr bwMode="auto">
          <a:xfrm>
            <a:off x="533400" y="44196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7" name="Oval 8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418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533400" y="5207000"/>
            <a:ext cx="711200" cy="2032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7419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4965700" y="5232400"/>
            <a:ext cx="749300" cy="1905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52</a:t>
            </a:fld>
            <a:endParaRPr lang="en-US" altLang="ja-JP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p/p</a:t>
            </a:r>
            <a:r>
              <a:rPr lang="en-US" dirty="0" smtClean="0"/>
              <a:t> angular dependence</a:t>
            </a:r>
            <a:endParaRPr lang="en-US" dirty="0"/>
          </a:p>
        </p:txBody>
      </p:sp>
      <p:pic>
        <p:nvPicPr>
          <p:cNvPr id="16387" name="Picture 4" descr="showplot_solenoid_ideal_4t_thetadep_50gev_simp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 descr="showplot_solenoid_ideal_4t_thetadep_5gev_simp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3716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533400" y="5562600"/>
            <a:ext cx="8018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Can improve resolution at forward angles by offsetting IP</a:t>
            </a: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1755775" y="1219200"/>
            <a:ext cx="1749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50 GeV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6099175" y="1219200"/>
            <a:ext cx="1577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 GeV</a:t>
            </a:r>
          </a:p>
        </p:txBody>
      </p:sp>
      <p:sp>
        <p:nvSpPr>
          <p:cNvPr id="16392" name="Oval 9"/>
          <p:cNvSpPr>
            <a:spLocks noChangeArrowheads="1"/>
          </p:cNvSpPr>
          <p:nvPr/>
        </p:nvSpPr>
        <p:spPr bwMode="auto">
          <a:xfrm>
            <a:off x="762000" y="41148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Oval 10"/>
          <p:cNvSpPr>
            <a:spLocks noChangeArrowheads="1"/>
          </p:cNvSpPr>
          <p:nvPr/>
        </p:nvSpPr>
        <p:spPr bwMode="auto">
          <a:xfrm>
            <a:off x="5105400" y="33528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394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419100" y="4622800"/>
            <a:ext cx="1460500" cy="571500"/>
          </a:xfrm>
          <a:prstGeom prst="straightConnector1">
            <a:avLst/>
          </a:prstGeom>
          <a:noFill/>
          <a:ln w="38100">
            <a:solidFill>
              <a:srgbClr val="43F2FF"/>
            </a:solidFill>
            <a:round/>
            <a:headEnd/>
            <a:tailEnd type="arrow" w="med" len="med"/>
          </a:ln>
        </p:spPr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53</a:t>
            </a:fld>
            <a:endParaRPr lang="en-US" altLang="ja-JP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and Dipole field</a:t>
            </a:r>
            <a:endParaRPr lang="en-US" dirty="0"/>
          </a:p>
        </p:txBody>
      </p:sp>
      <p:pic>
        <p:nvPicPr>
          <p:cNvPr id="19459" name="Picture 2" descr="showplot_solenoid_ideal_4t_thetadep_50gev_dipo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showplot_solenoid_ideal_4t_dipole_thetadep_5gev_dipo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954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1676400" y="1214438"/>
            <a:ext cx="1749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50 GeV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6022975" y="1219200"/>
            <a:ext cx="1577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 GeV</a:t>
            </a: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609600" y="44196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9465" name="Straight Arrow Connector 9"/>
          <p:cNvCxnSpPr>
            <a:cxnSpLocks noChangeShapeType="1"/>
          </p:cNvCxnSpPr>
          <p:nvPr/>
        </p:nvCxnSpPr>
        <p:spPr bwMode="auto">
          <a:xfrm rot="5400000" flipH="1" flipV="1">
            <a:off x="304800" y="4876800"/>
            <a:ext cx="1295400" cy="5334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635000" y="5638800"/>
            <a:ext cx="7962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As expected, substantially improves resolutions at small angles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54</a:t>
            </a:fld>
            <a:endParaRPr lang="en-US" altLang="ja-JP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6918325" y="148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1219200"/>
          <a:ext cx="7772400" cy="4009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  <a:gridCol w="1943100"/>
                <a:gridCol w="1943100"/>
              </a:tblGrid>
              <a:tr h="7181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Experiment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Central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Field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Inner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Diameter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ZEUS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1.8 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2.8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0.86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H1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1.2T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5.0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5.8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BABAR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1.5T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3.46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1.4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BELLE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1.5T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3.0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1.7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GlueX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2.0T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3.5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1.85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ATLAS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2.0T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5.3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2.44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CMS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4.0T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13.0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5.9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PANDA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(*design)</a:t>
                      </a:r>
                      <a:endParaRPr lang="en-US" baseline="30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2.0T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2.75m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1.62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CLAS12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(*design)</a:t>
                      </a:r>
                      <a:endParaRPr lang="en-US" baseline="30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5.0T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1.19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0.96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 Considerations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55</a:t>
            </a:fld>
            <a:endParaRPr lang="en-US" altLang="ja-JP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9" name="TextBox 8"/>
          <p:cNvSpPr txBox="1"/>
          <p:nvPr/>
        </p:nvSpPr>
        <p:spPr>
          <a:xfrm>
            <a:off x="330200" y="711200"/>
            <a:ext cx="3632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0000FF"/>
                </a:solidFill>
              </a:rPr>
              <a:t>Solenoid Fields – Overview:</a:t>
            </a:r>
            <a:endParaRPr lang="en-US" sz="2000" u="sng" dirty="0">
              <a:solidFill>
                <a:srgbClr val="0000FF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 bwMode="auto">
          <a:xfrm>
            <a:off x="266700" y="56769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5372100"/>
            <a:ext cx="781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Suggest 4-5m long Solenoid with diameter ~3m and B-Field of ~3T</a:t>
            </a:r>
          </a:p>
          <a:p>
            <a:r>
              <a:rPr lang="en-US" dirty="0" smtClean="0"/>
              <a:t>need dipoles in forward direction for particles </a:t>
            </a:r>
          </a:p>
          <a:p>
            <a:r>
              <a:rPr lang="en-US" dirty="0" smtClean="0"/>
              <a:t>with very small scattering angle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 we want to study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787400"/>
            <a:ext cx="9026525" cy="5321300"/>
          </a:xfrm>
        </p:spPr>
        <p:txBody>
          <a:bodyPr/>
          <a:lstStyle/>
          <a:p>
            <a:pPr lvl="0"/>
            <a:r>
              <a:rPr lang="en-US" sz="1800" dirty="0" smtClean="0"/>
              <a:t>What is the role of gluons and gluon self-interactions in nucleons and nuclei?</a:t>
            </a:r>
          </a:p>
          <a:p>
            <a:pPr lvl="1"/>
            <a:r>
              <a:rPr lang="en-US" sz="1600" dirty="0" smtClean="0"/>
              <a:t>Observables in </a:t>
            </a:r>
            <a:r>
              <a:rPr lang="en-US" sz="1600" dirty="0" err="1" smtClean="0"/>
              <a:t>eA</a:t>
            </a:r>
            <a:r>
              <a:rPr lang="en-US" sz="1600" dirty="0" smtClean="0"/>
              <a:t> / </a:t>
            </a:r>
            <a:r>
              <a:rPr lang="en-US" sz="1600" dirty="0" err="1" smtClean="0"/>
              <a:t>ep</a:t>
            </a:r>
            <a:r>
              <a:rPr lang="en-US" sz="1600" dirty="0" smtClean="0"/>
              <a:t>: </a:t>
            </a:r>
          </a:p>
          <a:p>
            <a:pPr lvl="2"/>
            <a:r>
              <a:rPr lang="en-US" sz="1400" dirty="0" smtClean="0">
                <a:solidFill>
                  <a:srgbClr val="00FF00"/>
                </a:solidFill>
              </a:rPr>
              <a:t>elastic/diffractive events: </a:t>
            </a:r>
            <a:r>
              <a:rPr lang="en-US" sz="1400" dirty="0" smtClean="0"/>
              <a:t>rapidity gap events, elastic VM production, DVCS</a:t>
            </a:r>
          </a:p>
          <a:p>
            <a:pPr lvl="2"/>
            <a:r>
              <a:rPr lang="en-US" sz="1400" dirty="0" smtClean="0">
                <a:solidFill>
                  <a:srgbClr val="FF00FF"/>
                </a:solidFill>
              </a:rPr>
              <a:t>inclusive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FF00FF"/>
                </a:solidFill>
              </a:rPr>
              <a:t>events: </a:t>
            </a:r>
            <a:r>
              <a:rPr lang="en-US" sz="1400" dirty="0" smtClean="0"/>
              <a:t>structure functions F</a:t>
            </a:r>
            <a:r>
              <a:rPr lang="en-US" sz="1400" baseline="-25000" dirty="0" smtClean="0"/>
              <a:t>2</a:t>
            </a:r>
            <a:r>
              <a:rPr lang="en-US" sz="1400" baseline="30000" dirty="0" smtClean="0"/>
              <a:t>A</a:t>
            </a:r>
            <a:r>
              <a:rPr lang="en-US" sz="1400" dirty="0" smtClean="0"/>
              <a:t>, F</a:t>
            </a:r>
            <a:r>
              <a:rPr lang="en-US" sz="1400" baseline="-25000" dirty="0" smtClean="0"/>
              <a:t>L</a:t>
            </a:r>
            <a:r>
              <a:rPr lang="en-US" sz="1400" baseline="30000" dirty="0" smtClean="0"/>
              <a:t>A</a:t>
            </a:r>
            <a:r>
              <a:rPr lang="en-US" sz="1400" dirty="0" smtClean="0"/>
              <a:t>, F</a:t>
            </a:r>
            <a:r>
              <a:rPr lang="en-US" sz="1400" baseline="-25000" dirty="0" smtClean="0"/>
              <a:t>2c</a:t>
            </a:r>
            <a:r>
              <a:rPr lang="en-US" sz="1400" baseline="30000" dirty="0" smtClean="0"/>
              <a:t>A</a:t>
            </a:r>
            <a:r>
              <a:rPr lang="en-US" sz="1400" dirty="0" smtClean="0"/>
              <a:t>, </a:t>
            </a:r>
            <a:r>
              <a:rPr lang="en-US" sz="1400" dirty="0" err="1" smtClean="0"/>
              <a:t>F</a:t>
            </a:r>
            <a:r>
              <a:rPr lang="en-US" sz="1400" baseline="-25000" dirty="0" err="1" smtClean="0"/>
              <a:t>Lc</a:t>
            </a:r>
            <a:r>
              <a:rPr lang="en-US" sz="1400" baseline="30000" dirty="0" err="1" smtClean="0"/>
              <a:t>A</a:t>
            </a:r>
            <a:r>
              <a:rPr lang="en-US" sz="1400" dirty="0" smtClean="0"/>
              <a:t>, F</a:t>
            </a:r>
            <a:r>
              <a:rPr lang="en-US" sz="1400" baseline="-25000" dirty="0" smtClean="0"/>
              <a:t>2</a:t>
            </a:r>
            <a:r>
              <a:rPr lang="en-US" sz="1400" baseline="30000" dirty="0" smtClean="0"/>
              <a:t>p</a:t>
            </a:r>
            <a:r>
              <a:rPr lang="en-US" sz="1400" dirty="0" smtClean="0"/>
              <a:t>, </a:t>
            </a:r>
            <a:r>
              <a:rPr lang="en-US" sz="1400" dirty="0" err="1" smtClean="0"/>
              <a:t>F</a:t>
            </a:r>
            <a:r>
              <a:rPr lang="en-US" sz="1400" baseline="-25000" dirty="0" err="1" smtClean="0"/>
              <a:t>L</a:t>
            </a:r>
            <a:r>
              <a:rPr lang="en-US" sz="1400" baseline="30000" dirty="0" err="1" smtClean="0"/>
              <a:t>p</a:t>
            </a:r>
            <a:r>
              <a:rPr lang="en-US" sz="1400" dirty="0" smtClean="0"/>
              <a:t>,………</a:t>
            </a:r>
          </a:p>
          <a:p>
            <a:pPr lvl="0"/>
            <a:r>
              <a:rPr lang="en-US" sz="1800" dirty="0" smtClean="0"/>
              <a:t> What is the internal landscape of the nucleons?</a:t>
            </a:r>
          </a:p>
          <a:p>
            <a:pPr lvl="1">
              <a:buFont typeface="Wingdings" charset="2"/>
              <a:buChar char="q"/>
            </a:pPr>
            <a:r>
              <a:rPr lang="en-US" sz="1800" dirty="0" smtClean="0"/>
              <a:t> What is the nature of the spin of the proton?</a:t>
            </a:r>
          </a:p>
          <a:p>
            <a:pPr lvl="2">
              <a:buFont typeface="Wingdings" charset="2"/>
              <a:buChar char="q"/>
            </a:pP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/>
              <a:t>Observables in </a:t>
            </a:r>
            <a:r>
              <a:rPr lang="en-US" sz="1600" dirty="0" err="1" smtClean="0"/>
              <a:t>ep</a:t>
            </a:r>
            <a:endParaRPr lang="en-US" sz="1600" dirty="0" smtClean="0"/>
          </a:p>
          <a:p>
            <a:pPr lvl="3">
              <a:buFont typeface="Wingdings" charset="2"/>
              <a:buChar char="q"/>
            </a:pP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FF00FF"/>
                </a:solidFill>
              </a:rPr>
              <a:t>inclusive</a:t>
            </a:r>
            <a:r>
              <a:rPr lang="en-US" sz="1400" dirty="0" smtClean="0"/>
              <a:t> &amp; </a:t>
            </a:r>
            <a:r>
              <a:rPr lang="en-US" sz="1400" dirty="0" smtClean="0">
                <a:solidFill>
                  <a:srgbClr val="0000FF"/>
                </a:solidFill>
              </a:rPr>
              <a:t>semi-inclusive events: </a:t>
            </a:r>
            <a:r>
              <a:rPr lang="en-US" sz="1400" dirty="0" smtClean="0"/>
              <a:t>Asymmetries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polarized cross-sections</a:t>
            </a:r>
            <a:r>
              <a:rPr lang="en-US" sz="1400" dirty="0" smtClean="0"/>
              <a:t>, </a:t>
            </a:r>
          </a:p>
          <a:p>
            <a:pPr lvl="3">
              <a:buFont typeface="Wingdings" charset="2"/>
              <a:buChar char="q"/>
            </a:pP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FF00FF"/>
                </a:solidFill>
              </a:rPr>
              <a:t>inclusive events: </a:t>
            </a:r>
            <a:r>
              <a:rPr lang="en-US" sz="1400" dirty="0" smtClean="0"/>
              <a:t>electroweak Asymmetries (</a:t>
            </a:r>
            <a:r>
              <a:rPr lang="en-US" sz="1400" dirty="0" err="1" smtClean="0">
                <a:latin typeface="Symbol" charset="2"/>
                <a:cs typeface="Symbol" charset="2"/>
              </a:rPr>
              <a:t>g</a:t>
            </a:r>
            <a:r>
              <a:rPr lang="en-US" sz="1400" dirty="0" smtClean="0"/>
              <a:t>-Z interference, W</a:t>
            </a:r>
            <a:r>
              <a:rPr lang="en-US" sz="1400" baseline="30000" dirty="0" smtClean="0"/>
              <a:t>+/-</a:t>
            </a:r>
            <a:r>
              <a:rPr lang="en-US" sz="1400" dirty="0" smtClean="0"/>
              <a:t>)</a:t>
            </a:r>
          </a:p>
          <a:p>
            <a:pPr lvl="1">
              <a:buFont typeface="Wingdings" charset="2"/>
              <a:buChar char="q"/>
            </a:pPr>
            <a:r>
              <a:rPr lang="en-US" sz="1800" dirty="0" smtClean="0"/>
              <a:t> What is the three-dimensional spatial landscape of nucleons?</a:t>
            </a:r>
          </a:p>
          <a:p>
            <a:pPr lvl="2">
              <a:buFont typeface="Wingdings" charset="2"/>
              <a:buChar char="q"/>
            </a:pP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/>
              <a:t>Observables in </a:t>
            </a:r>
            <a:r>
              <a:rPr lang="en-US" sz="1600" dirty="0" err="1" smtClean="0"/>
              <a:t>ep/eA</a:t>
            </a:r>
            <a:endParaRPr lang="en-US" sz="1600" dirty="0" smtClean="0"/>
          </a:p>
          <a:p>
            <a:pPr lvl="3">
              <a:buFont typeface="Wingdings" charset="2"/>
              <a:buChar char="q"/>
            </a:pPr>
            <a:r>
              <a:rPr lang="en-US" sz="1400" dirty="0" smtClean="0">
                <a:solidFill>
                  <a:srgbClr val="0000FF"/>
                </a:solidFill>
              </a:rPr>
              <a:t>semi-inclusive events: </a:t>
            </a:r>
            <a:r>
              <a:rPr lang="en-US" sz="1400" dirty="0" smtClean="0"/>
              <a:t>single spin asymmetries (</a:t>
            </a:r>
            <a:r>
              <a:rPr lang="en-US" sz="1400" dirty="0" err="1" smtClean="0"/>
              <a:t>TMDs</a:t>
            </a:r>
            <a:r>
              <a:rPr lang="en-US" sz="1400" dirty="0" smtClean="0"/>
              <a:t>)</a:t>
            </a:r>
          </a:p>
          <a:p>
            <a:pPr lvl="3">
              <a:buFont typeface="Wingdings" charset="2"/>
              <a:buChar char="q"/>
            </a:pPr>
            <a:r>
              <a:rPr lang="en-US" sz="1400" dirty="0" smtClean="0">
                <a:solidFill>
                  <a:srgbClr val="00FF00"/>
                </a:solidFill>
              </a:rPr>
              <a:t>elastic/diffractive events: </a:t>
            </a:r>
            <a:r>
              <a:rPr lang="en-US" sz="1400" dirty="0" smtClean="0"/>
              <a:t>cross sections, SSA of exclusive VM, PS and DVCS (</a:t>
            </a:r>
            <a:r>
              <a:rPr lang="en-US" sz="1400" dirty="0" err="1" smtClean="0"/>
              <a:t>GPDs</a:t>
            </a:r>
            <a:r>
              <a:rPr lang="en-US" sz="1400" dirty="0" smtClean="0"/>
              <a:t>)</a:t>
            </a:r>
          </a:p>
          <a:p>
            <a:pPr lvl="0"/>
            <a:r>
              <a:rPr lang="en-US" sz="1800" dirty="0" smtClean="0"/>
              <a:t> What governs the transition of quarks and gluons into </a:t>
            </a:r>
            <a:r>
              <a:rPr lang="en-US" sz="1800" dirty="0" err="1" smtClean="0"/>
              <a:t>pions</a:t>
            </a:r>
            <a:r>
              <a:rPr lang="en-US" sz="1800" dirty="0" smtClean="0"/>
              <a:t> and nucleons?</a:t>
            </a:r>
          </a:p>
          <a:p>
            <a:pPr lvl="1"/>
            <a:r>
              <a:rPr lang="en-US" sz="1600" dirty="0" smtClean="0"/>
              <a:t>Observables in </a:t>
            </a:r>
            <a:r>
              <a:rPr lang="en-US" sz="1600" dirty="0" err="1" smtClean="0"/>
              <a:t>ep</a:t>
            </a:r>
            <a:r>
              <a:rPr lang="en-US" sz="1600" dirty="0" smtClean="0"/>
              <a:t> / </a:t>
            </a:r>
            <a:r>
              <a:rPr lang="en-US" sz="1600" dirty="0" err="1" smtClean="0"/>
              <a:t>eA</a:t>
            </a:r>
            <a:endParaRPr lang="en-US" sz="1600" dirty="0" smtClean="0"/>
          </a:p>
          <a:p>
            <a:pPr lvl="2"/>
            <a:r>
              <a:rPr lang="en-US" sz="1400" dirty="0" smtClean="0">
                <a:solidFill>
                  <a:srgbClr val="0000FF"/>
                </a:solidFill>
              </a:rPr>
              <a:t>semi-inclusive events: </a:t>
            </a:r>
            <a:r>
              <a:rPr lang="en-US" sz="1400" dirty="0" smtClean="0"/>
              <a:t>cross sections, </a:t>
            </a:r>
            <a:r>
              <a:rPr lang="en-US" sz="1400" dirty="0" err="1" smtClean="0"/>
              <a:t>R</a:t>
            </a:r>
            <a:r>
              <a:rPr lang="en-US" sz="1400" baseline="-25000" dirty="0" err="1" smtClean="0"/>
              <a:t>eA</a:t>
            </a:r>
            <a:r>
              <a:rPr lang="en-US" sz="1400" dirty="0" smtClean="0"/>
              <a:t>, </a:t>
            </a:r>
            <a:r>
              <a:rPr lang="en-US" sz="1400" dirty="0" err="1" smtClean="0"/>
              <a:t>azimuthal</a:t>
            </a:r>
            <a:r>
              <a:rPr lang="en-US" sz="1400" dirty="0" smtClean="0"/>
              <a:t> distributions, jets</a:t>
            </a:r>
            <a:endParaRPr lang="en-US" sz="1400" baseline="-25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56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3514676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Most Compelling Physics Questions</a:t>
            </a:r>
            <a:endParaRPr lang="en-US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0" y="952500"/>
            <a:ext cx="9144000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lvl="0" algn="ctr" fontAlgn="auto">
              <a:lnSpc>
                <a:spcPts val="5600"/>
              </a:lnSpc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most compelling physics questions</a:t>
            </a:r>
            <a:endParaRPr kumimoji="0" lang="en-US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3" name="Gruppierung 40"/>
          <p:cNvGrpSpPr/>
          <p:nvPr/>
        </p:nvGrpSpPr>
        <p:grpSpPr>
          <a:xfrm>
            <a:off x="233968" y="751949"/>
            <a:ext cx="4416149" cy="3832204"/>
            <a:chOff x="233968" y="751949"/>
            <a:chExt cx="4416149" cy="3832204"/>
          </a:xfrm>
        </p:grpSpPr>
        <p:sp>
          <p:nvSpPr>
            <p:cNvPr id="11" name="Abgerundetes Rechteck 10"/>
            <p:cNvSpPr/>
            <p:nvPr/>
          </p:nvSpPr>
          <p:spPr>
            <a:xfrm>
              <a:off x="233968" y="751949"/>
              <a:ext cx="4333665" cy="383220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13" name="Picture 27" descr="uli_nucleon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29919" y="842963"/>
              <a:ext cx="1066800" cy="842963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1293385" y="1036928"/>
              <a:ext cx="1644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spin physics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4" name="Gruppierung 7"/>
            <p:cNvGrpSpPr/>
            <p:nvPr/>
          </p:nvGrpSpPr>
          <p:grpSpPr>
            <a:xfrm>
              <a:off x="409549" y="1735367"/>
              <a:ext cx="670191" cy="524904"/>
              <a:chOff x="171450" y="2291391"/>
              <a:chExt cx="822748" cy="698500"/>
            </a:xfrm>
          </p:grpSpPr>
          <p:pic>
            <p:nvPicPr>
              <p:cNvPr id="16" name="Bild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832746" y="1797731"/>
              <a:ext cx="3817371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polarization of gluons at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small </a:t>
              </a:r>
              <a:r>
                <a:rPr lang="en-US" sz="1600" dirty="0" err="1" smtClean="0">
                  <a:latin typeface="Comic Sans MS"/>
                  <a:cs typeface="Comic Sans MS"/>
                </a:rPr>
                <a:t>x</a:t>
              </a:r>
              <a:r>
                <a:rPr lang="en-US" sz="1600" dirty="0" smtClean="0">
                  <a:latin typeface="Comic Sans MS"/>
                  <a:cs typeface="Comic Sans MS"/>
                </a:rPr>
                <a:t> where they are most abundant</a:t>
              </a:r>
            </a:p>
          </p:txBody>
        </p:sp>
        <p:grpSp>
          <p:nvGrpSpPr>
            <p:cNvPr id="5" name="Gruppierung 7"/>
            <p:cNvGrpSpPr/>
            <p:nvPr/>
          </p:nvGrpSpPr>
          <p:grpSpPr>
            <a:xfrm>
              <a:off x="409549" y="2640421"/>
              <a:ext cx="670191" cy="524904"/>
              <a:chOff x="171450" y="2291391"/>
              <a:chExt cx="822748" cy="698500"/>
            </a:xfrm>
          </p:grpSpPr>
          <p:pic>
            <p:nvPicPr>
              <p:cNvPr id="21" name="Bild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22" name="Textfeld 21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832746" y="2679702"/>
              <a:ext cx="3583032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flavor decomposition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 polarized sea depending on </a:t>
              </a:r>
              <a:r>
                <a:rPr lang="en-US" sz="1600" dirty="0" err="1" smtClean="0">
                  <a:latin typeface="Comic Sans MS"/>
                  <a:cs typeface="Comic Sans MS"/>
                </a:rPr>
                <a:t>x</a:t>
              </a:r>
              <a:endParaRPr lang="en-US" sz="1600" dirty="0" smtClean="0">
                <a:latin typeface="Comic Sans MS"/>
                <a:cs typeface="Comic Sans MS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86245" y="3599006"/>
              <a:ext cx="416191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determine quark and gluon contributions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to the proton spin at last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7" name="Gruppierung 41"/>
          <p:cNvGrpSpPr/>
          <p:nvPr/>
        </p:nvGrpSpPr>
        <p:grpSpPr>
          <a:xfrm>
            <a:off x="4653123" y="775251"/>
            <a:ext cx="4333665" cy="3821490"/>
            <a:chOff x="4699731" y="775251"/>
            <a:chExt cx="4333665" cy="3821490"/>
          </a:xfrm>
        </p:grpSpPr>
        <p:sp>
          <p:nvSpPr>
            <p:cNvPr id="10" name="Abgerundetes Rechteck 9"/>
            <p:cNvSpPr/>
            <p:nvPr/>
          </p:nvSpPr>
          <p:spPr>
            <a:xfrm>
              <a:off x="4699731" y="775251"/>
              <a:ext cx="4333665" cy="38214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5238955" y="1797731"/>
              <a:ext cx="359635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spatial distribution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quarks and gluons in nucleons/nuclei</a:t>
              </a:r>
            </a:p>
          </p:txBody>
        </p:sp>
        <p:pic>
          <p:nvPicPr>
            <p:cNvPr id="26" name="Bild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29428" y="877221"/>
              <a:ext cx="1183405" cy="932380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5840996" y="1036928"/>
              <a:ext cx="1076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imaging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8" name="Gruppierung 7"/>
            <p:cNvGrpSpPr/>
            <p:nvPr/>
          </p:nvGrpSpPr>
          <p:grpSpPr>
            <a:xfrm>
              <a:off x="4835709" y="1735367"/>
              <a:ext cx="670191" cy="524904"/>
              <a:chOff x="171450" y="2291391"/>
              <a:chExt cx="822748" cy="698500"/>
            </a:xfrm>
          </p:grpSpPr>
          <p:pic>
            <p:nvPicPr>
              <p:cNvPr id="29" name="Bild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30" name="Textfeld 29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9" name="Gruppierung 7"/>
            <p:cNvGrpSpPr/>
            <p:nvPr/>
          </p:nvGrpSpPr>
          <p:grpSpPr>
            <a:xfrm>
              <a:off x="4835709" y="2640421"/>
              <a:ext cx="670191" cy="524904"/>
              <a:chOff x="171450" y="2291391"/>
              <a:chExt cx="822748" cy="698500"/>
            </a:xfrm>
          </p:grpSpPr>
          <p:pic>
            <p:nvPicPr>
              <p:cNvPr id="32" name="Bild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33" name="Textfeld 32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34" name="Textfeld 33"/>
            <p:cNvSpPr txBox="1"/>
            <p:nvPr/>
          </p:nvSpPr>
          <p:spPr>
            <a:xfrm>
              <a:off x="5389791" y="3599006"/>
              <a:ext cx="2732639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possible window to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orbital angular momentum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239169" y="2679702"/>
              <a:ext cx="3535643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understand deep aspects of gauge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theories revealed by </a:t>
              </a:r>
              <a:r>
                <a:rPr lang="en-US" sz="1600" dirty="0" err="1" smtClean="0">
                  <a:latin typeface="Comic Sans MS"/>
                  <a:cs typeface="Comic Sans MS"/>
                </a:rPr>
                <a:t>k</a:t>
              </a:r>
              <a:r>
                <a:rPr lang="en-US" sz="1600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dep. </a:t>
              </a:r>
              <a:r>
                <a:rPr lang="en-US" sz="1600" dirty="0" err="1" smtClean="0">
                  <a:latin typeface="Comic Sans MS"/>
                  <a:cs typeface="Comic Sans MS"/>
                </a:rPr>
                <a:t>distr’n</a:t>
              </a:r>
              <a:endParaRPr lang="en-US" sz="1600" baseline="-25000" dirty="0" smtClean="0">
                <a:latin typeface="Comic Sans MS"/>
                <a:cs typeface="Comic Sans MS"/>
              </a:endParaRPr>
            </a:p>
          </p:txBody>
        </p:sp>
      </p:grpSp>
      <p:grpSp>
        <p:nvGrpSpPr>
          <p:cNvPr id="15" name="Gruppierung 50"/>
          <p:cNvGrpSpPr/>
          <p:nvPr/>
        </p:nvGrpSpPr>
        <p:grpSpPr>
          <a:xfrm>
            <a:off x="210664" y="4696598"/>
            <a:ext cx="8761467" cy="2322811"/>
            <a:chOff x="210664" y="4696598"/>
            <a:chExt cx="8761467" cy="2322811"/>
          </a:xfrm>
        </p:grpSpPr>
        <p:grpSp>
          <p:nvGrpSpPr>
            <p:cNvPr id="19" name="Gruppierung 48"/>
            <p:cNvGrpSpPr/>
            <p:nvPr/>
          </p:nvGrpSpPr>
          <p:grpSpPr>
            <a:xfrm>
              <a:off x="210664" y="4696598"/>
              <a:ext cx="8761467" cy="2056543"/>
              <a:chOff x="210664" y="4696598"/>
              <a:chExt cx="8761467" cy="2056543"/>
            </a:xfrm>
          </p:grpSpPr>
          <p:sp>
            <p:nvSpPr>
              <p:cNvPr id="12" name="Abgerundetes Rechteck 11"/>
              <p:cNvSpPr/>
              <p:nvPr/>
            </p:nvSpPr>
            <p:spPr>
              <a:xfrm>
                <a:off x="210664" y="4696598"/>
                <a:ext cx="8761467" cy="2056543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542020" y="4819484"/>
                <a:ext cx="38357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physics of strong color fields</a:t>
                </a:r>
                <a:endParaRPr lang="en-US" sz="2000" b="1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20" name="Gruppierung 7"/>
              <p:cNvGrpSpPr/>
              <p:nvPr/>
            </p:nvGrpSpPr>
            <p:grpSpPr>
              <a:xfrm>
                <a:off x="2662053" y="5463398"/>
                <a:ext cx="670191" cy="524904"/>
                <a:chOff x="171450" y="2291391"/>
                <a:chExt cx="822748" cy="698500"/>
              </a:xfrm>
            </p:grpSpPr>
            <p:pic>
              <p:nvPicPr>
                <p:cNvPr id="38" name="Bild 3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291391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39" name="Textfeld 38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0" name="Textfeld 39"/>
              <p:cNvSpPr txBox="1"/>
              <p:nvPr/>
            </p:nvSpPr>
            <p:spPr>
              <a:xfrm>
                <a:off x="3158515" y="6212593"/>
                <a:ext cx="51010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how do hard probes in </a:t>
                </a:r>
                <a:r>
                  <a:rPr lang="en-US" sz="1600" dirty="0" err="1" smtClean="0">
                    <a:latin typeface="Comic Sans MS"/>
                    <a:cs typeface="Comic Sans MS"/>
                  </a:rPr>
                  <a:t>eA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 interact with the medium</a:t>
                </a:r>
              </a:p>
            </p:txBody>
          </p:sp>
          <p:grpSp>
            <p:nvGrpSpPr>
              <p:cNvPr id="28" name="Gruppierung 7"/>
              <p:cNvGrpSpPr/>
              <p:nvPr/>
            </p:nvGrpSpPr>
            <p:grpSpPr>
              <a:xfrm>
                <a:off x="2662053" y="6126708"/>
                <a:ext cx="670191" cy="524904"/>
                <a:chOff x="171450" y="2291391"/>
                <a:chExt cx="822748" cy="698500"/>
              </a:xfrm>
            </p:grpSpPr>
            <p:pic>
              <p:nvPicPr>
                <p:cNvPr id="45" name="Bild 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291391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46" name="Textfeld 45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7" name="Textfeld 46"/>
              <p:cNvSpPr txBox="1"/>
              <p:nvPr/>
            </p:nvSpPr>
            <p:spPr>
              <a:xfrm>
                <a:off x="4627346" y="4783875"/>
                <a:ext cx="4095692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quantitatively probe the universality of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strong color fields in AA,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pA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, and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eA</a:t>
                </a:r>
                <a:endParaRPr lang="en-US" sz="16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3181819" y="5518084"/>
                <a:ext cx="5790312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understand in detail the transition to the non-linear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regime of strong gluon fields and the physics of saturation</a:t>
                </a:r>
              </a:p>
            </p:txBody>
          </p:sp>
        </p:grpSp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05" y="4835437"/>
              <a:ext cx="1687615" cy="2183972"/>
            </a:xfrm>
            <a:prstGeom prst="rect">
              <a:avLst/>
            </a:prstGeom>
          </p:spPr>
        </p:pic>
      </p:grp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813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Kinematics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6</a:t>
            </a:fld>
            <a:endParaRPr lang="en-US" altLang="ja-JP"/>
          </a:p>
        </p:txBody>
      </p:sp>
      <p:grpSp>
        <p:nvGrpSpPr>
          <p:cNvPr id="10" name="Group 9"/>
          <p:cNvGrpSpPr/>
          <p:nvPr/>
        </p:nvGrpSpPr>
        <p:grpSpPr>
          <a:xfrm>
            <a:off x="1142664" y="1160099"/>
            <a:ext cx="6820968" cy="4516793"/>
            <a:chOff x="-1524336" y="1575429"/>
            <a:chExt cx="6820968" cy="4516793"/>
          </a:xfrm>
        </p:grpSpPr>
        <p:grpSp>
          <p:nvGrpSpPr>
            <p:cNvPr id="11" name="Group 21"/>
            <p:cNvGrpSpPr/>
            <p:nvPr/>
          </p:nvGrpSpPr>
          <p:grpSpPr>
            <a:xfrm>
              <a:off x="-1524336" y="1575429"/>
              <a:ext cx="6820968" cy="4516793"/>
              <a:chOff x="-1524336" y="1575429"/>
              <a:chExt cx="6820968" cy="4516793"/>
            </a:xfrm>
          </p:grpSpPr>
          <p:pic>
            <p:nvPicPr>
              <p:cNvPr id="14" name="Picture 13" descr="776px-20x250Q2VsX.png"/>
              <p:cNvPicPr>
                <a:picLocks noChangeAspect="1"/>
              </p:cNvPicPr>
              <p:nvPr/>
            </p:nvPicPr>
            <p:blipFill>
              <a:blip r:embed="rId3"/>
              <a:srcRect l="1933" t="10017" r="1933" b="7513"/>
              <a:stretch>
                <a:fillRect/>
              </a:stretch>
            </p:blipFill>
            <p:spPr>
              <a:xfrm>
                <a:off x="-1524336" y="1575429"/>
                <a:ext cx="6820968" cy="4516793"/>
              </a:xfrm>
              <a:prstGeom prst="rect">
                <a:avLst/>
              </a:prstGeom>
            </p:spPr>
          </p:pic>
          <p:cxnSp>
            <p:nvCxnSpPr>
              <p:cNvPr id="15" name="Straight Connector 14"/>
              <p:cNvCxnSpPr/>
              <p:nvPr/>
            </p:nvCxnSpPr>
            <p:spPr bwMode="auto">
              <a:xfrm rot="5400000" flipH="1" flipV="1">
                <a:off x="1162050" y="2368550"/>
                <a:ext cx="3556000" cy="31623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rot="5400000" flipH="1" flipV="1">
                <a:off x="-107950" y="2343150"/>
                <a:ext cx="3556000" cy="31623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" name="TextBox 11"/>
            <p:cNvSpPr txBox="1"/>
            <p:nvPr/>
          </p:nvSpPr>
          <p:spPr>
            <a:xfrm>
              <a:off x="1435100" y="4508500"/>
              <a:ext cx="8879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y</a:t>
              </a:r>
              <a:r>
                <a:rPr lang="en-US" sz="1600" dirty="0" smtClean="0"/>
                <a:t>=0.05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1600" y="2616200"/>
              <a:ext cx="8879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y</a:t>
              </a:r>
              <a:r>
                <a:rPr lang="en-US" sz="1600" dirty="0" smtClean="0"/>
                <a:t>=0.85</a:t>
              </a:r>
              <a:endParaRPr lang="en-US" sz="16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0700" y="5486400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 Strong x-Q</a:t>
            </a:r>
            <a:r>
              <a:rPr lang="en-US" baseline="30000" dirty="0" smtClean="0"/>
              <a:t>2</a:t>
            </a:r>
            <a:r>
              <a:rPr lang="en-US" dirty="0" smtClean="0"/>
              <a:t> correlation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 high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high Q</a:t>
            </a:r>
            <a:r>
              <a:rPr lang="en-US" baseline="30000" dirty="0" smtClean="0">
                <a:sym typeface="Wingdings"/>
              </a:rPr>
              <a:t>2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 low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low Q</a:t>
            </a:r>
            <a:r>
              <a:rPr lang="en-US" baseline="30000" dirty="0" smtClean="0">
                <a:sym typeface="Wingdings"/>
              </a:rPr>
              <a:t>2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rot="16200000" flipH="1">
            <a:off x="5403850" y="4556720"/>
            <a:ext cx="1689100" cy="889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248400" y="5731470"/>
            <a:ext cx="2696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</a:t>
            </a:r>
            <a:r>
              <a:rPr lang="en-US" dirty="0" err="1" smtClean="0"/>
              <a:t>y</a:t>
            </a:r>
            <a:r>
              <a:rPr lang="en-US" dirty="0" smtClean="0"/>
              <a:t> limited by</a:t>
            </a:r>
          </a:p>
          <a:p>
            <a:r>
              <a:rPr lang="en-US" dirty="0" smtClean="0"/>
              <a:t>theta resolution for </a:t>
            </a:r>
            <a:r>
              <a:rPr lang="en-US" dirty="0" err="1" smtClean="0"/>
              <a:t>e</a:t>
            </a:r>
            <a:r>
              <a:rPr lang="en-US" dirty="0" smtClean="0"/>
              <a:t>’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use </a:t>
            </a:r>
            <a:r>
              <a:rPr lang="en-US" dirty="0" err="1" smtClean="0">
                <a:sym typeface="Wingdings"/>
              </a:rPr>
              <a:t>hadron</a:t>
            </a:r>
            <a:r>
              <a:rPr lang="en-US" dirty="0" smtClean="0">
                <a:sym typeface="Wingdings"/>
              </a:rPr>
              <a:t> method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rot="16200000" flipV="1">
            <a:off x="2813050" y="3274020"/>
            <a:ext cx="927100" cy="914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006600" y="1819870"/>
            <a:ext cx="25955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dirty="0" err="1" smtClean="0"/>
              <a:t>y</a:t>
            </a:r>
            <a:r>
              <a:rPr lang="en-US" dirty="0" smtClean="0"/>
              <a:t> limited by</a:t>
            </a:r>
          </a:p>
          <a:p>
            <a:r>
              <a:rPr lang="en-US" dirty="0" smtClean="0"/>
              <a:t>radiative corrections</a:t>
            </a:r>
          </a:p>
          <a:p>
            <a:r>
              <a:rPr lang="en-US" dirty="0" smtClean="0"/>
              <a:t>can be suppressed by</a:t>
            </a:r>
          </a:p>
          <a:p>
            <a:r>
              <a:rPr lang="en-US" dirty="0" smtClean="0"/>
              <a:t>by requiring hadronic</a:t>
            </a:r>
          </a:p>
          <a:p>
            <a:r>
              <a:rPr lang="en-US" dirty="0" smtClean="0"/>
              <a:t>activity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 rot="5400000" flipH="1" flipV="1">
            <a:off x="6026150" y="3439120"/>
            <a:ext cx="1968500" cy="1752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772400" y="3013670"/>
            <a:ext cx="111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</a:t>
            </a:r>
          </a:p>
          <a:p>
            <a:r>
              <a:rPr lang="en-US" dirty="0" err="1" smtClean="0"/>
              <a:t>y</a:t>
            </a:r>
            <a:r>
              <a:rPr lang="en-US" dirty="0" smtClean="0"/>
              <a:t>&gt;0.005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6700" y="774700"/>
            <a:ext cx="498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Potential limitations in kinematic coverage:</a:t>
            </a:r>
            <a:endParaRPr lang="en-US" u="sng" dirty="0">
              <a:solidFill>
                <a:srgbClr val="0000FF"/>
              </a:solidFill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6065838" y="762000"/>
          <a:ext cx="2538412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Equation" r:id="rId4" imgW="1447800" imgH="469900" progId="Equation.DSMT4">
                  <p:embed/>
                </p:oleObj>
              </mc:Choice>
              <mc:Fallback>
                <p:oleObj name="Equation" r:id="rId4" imgW="1447800" imgH="4699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5838" y="762000"/>
                        <a:ext cx="2538412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Lepton-</a:t>
            </a:r>
            <a:r>
              <a:rPr lang="en-US" dirty="0" err="1" smtClean="0"/>
              <a:t>Hadron</a:t>
            </a:r>
            <a:r>
              <a:rPr lang="en-US" dirty="0" smtClean="0"/>
              <a:t> Separation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7</a:t>
            </a:fld>
            <a:endParaRPr lang="en-US" altLang="ja-JP"/>
          </a:p>
        </p:txBody>
      </p:sp>
      <p:pic>
        <p:nvPicPr>
          <p:cNvPr id="6" name="Picture 5" descr="multiplicityInY5x10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723900"/>
            <a:ext cx="5400675" cy="3657600"/>
          </a:xfrm>
          <a:prstGeom prst="rect">
            <a:avLst/>
          </a:prstGeom>
        </p:spPr>
      </p:pic>
      <p:pic>
        <p:nvPicPr>
          <p:cNvPr id="7" name="Picture 6" descr="multiplicityInY20x250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25" y="3200400"/>
            <a:ext cx="5400675" cy="3657600"/>
          </a:xfrm>
          <a:prstGeom prst="rect">
            <a:avLst/>
          </a:prstGeom>
        </p:spPr>
      </p:pic>
      <p:sp>
        <p:nvSpPr>
          <p:cNvPr id="8" name="Curved Right Arrow 7"/>
          <p:cNvSpPr/>
          <p:nvPr/>
        </p:nvSpPr>
        <p:spPr bwMode="auto">
          <a:xfrm>
            <a:off x="0" y="4724400"/>
            <a:ext cx="749300" cy="4318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749800"/>
            <a:ext cx="30187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Need very good </a:t>
            </a:r>
            <a:r>
              <a:rPr lang="en-US" sz="1700" dirty="0" err="1" smtClean="0"/>
              <a:t>e</a:t>
            </a:r>
            <a:r>
              <a:rPr lang="en-US" sz="1700" dirty="0" smtClean="0"/>
              <a:t>-PID for </a:t>
            </a:r>
          </a:p>
          <a:p>
            <a:r>
              <a:rPr lang="en-US" sz="1700" dirty="0" smtClean="0"/>
              <a:t>high Q</a:t>
            </a:r>
            <a:r>
              <a:rPr lang="en-US" sz="1700" baseline="30000" dirty="0" smtClean="0"/>
              <a:t>2</a:t>
            </a:r>
            <a:r>
              <a:rPr lang="en-US" sz="1700" dirty="0" smtClean="0"/>
              <a:t> events</a:t>
            </a:r>
            <a:endParaRPr lang="en-US" sz="1700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8</a:t>
            </a:fld>
            <a:endParaRPr lang="en-US" altLang="ja-JP"/>
          </a:p>
        </p:txBody>
      </p:sp>
      <p:pic>
        <p:nvPicPr>
          <p:cNvPr id="21" name="Picture 20" descr="scat-lepton-Q2cu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" y="772160"/>
            <a:ext cx="900112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Kinematics of scat. electron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5208259" y="419100"/>
            <a:ext cx="3821441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85959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semi-inclusive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Analyis Meeting, August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9</a:t>
            </a:fld>
            <a:endParaRPr lang="en-US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3082412" y="635000"/>
            <a:ext cx="5499560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 &amp;&amp; 0.1&lt;</a:t>
            </a:r>
            <a:r>
              <a:rPr lang="en-US" dirty="0" err="1" smtClean="0"/>
              <a:t>z</a:t>
            </a:r>
            <a:r>
              <a:rPr lang="en-US" dirty="0" smtClean="0"/>
              <a:t>&lt;0.9</a:t>
            </a:r>
            <a:endParaRPr lang="en-US" dirty="0"/>
          </a:p>
        </p:txBody>
      </p:sp>
      <p:pic>
        <p:nvPicPr>
          <p:cNvPr id="19" name="Picture 18" descr="pion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8607325" cy="5829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9900" y="609600"/>
            <a:ext cx="135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PIONS: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35893</TotalTime>
  <Words>5208</Words>
  <Application>Microsoft Macintosh PowerPoint</Application>
  <PresentationFormat>On-screen Show (4:3)</PresentationFormat>
  <Paragraphs>1017</Paragraphs>
  <Slides>57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Crayons</vt:lpstr>
      <vt:lpstr>Equation</vt:lpstr>
      <vt:lpstr>Detector R&amp;D and Design  </vt:lpstr>
      <vt:lpstr>Golden Measurements: Physics of strong color fields</vt:lpstr>
      <vt:lpstr>Golden Measurements: Spin Physics</vt:lpstr>
      <vt:lpstr>Golden Measurements: 3D-Imaging in bT / kT</vt:lpstr>
      <vt:lpstr>Deep Inelastic Scattering</vt:lpstr>
      <vt:lpstr>DIS Kinematics</vt:lpstr>
      <vt:lpstr>Required Lepton-Hadron Separation</vt:lpstr>
      <vt:lpstr>Kinematics of scat. electron</vt:lpstr>
      <vt:lpstr>Kinematics of semi-inclusive hadrons</vt:lpstr>
      <vt:lpstr>Kinematics of exclusive hadrons</vt:lpstr>
      <vt:lpstr>Important for Detector Design</vt:lpstr>
      <vt:lpstr>Additional Remarks</vt:lpstr>
      <vt:lpstr>DVCS: ep  e’p’g</vt:lpstr>
      <vt:lpstr>Diffractive Physics: p’ kinematics</vt:lpstr>
      <vt:lpstr>Some thought about rates</vt:lpstr>
      <vt:lpstr>Emerging Detector Concept</vt:lpstr>
      <vt:lpstr>EIC R&amp;D Proposals in April</vt:lpstr>
      <vt:lpstr>Simulation framework…</vt:lpstr>
      <vt:lpstr>Details on LoI: Simulation Issues I:</vt:lpstr>
      <vt:lpstr>Details on LoI: Simulation Issues II:</vt:lpstr>
      <vt:lpstr>Hardware tasks during 1st year</vt:lpstr>
      <vt:lpstr>Fast Drift TPC Development</vt:lpstr>
      <vt:lpstr>Large-Area Readout Using Zigzag Strips</vt:lpstr>
      <vt:lpstr>CsI Photocathode Research</vt:lpstr>
      <vt:lpstr>Large Area GEM w/ “hidden” Readout</vt:lpstr>
      <vt:lpstr>Strip-pixel R&amp;D</vt:lpstr>
      <vt:lpstr>and Summary</vt:lpstr>
      <vt:lpstr>PowerPoint Presentation</vt:lpstr>
      <vt:lpstr>The Pillars of the eRHIC Physics program</vt:lpstr>
      <vt:lpstr>Deep Inelastic Scattering</vt:lpstr>
      <vt:lpstr>Kinematics of scat. electron</vt:lpstr>
      <vt:lpstr>Kinematics of scat. electron</vt:lpstr>
      <vt:lpstr>Kinematics of semi-inclusive hadrons</vt:lpstr>
      <vt:lpstr>Kinematics of semi-inclusive hadrons</vt:lpstr>
      <vt:lpstr>Kinematics of exclusive hadrons</vt:lpstr>
      <vt:lpstr>How to detect coherent/in-coherent events in ep/A ?</vt:lpstr>
      <vt:lpstr>How to detect coherent/in-coherent events in ep/A ?</vt:lpstr>
      <vt:lpstr>Kinematics of Breakup Neutrons</vt:lpstr>
      <vt:lpstr>Detection efficiency of Breakup Neutrons</vt:lpstr>
      <vt:lpstr>What can PHENIX and STAR do?</vt:lpstr>
      <vt:lpstr>The New PheniX Spectrometer</vt:lpstr>
      <vt:lpstr>What will the current PheniX see</vt:lpstr>
      <vt:lpstr>What can we detect</vt:lpstr>
      <vt:lpstr>STAR Experiment as of 2014</vt:lpstr>
      <vt:lpstr>eRHIC phase 1:  kinematic range</vt:lpstr>
      <vt:lpstr>Evolving from STAR into eSTAR</vt:lpstr>
      <vt:lpstr>Processes used to study the Physics</vt:lpstr>
      <vt:lpstr>Design Nikolai Smirnov, CDF (BaBar) magnet</vt:lpstr>
      <vt:lpstr>Design Nikolai Smirnov, CDF (BaBar) magnet II</vt:lpstr>
      <vt:lpstr>Magnetic Field: Super simple resolution estimates</vt:lpstr>
      <vt:lpstr>“Easier” Solenoid Field – 2T vs. 4T?</vt:lpstr>
      <vt:lpstr>Multiple scattering contribution</vt:lpstr>
      <vt:lpstr>dp/p angular dependence</vt:lpstr>
      <vt:lpstr>Solenoid and Dipole field</vt:lpstr>
      <vt:lpstr>Magnetic Field Considerations</vt:lpstr>
      <vt:lpstr>The Physics we want to study</vt:lpstr>
      <vt:lpstr>Most Compelling Physics Questions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416</cp:revision>
  <cp:lastPrinted>2010-06-10T01:25:59Z</cp:lastPrinted>
  <dcterms:created xsi:type="dcterms:W3CDTF">2011-06-20T13:18:20Z</dcterms:created>
  <dcterms:modified xsi:type="dcterms:W3CDTF">2011-08-24T19:14:59Z</dcterms:modified>
</cp:coreProperties>
</file>