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7"/>
  </p:notesMasterIdLst>
  <p:handoutMasterIdLst>
    <p:handoutMasterId r:id="rId8"/>
  </p:handoutMasterIdLst>
  <p:sldIdLst>
    <p:sldId id="259" r:id="rId2"/>
    <p:sldId id="260" r:id="rId3"/>
    <p:sldId id="256" r:id="rId4"/>
    <p:sldId id="257" r:id="rId5"/>
    <p:sldId id="258" r:id="rId6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80FF"/>
    <a:srgbClr val="66CCFF"/>
    <a:srgbClr val="FF8000"/>
    <a:srgbClr val="00FF00"/>
    <a:srgbClr val="CC66FF"/>
    <a:srgbClr val="FF6666"/>
    <a:srgbClr val="FF00FF"/>
    <a:srgbClr val="D1F2FF"/>
    <a:srgbClr val="BFF3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745" autoAdjust="0"/>
    <p:restoredTop sz="98943" autoAdjust="0"/>
  </p:normalViewPr>
  <p:slideViewPr>
    <p:cSldViewPr snapToGrid="0">
      <p:cViewPr>
        <p:scale>
          <a:sx n="120" d="100"/>
          <a:sy n="120" d="100"/>
        </p:scale>
        <p:origin x="-168" y="-168"/>
      </p:cViewPr>
      <p:guideLst>
        <p:guide orient="horz" pos="4319"/>
        <p:guide pos="4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79" d="100"/>
          <a:sy n="79" d="100"/>
        </p:scale>
        <p:origin x="-2544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A46B7F-8DA1-7B48-A56A-4FDC9BE8D490}" type="datetimeFigureOut">
              <a:rPr lang="en-US" smtClean="0"/>
              <a:pPr/>
              <a:t>12/18/13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C3A5D9-9C7B-7E44-BC71-9BB7B7E41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4544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</a:defRPr>
            </a:lvl1pPr>
          </a:lstStyle>
          <a:p>
            <a:fld id="{1BA35DD8-EC9B-BA4D-8381-9F34597E663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9484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ＭＳ Ｐ明朝" charset="-128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ＭＳ Ｐ明朝" charset="-128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ＭＳ Ｐ明朝" charset="-128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ＭＳ Ｐ明朝" charset="-128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ＭＳ Ｐ明朝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BNLppt_BG_Title_NewDOElogo_OffSci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200" y="457200"/>
            <a:ext cx="6172200" cy="1600200"/>
          </a:xfrm>
        </p:spPr>
        <p:txBody>
          <a:bodyPr anchor="b"/>
          <a:lstStyle>
            <a:lvl1pPr algn="r"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286000"/>
            <a:ext cx="6172200" cy="990600"/>
          </a:xfrm>
        </p:spPr>
        <p:txBody>
          <a:bodyPr/>
          <a:lstStyle>
            <a:lvl1pPr marL="0" indent="0" algn="r">
              <a:buFont typeface="Wingdings" pitchFamily="-112" charset="2"/>
              <a:buNone/>
              <a:defRPr sz="19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DOE NP Comperative Review ME, June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EEEB45-469B-C445-A2A6-597CC1D4FA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DOE NP Comperative Review ME, June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98A5D4-C106-3B44-833F-F6948D88D3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85800"/>
            <a:ext cx="4495800" cy="55626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85800"/>
            <a:ext cx="4495800" cy="55626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DOE NP Comperative Review ME, June 2013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06856E-079A-7243-9D3B-2823E9335D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DOE NP Comperative Review ME, June 2013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C2DFF1-6A7E-5841-980E-96BA788216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DOE NP Comperative Review ME, June 2013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F278B1-1B8B-1E49-8C17-9FA8E63349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DOE NP Comperative Review ME, June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66AF53-9C22-8E40-908A-50D959F8CC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8" descr="REVBG_Slide4_Blue"/>
          <p:cNvPicPr>
            <a:picLocks noChangeAspect="1" noChangeArrowheads="1"/>
          </p:cNvPicPr>
          <p:nvPr userDrawn="1"/>
        </p:nvPicPr>
        <p:blipFill>
          <a:blip r:embed="rId9"/>
          <a:srcRect/>
          <a:stretch>
            <a:fillRect/>
          </a:stretch>
        </p:blipFill>
        <p:spPr bwMode="auto">
          <a:xfrm>
            <a:off x="0" y="10583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166" y="6489700"/>
            <a:ext cx="609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0000FF"/>
                </a:solidFill>
                <a:latin typeface="Comic Sans MS"/>
                <a:cs typeface="Comic Sans MS"/>
              </a:defRPr>
            </a:lvl1pPr>
          </a:lstStyle>
          <a:p>
            <a:fld id="{646CCB68-4FAD-1042-A2AE-74D95A5F5F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44833" y="6487583"/>
            <a:ext cx="1676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0000FF"/>
                </a:solidFill>
                <a:latin typeface="Comic Sans MS"/>
                <a:cs typeface="Comic Sans MS"/>
              </a:defRPr>
            </a:lvl1pPr>
          </a:lstStyle>
          <a:p>
            <a:r>
              <a:rPr lang="en-US" smtClean="0"/>
              <a:t>E.C. Aschenauer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97659" y="6483346"/>
            <a:ext cx="4152889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 b="1">
                <a:solidFill>
                  <a:srgbClr val="0000FF"/>
                </a:solidFill>
                <a:latin typeface="Comic Sans MS"/>
                <a:cs typeface="Comic Sans MS"/>
              </a:defRPr>
            </a:lvl1pPr>
          </a:lstStyle>
          <a:p>
            <a:r>
              <a:rPr lang="en-US" smtClean="0"/>
              <a:t>DOE NP Comperative Review ME, June 2013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762000"/>
            <a:ext cx="9144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0"/>
            <a:ext cx="838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 i="1" cap="all" spc="0">
          <a:ln w="0"/>
          <a:solidFill>
            <a:srgbClr val="0000FF"/>
          </a:solidFill>
          <a:effectLst>
            <a:reflection blurRad="12700" stA="50000" endPos="50000" dist="5000" dir="5400000" sy="-100000" rotWithShape="0"/>
          </a:effectLst>
          <a:latin typeface="Comic Sans MS Bold"/>
          <a:ea typeface="+mj-ea"/>
          <a:cs typeface="Comic Sans MS Bold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100000"/>
        <a:buFont typeface="Wingdings" charset="2"/>
        <a:buChar char="q"/>
        <a:defRPr sz="2200" b="1" i="0">
          <a:solidFill>
            <a:schemeClr val="tx1"/>
          </a:solidFill>
          <a:latin typeface="Comic Sans MS Bold"/>
          <a:ea typeface="+mn-ea"/>
          <a:cs typeface="Comic Sans MS Bold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100000"/>
        <a:buFont typeface="Wingdings" charset="2"/>
        <a:buChar char="Ø"/>
        <a:defRPr sz="2000" b="1" i="0">
          <a:solidFill>
            <a:schemeClr val="tx1"/>
          </a:solidFill>
          <a:latin typeface="Comic Sans MS Bold"/>
          <a:ea typeface="+mn-ea"/>
          <a:cs typeface="Comic Sans MS Bold"/>
        </a:defRPr>
      </a:lvl2pPr>
      <a:lvl3pPr marL="10858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000FF"/>
        </a:buClr>
        <a:buSzPct val="110000"/>
        <a:buFont typeface="Courier New"/>
        <a:buChar char="o"/>
        <a:defRPr b="1" i="0">
          <a:solidFill>
            <a:schemeClr val="tx1"/>
          </a:solidFill>
          <a:latin typeface="Comic Sans MS Bold"/>
          <a:ea typeface="+mn-ea"/>
          <a:cs typeface="Comic Sans MS Bold"/>
        </a:defRPr>
      </a:lvl3pPr>
      <a:lvl4pPr marL="14287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000FF"/>
        </a:buClr>
        <a:buSzPct val="100000"/>
        <a:buFont typeface="Wingdings" charset="2"/>
        <a:buChar char="ü"/>
        <a:defRPr sz="1600" b="1" i="0">
          <a:solidFill>
            <a:schemeClr val="tx1"/>
          </a:solidFill>
          <a:latin typeface="Comic Sans MS Bold"/>
          <a:ea typeface="+mn-ea"/>
          <a:cs typeface="Comic Sans MS Bold"/>
        </a:defRPr>
      </a:lvl4pPr>
      <a:lvl5pPr marL="17716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000FF"/>
        </a:buClr>
        <a:buSzPct val="100000"/>
        <a:buChar char="-"/>
        <a:defRPr sz="1400" b="1" i="0">
          <a:solidFill>
            <a:schemeClr val="tx1"/>
          </a:solidFill>
          <a:latin typeface="Comic Sans MS Bold"/>
          <a:ea typeface="+mn-ea"/>
          <a:cs typeface="Comic Sans MS Bold"/>
        </a:defRPr>
      </a:lvl5pPr>
      <a:lvl6pPr marL="22288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486833" y="446617"/>
            <a:ext cx="8657167" cy="1600200"/>
          </a:xfrm>
        </p:spPr>
        <p:txBody>
          <a:bodyPr/>
          <a:lstStyle/>
          <a:p>
            <a:r>
              <a:rPr lang="en-US" dirty="0" smtClean="0"/>
              <a:t>Summary on </a:t>
            </a:r>
            <a:br>
              <a:rPr lang="en-US" dirty="0" smtClean="0"/>
            </a:br>
            <a:r>
              <a:rPr lang="en-US" dirty="0" err="1" smtClean="0"/>
              <a:t>pp-pA-LoI</a:t>
            </a:r>
            <a:r>
              <a:rPr lang="en-US" dirty="0" smtClean="0"/>
              <a:t> </a:t>
            </a:r>
            <a:r>
              <a:rPr lang="en-US" dirty="0" err="1" smtClean="0"/>
              <a:t>PreParationS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486833" y="2275417"/>
            <a:ext cx="8657167" cy="990600"/>
          </a:xfrm>
        </p:spPr>
        <p:txBody>
          <a:bodyPr/>
          <a:lstStyle/>
          <a:p>
            <a:r>
              <a:rPr lang="en-US" dirty="0" err="1" smtClean="0"/>
              <a:t>Elke</a:t>
            </a:r>
            <a:r>
              <a:rPr lang="en-US" dirty="0" smtClean="0"/>
              <a:t>, Ernst and </a:t>
            </a:r>
            <a:r>
              <a:rPr lang="en-US" dirty="0" err="1" smtClean="0"/>
              <a:t>Huan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0" y="6489700"/>
            <a:ext cx="609600" cy="368300"/>
          </a:xfrm>
        </p:spPr>
        <p:txBody>
          <a:bodyPr/>
          <a:lstStyle/>
          <a:p>
            <a:fld id="{4AEEEB45-469B-C445-A2A6-597CC1D4FAC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20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Identified the key physics questions for </a:t>
            </a:r>
            <a:r>
              <a:rPr lang="en-US" dirty="0" err="1" smtClean="0"/>
              <a:t>pp</a:t>
            </a:r>
            <a:r>
              <a:rPr lang="en-US" dirty="0" smtClean="0"/>
              <a:t> and </a:t>
            </a:r>
            <a:r>
              <a:rPr lang="en-US" dirty="0" err="1" smtClean="0"/>
              <a:t>pA</a:t>
            </a:r>
            <a:r>
              <a:rPr lang="en-US" dirty="0" smtClean="0"/>
              <a:t> </a:t>
            </a:r>
            <a:r>
              <a:rPr lang="en-US" dirty="0" err="1" smtClean="0"/>
              <a:t>LoI</a:t>
            </a:r>
            <a:endParaRPr lang="en-US" dirty="0" smtClean="0"/>
          </a:p>
          <a:p>
            <a:r>
              <a:rPr lang="en-US" dirty="0" smtClean="0"/>
              <a:t>Regular meeting Friday 11:00 am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First Face-to-Face Meeting: January 11</a:t>
            </a:r>
            <a:r>
              <a:rPr lang="en-US" baseline="30000" dirty="0" smtClean="0"/>
              <a:t>th</a:t>
            </a:r>
            <a:r>
              <a:rPr lang="en-US" dirty="0" smtClean="0"/>
              <a:t> and 12</a:t>
            </a:r>
            <a:r>
              <a:rPr lang="en-US" baseline="30000" dirty="0" smtClean="0"/>
              <a:t>th</a:t>
            </a:r>
            <a:r>
              <a:rPr lang="en-US" dirty="0" smtClean="0"/>
              <a:t> 2014</a:t>
            </a:r>
          </a:p>
          <a:p>
            <a:r>
              <a:rPr lang="en-US" dirty="0" smtClean="0"/>
              <a:t>Identified </a:t>
            </a:r>
            <a:r>
              <a:rPr lang="en-US" dirty="0" err="1" smtClean="0"/>
              <a:t>responsibles</a:t>
            </a:r>
            <a:r>
              <a:rPr lang="en-US" dirty="0" smtClean="0"/>
              <a:t> for simulating each of the key observables related to the key physics questions</a:t>
            </a:r>
          </a:p>
          <a:p>
            <a:r>
              <a:rPr lang="en-US" dirty="0" smtClean="0"/>
              <a:t>R&amp;D upgrade proposals related/crucial for </a:t>
            </a:r>
            <a:r>
              <a:rPr lang="en-US" dirty="0" err="1" smtClean="0"/>
              <a:t>pp-pA</a:t>
            </a:r>
            <a:r>
              <a:rPr lang="en-US" dirty="0" smtClean="0"/>
              <a:t> physics</a:t>
            </a:r>
          </a:p>
          <a:p>
            <a:pPr lvl="1"/>
            <a:r>
              <a:rPr lang="en-US" dirty="0" smtClean="0"/>
              <a:t>2013:</a:t>
            </a:r>
          </a:p>
          <a:p>
            <a:pPr lvl="2"/>
            <a:r>
              <a:rPr lang="en-US" dirty="0" smtClean="0"/>
              <a:t>pp2pp phase </a:t>
            </a:r>
            <a:r>
              <a:rPr lang="en-US" dirty="0" err="1" smtClean="0"/>
              <a:t>IIa</a:t>
            </a:r>
            <a:r>
              <a:rPr lang="en-US" dirty="0" smtClean="0"/>
              <a:t> and the later full phase-II</a:t>
            </a:r>
          </a:p>
          <a:p>
            <a:pPr lvl="2"/>
            <a:r>
              <a:rPr lang="en-US" dirty="0" smtClean="0"/>
              <a:t>FMS-</a:t>
            </a:r>
            <a:r>
              <a:rPr lang="en-US" dirty="0" err="1" smtClean="0"/>
              <a:t>preshower</a:t>
            </a:r>
            <a:endParaRPr lang="en-US" dirty="0" smtClean="0"/>
          </a:p>
          <a:p>
            <a:pPr lvl="2"/>
            <a:r>
              <a:rPr lang="en-US" dirty="0"/>
              <a:t>Forward Tracking R</a:t>
            </a:r>
            <a:r>
              <a:rPr lang="en-US" dirty="0" smtClean="0"/>
              <a:t>&amp;D</a:t>
            </a:r>
          </a:p>
          <a:p>
            <a:pPr lvl="1"/>
            <a:r>
              <a:rPr lang="en-US" dirty="0" smtClean="0"/>
              <a:t>before 2013:</a:t>
            </a:r>
          </a:p>
          <a:p>
            <a:pPr lvl="2"/>
            <a:r>
              <a:rPr lang="en-US" dirty="0" err="1" smtClean="0"/>
              <a:t>ECal</a:t>
            </a:r>
            <a:r>
              <a:rPr lang="en-US" dirty="0" smtClean="0"/>
              <a:t> and </a:t>
            </a:r>
            <a:r>
              <a:rPr lang="en-US" dirty="0" err="1" smtClean="0"/>
              <a:t>HCal</a:t>
            </a:r>
            <a:r>
              <a:rPr lang="en-US" dirty="0" smtClean="0"/>
              <a:t> STAR &amp; EIC R&amp;D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EB45-469B-C445-A2A6-597CC1D4FAC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41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1" name="Group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468718"/>
              </p:ext>
            </p:extLst>
          </p:nvPr>
        </p:nvGraphicFramePr>
        <p:xfrm>
          <a:off x="71437" y="375047"/>
          <a:ext cx="8840391" cy="6465095"/>
        </p:xfrm>
        <a:graphic>
          <a:graphicData uri="http://schemas.openxmlformats.org/drawingml/2006/table">
            <a:tbl>
              <a:tblPr/>
              <a:tblGrid>
                <a:gridCol w="1813705"/>
                <a:gridCol w="1704050"/>
                <a:gridCol w="1641030"/>
                <a:gridCol w="1791017"/>
                <a:gridCol w="1890589"/>
              </a:tblGrid>
              <a:tr h="3159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deliverables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observables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what we learn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requirements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comments/competition</a:t>
                      </a:r>
                      <a:endParaRPr kumimoji="0" lang="en-US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/>
                        <a:ea typeface="ヒラギノ角ゴ ProN W3" charset="0"/>
                        <a:cs typeface="Comic Sans MS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66"/>
                    </a:solidFill>
                  </a:tcPr>
                </a:tc>
              </a:tr>
              <a:tr h="12716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HP13 (2015)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lang="en-US" sz="8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Test unique QCD predictions for relations between single-transverse spin phenomena in p-p scattering and those observed in deep-inelastic lepton scattering.</a:t>
                      </a:r>
                      <a:r>
                        <a:rPr lang="en-US" sz="800" dirty="0" smtClean="0">
                          <a:effectLst/>
                          <a:latin typeface="Comic Sans MS"/>
                          <a:cs typeface="Comic Sans MS"/>
                        </a:rPr>
                        <a:t> </a:t>
                      </a: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A</a:t>
                      </a:r>
                      <a:r>
                        <a:rPr kumimoji="0" lang="en-US" sz="11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N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 for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charset="2"/>
                          <a:ea typeface="ヒラギノ角ゴ ProN W3" charset="0"/>
                          <a:cs typeface="Symbol" charset="2"/>
                          <a:sym typeface="Gill Sans" charset="0"/>
                        </a:rPr>
                        <a:t>g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,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W</a:t>
                      </a:r>
                      <a:r>
                        <a:rPr kumimoji="0" lang="en-US" sz="11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+/-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,Z</a:t>
                      </a:r>
                      <a:r>
                        <a:rPr kumimoji="0" lang="en-US" sz="11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0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, DY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Do TMD factorization proofs hold. Are the assumptions of ISI and FSI color interactions in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pQCD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 are attractive and repulsive, respectively correct 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high luminosity trans pol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pp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 at √s=500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GeV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Gill Sans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DY: needs instrumentation to suppress QCD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backgr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. by 10</a:t>
                      </a:r>
                      <a:r>
                        <a:rPr kumimoji="0" lang="en-US" sz="11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6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 at 3&lt;y&lt;4 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A</a:t>
                      </a:r>
                      <a:r>
                        <a:rPr kumimoji="0" lang="en-US" sz="11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N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DY: &gt;=2020 might be to late in view of COMPASS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A</a:t>
                      </a:r>
                      <a:r>
                        <a:rPr kumimoji="0" lang="en-US" sz="11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N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W,Z: can be done earlier, i.e. 2016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31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HP13 (2015)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and flavor separation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A</a:t>
                      </a:r>
                      <a:r>
                        <a:rPr kumimoji="0" lang="en-US" sz="11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N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 for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charset="2"/>
                          <a:ea typeface="ヒラギノ角ゴ ProN W3" charset="0"/>
                          <a:cs typeface="Symbol" charset="2"/>
                          <a:sym typeface="Gill Sans" charset="0"/>
                        </a:rPr>
                        <a:t>g ,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charged identified(?) hadrons, jets and diffractive events in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pp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 and pHe-3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underlying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subprocess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 causing the big A</a:t>
                      </a:r>
                      <a:r>
                        <a:rPr kumimoji="0" lang="en-US" sz="11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N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 at high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x</a:t>
                      </a:r>
                      <a:r>
                        <a:rPr kumimoji="0" lang="en-US" sz="11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f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 and y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high luminosity trans pol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pp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 at √s=200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GeV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, (500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GeV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 jets ?)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He-3: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2 more snakes; He-3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polarimetry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; full Phase-II RP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the origin of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the big A</a:t>
                      </a:r>
                      <a:r>
                        <a:rPr kumimoji="0" lang="en-US" sz="11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N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 at high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x</a:t>
                      </a:r>
                      <a:r>
                        <a:rPr kumimoji="0" lang="en-US" sz="11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f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 and y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is a legacy of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pp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 and can only be solved in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pp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Gill Sans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what are the minimal observables needed to separate different underlying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sub-processes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87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transversity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 and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collins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 FF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IFF and A</a:t>
                      </a:r>
                      <a:r>
                        <a:rPr kumimoji="0" lang="en-US" sz="11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UT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for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collins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 observables, i.e. hadron in jet modulations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A</a:t>
                      </a:r>
                      <a:r>
                        <a:rPr kumimoji="0" lang="en-US" sz="11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TT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 for DY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TMD evolution and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transversity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 at high x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  <a:defRPr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Helvetica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cleanest probe, sea quarks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high luminosity trans pol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pp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 at √s=200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GeV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 &amp; 500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GeV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how does our kinematic reach at high x compare with Jlab12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A</a:t>
                      </a:r>
                      <a:r>
                        <a:rPr kumimoji="0" lang="en-US" sz="11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TT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 unique to RHIC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45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flavour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 separated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helicity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 PDFs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polarization dependent FF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A</a:t>
                      </a:r>
                      <a:r>
                        <a:rPr kumimoji="0" lang="en-US" sz="11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LL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 for jets, di-jets, h/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charset="2"/>
                          <a:ea typeface="ヒラギノ角ゴ ProN W3" charset="0"/>
                          <a:cs typeface="Symbol" charset="2"/>
                          <a:sym typeface="Gill Sans" charset="0"/>
                        </a:rPr>
                        <a:t>g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-jets at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rapidities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 &gt; 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Gill Sans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D</a:t>
                      </a:r>
                      <a:r>
                        <a:rPr kumimoji="0" lang="en-US" sz="11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LL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 for hyperons</a:t>
                      </a:r>
                      <a:endParaRPr kumimoji="0" lang="en-US" sz="11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charset="2"/>
                          <a:ea typeface="ヒラギノ角ゴ ProN W3" charset="0"/>
                          <a:cs typeface="Symbol" charset="2"/>
                          <a:sym typeface="Helvetica" charset="0"/>
                        </a:rPr>
                        <a:t>D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g(x) at small x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  <a:defRPr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Helvetica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charset="2"/>
                          <a:ea typeface="ヒラギノ角ゴ ProN W3" charset="0"/>
                          <a:cs typeface="Symbol" charset="2"/>
                          <a:sym typeface="Helvetica" charset="0"/>
                        </a:rPr>
                        <a:t>D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s(x) and does polarization effect fragmentation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high luminosity long. pol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pp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 at √s=500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GeV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Gill Sans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Forward instrumentation which allows to measure jets and hyperons.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Instrumentation to measure the relative luminosity to very high precision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eRHIC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 will do this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cleaner and with a wider kinematic coverage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10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Searches for a </a:t>
                      </a:r>
                      <a:r>
                        <a:rPr lang="en-US" sz="1100" b="0" kern="1200" dirty="0" err="1" smtClean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gluonic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 bound state in central exclusive diffraction</a:t>
                      </a:r>
                      <a:r>
                        <a:rPr lang="en-US" sz="1100" b="0" dirty="0" smtClean="0">
                          <a:effectLst/>
                          <a:latin typeface="Comic Sans MS"/>
                          <a:cs typeface="Comic Sans MS"/>
                        </a:rPr>
                        <a:t> in </a:t>
                      </a:r>
                      <a:r>
                        <a:rPr lang="en-US" sz="1100" b="0" dirty="0" err="1" smtClean="0">
                          <a:effectLst/>
                          <a:latin typeface="Comic Sans MS"/>
                          <a:cs typeface="Comic Sans MS"/>
                        </a:rPr>
                        <a:t>pp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PWA of the invariant mass spectrum in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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p’M</a:t>
                      </a:r>
                      <a:r>
                        <a:rPr lang="en-US" sz="1100" kern="1200" baseline="-250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’ in 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central exclusive production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can exotics, i.e. glue balls, be seen in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pp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high luminosity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pp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 at √s=200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GeV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 &amp; 500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GeV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Gill Sans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full Phase-II RP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how does this program compare to Belle-II &amp; PANDA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29" name="TextBox 1"/>
          <p:cNvSpPr txBox="1">
            <a:spLocks noChangeArrowheads="1"/>
          </p:cNvSpPr>
          <p:nvPr/>
        </p:nvSpPr>
        <p:spPr bwMode="auto">
          <a:xfrm>
            <a:off x="2115220" y="0"/>
            <a:ext cx="4974952" cy="324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291" tIns="32146" rIns="64291" bIns="32146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1700">
                <a:solidFill>
                  <a:srgbClr val="0000FF"/>
                </a:solidFill>
                <a:latin typeface="Comic Sans MS" charset="0"/>
                <a:cs typeface="Comic Sans MS" charset="0"/>
              </a:rPr>
              <a:t>Key measurements for polarized pp scattering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EB45-469B-C445-A2A6-597CC1D4FAC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530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1" name="Group 1"/>
          <p:cNvGraphicFramePr>
            <a:graphicFrameLocks noGrp="1"/>
          </p:cNvGraphicFramePr>
          <p:nvPr/>
        </p:nvGraphicFramePr>
        <p:xfrm>
          <a:off x="71438" y="375047"/>
          <a:ext cx="9027914" cy="6520903"/>
        </p:xfrm>
        <a:graphic>
          <a:graphicData uri="http://schemas.openxmlformats.org/drawingml/2006/table">
            <a:tbl>
              <a:tblPr/>
              <a:tblGrid>
                <a:gridCol w="1852178"/>
                <a:gridCol w="1740196"/>
                <a:gridCol w="1675840"/>
                <a:gridCol w="1829008"/>
                <a:gridCol w="1930692"/>
              </a:tblGrid>
              <a:tr h="3901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deliverables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observables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what we learn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requirements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comments/competition</a:t>
                      </a:r>
                      <a:endParaRPr kumimoji="0" lang="en-US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/>
                        <a:ea typeface="ヒラギノ角ゴ ProN W3" charset="0"/>
                        <a:cs typeface="Comic Sans MS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66"/>
                    </a:solidFill>
                  </a:tcPr>
                </a:tc>
              </a:tr>
              <a:tr h="9690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 DM8 (2012)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determine low-x gluon densities via p(d) A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direct photon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potentially correlations, i.e. photon-jet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initial state g(x) for AA-collisions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A-scan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LHC and inclusive DIS in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eA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Helvetica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eA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: clean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parton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 kinematics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LHC wider/different kinematic reach; NA61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87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impact parameter dependent g(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x,b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)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c.s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. as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fct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. of t for VM production in UPC (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pA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 or AA)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initial state g(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x,b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) for AA-collisions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high luminosity,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 clean UPC trigger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LHC and exclusive VM production in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eA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Helvetica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eA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: clean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parton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 kinematics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LHC wider/different kinematic reach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64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“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saturation physics</a:t>
                      </a:r>
                      <a:r>
                        <a:rPr kumimoji="0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”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di-hadron correlations,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charset="2"/>
                          <a:ea typeface="ヒラギノ角ゴ ProN W3" charset="0"/>
                          <a:cs typeface="Symbol" charset="2"/>
                          <a:sym typeface="Helvetica" charset="0"/>
                        </a:rPr>
                        <a:t>g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-jet, h-jet &amp; NLO DY,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Helvetica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diffraction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Helvetica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pT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broadening for J/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Ψ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 &amp; DY -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&gt;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Q</a:t>
                      </a:r>
                      <a:r>
                        <a:rPr kumimoji="0" lang="en-US" sz="11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s</a:t>
                      </a:r>
                      <a:endParaRPr kumimoji="0" lang="en-US" sz="11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is the initial state for AA collisions saturated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Helvetica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measurement of the different gluon distributions CNM vs. WW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capability to measure many observables precisely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large rapidity coverage to very forward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rapidities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Helvetica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polarized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pA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Helvetica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A scan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complementary to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eA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, tests universality between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pA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 and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eA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72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CNM effects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R</a:t>
                      </a:r>
                      <a:r>
                        <a:rPr kumimoji="0" lang="en-US" sz="11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pA</a:t>
                      </a:r>
                      <a:r>
                        <a:rPr kumimoji="0" lang="en-US" sz="11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for many different final states K</a:t>
                      </a:r>
                      <a:r>
                        <a:rPr kumimoji="0" lang="en-US" sz="11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0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, p, K, D</a:t>
                      </a:r>
                      <a:r>
                        <a:rPr kumimoji="0" lang="en-US" sz="11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0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,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 J/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Ψ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,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 .. as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fct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 of rapidity and collision geometry</a:t>
                      </a:r>
                      <a:endParaRPr kumimoji="0" lang="en-US" sz="11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is fragmentation modified in CNM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 heavy quarks vs. light quarks in CNM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A scan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to tag charm in forward direction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Wingdings"/>
                        </a:rPr>
                        <a:t>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charset="2"/>
                          <a:ea typeface="ヒラギノ角ゴ ProN W3" charset="0"/>
                          <a:cs typeface="Symbol" charset="2"/>
                          <a:sym typeface="Wingdings"/>
                        </a:rPr>
                        <a:t>m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Wingdings"/>
                        </a:rPr>
                        <a:t>-vertex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separation of initial and final state effects only possible in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eA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97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long range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rapidty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 correlations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“ridge”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two-particle correlation  at large pseudo-rapidity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Symbol" charset="2"/>
                          <a:ea typeface="+mn-ea"/>
                          <a:cs typeface="Symbol" charset="2"/>
                        </a:rPr>
                        <a:t>Dh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 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do these correlations also exist in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pA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 as in AA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tracking and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calorimetry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 to very high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rapidities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interesting to see the √s dependence of this effect compared to LHC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97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is GPD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E</a:t>
                      </a:r>
                      <a:r>
                        <a:rPr kumimoji="0" lang="en-US" sz="11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g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 different from zero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A</a:t>
                      </a:r>
                      <a:r>
                        <a:rPr kumimoji="0" lang="en-US" sz="11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UT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 for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J/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Ψ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 through UPC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Ap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↑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GPD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E</a:t>
                      </a:r>
                      <a:r>
                        <a:rPr kumimoji="0" lang="en-US" sz="11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g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 is responsible for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L</a:t>
                      </a:r>
                      <a:r>
                        <a:rPr kumimoji="0" lang="en-US" sz="11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g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Wingdings"/>
                        </a:rPr>
                        <a:t> first glimpse 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unique to RHIC till EIC turns on 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6997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underlying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subprocess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 for A</a:t>
                      </a:r>
                      <a:r>
                        <a:rPr kumimoji="0" lang="en-US" sz="11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N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(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charset="2"/>
                          <a:ea typeface="ヒラギノ角ゴ ProN W3" charset="0"/>
                          <a:cs typeface="Symbol" charset="2"/>
                          <a:sym typeface="Gill Sans" charset="0"/>
                        </a:rPr>
                        <a:t>p</a:t>
                      </a:r>
                      <a:r>
                        <a:rPr kumimoji="0" lang="en-US" sz="11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0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)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A</a:t>
                      </a:r>
                      <a:r>
                        <a:rPr kumimoji="0" lang="en-US" sz="11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N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 for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charset="2"/>
                          <a:ea typeface="ヒラギノ角ゴ ProN W3" charset="0"/>
                          <a:cs typeface="Symbol" charset="2"/>
                          <a:sym typeface="Gill Sans" charset="0"/>
                        </a:rPr>
                        <a:t>p</a:t>
                      </a:r>
                      <a:r>
                        <a:rPr kumimoji="0" lang="en-US" sz="11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0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 and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charset="2"/>
                          <a:ea typeface="ヒラギノ角ゴ ProN W3" charset="0"/>
                          <a:cs typeface="Symbol" charset="2"/>
                          <a:sym typeface="Gill Sans" charset="0"/>
                        </a:rPr>
                        <a:t>g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mbol" charset="2"/>
                        <a:ea typeface="ヒラギノ角ゴ ProN W3" charset="0"/>
                        <a:cs typeface="Symbol" charset="2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underlying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subprocess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 for A</a:t>
                      </a:r>
                      <a:r>
                        <a:rPr kumimoji="0" lang="en-US" sz="11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N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Helvetica" charset="0"/>
                        </a:rPr>
                        <a:t>(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charset="2"/>
                          <a:ea typeface="ヒラギノ角ゴ ProN W3" charset="0"/>
                          <a:cs typeface="Symbol" charset="2"/>
                          <a:sym typeface="Gill Sans" charset="0"/>
                        </a:rPr>
                        <a:t>p</a:t>
                      </a:r>
                      <a:r>
                        <a:rPr kumimoji="0" lang="en-US" sz="11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0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sensitivity to Q</a:t>
                      </a:r>
                      <a:r>
                        <a:rPr kumimoji="0" lang="en-US" sz="11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s</a:t>
                      </a:r>
                      <a:endParaRPr kumimoji="0" lang="en-US" sz="11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Helvetica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good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charset="2"/>
                          <a:ea typeface="ヒラギノ角ゴ ProN W3" charset="0"/>
                          <a:cs typeface="Symbol" charset="2"/>
                          <a:sym typeface="Gill Sans" charset="0"/>
                        </a:rPr>
                        <a:t>p</a:t>
                      </a:r>
                      <a:r>
                        <a:rPr kumimoji="0" lang="en-US" sz="11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0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 and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charset="2"/>
                          <a:ea typeface="ヒラギノ角ゴ ProN W3" charset="0"/>
                          <a:cs typeface="Symbol" charset="2"/>
                          <a:sym typeface="Gill Sans" charset="0"/>
                        </a:rPr>
                        <a:t>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reconstruction at forward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rapidities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resolving a legacy in transversely polarized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pp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ヒラギノ角ゴ ProN W3" charset="0"/>
                          <a:cs typeface="Comic Sans MS"/>
                          <a:sym typeface="Gill Sans" charset="0"/>
                        </a:rPr>
                        <a:t> collisions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ea typeface="ヒラギノ角ゴ ProN W3" charset="0"/>
                        <a:cs typeface="Comic Sans MS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465" name="TextBox 1"/>
          <p:cNvSpPr txBox="1">
            <a:spLocks noChangeArrowheads="1"/>
          </p:cNvSpPr>
          <p:nvPr/>
        </p:nvSpPr>
        <p:spPr bwMode="auto">
          <a:xfrm>
            <a:off x="2482454" y="0"/>
            <a:ext cx="4212580" cy="324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291" tIns="32146" rIns="64291" bIns="32146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1700">
                <a:solidFill>
                  <a:srgbClr val="0000FF"/>
                </a:solidFill>
                <a:latin typeface="Comic Sans MS" charset="0"/>
                <a:cs typeface="Comic Sans MS" charset="0"/>
              </a:rPr>
              <a:t>Key measurements for p↑A scattering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EB45-469B-C445-A2A6-597CC1D4FAC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912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000" dirty="0">
                <a:latin typeface="Comic Sans MS"/>
                <a:cs typeface="Comic Sans MS"/>
              </a:rPr>
              <a:t>People </a:t>
            </a:r>
            <a:r>
              <a:rPr lang="en-US" sz="2000">
                <a:latin typeface="Comic Sans MS"/>
                <a:cs typeface="Comic Sans MS"/>
              </a:rPr>
              <a:t>Studying Different </a:t>
            </a:r>
            <a:r>
              <a:rPr lang="en-US" sz="2000" dirty="0">
                <a:latin typeface="Comic Sans MS"/>
                <a:cs typeface="Comic Sans MS"/>
              </a:rPr>
              <a:t>O</a:t>
            </a:r>
            <a:r>
              <a:rPr lang="en-US" sz="2000">
                <a:latin typeface="Comic Sans MS"/>
                <a:cs typeface="Comic Sans MS"/>
              </a:rPr>
              <a:t>bservables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8434" name="TextBox 4"/>
          <p:cNvSpPr txBox="1">
            <a:spLocks noChangeArrowheads="1"/>
          </p:cNvSpPr>
          <p:nvPr/>
        </p:nvSpPr>
        <p:spPr bwMode="auto">
          <a:xfrm>
            <a:off x="17860" y="535781"/>
            <a:ext cx="9083725" cy="5979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marL="171450" indent="-171450" eaLnBrk="1" hangingPunct="1">
              <a:buFont typeface="Wingdings" charset="2"/>
              <a:buChar char="q"/>
            </a:pPr>
            <a:r>
              <a:rPr lang="en-US" sz="1100" u="sng" dirty="0" err="1">
                <a:solidFill>
                  <a:srgbClr val="FF00FF"/>
                </a:solidFill>
                <a:latin typeface="Comic Sans MS" charset="0"/>
                <a:cs typeface="Comic Sans MS" charset="0"/>
              </a:rPr>
              <a:t>pp</a:t>
            </a:r>
            <a:r>
              <a:rPr lang="en-US" sz="1100" u="sng" dirty="0">
                <a:solidFill>
                  <a:srgbClr val="FF00FF"/>
                </a:solidFill>
                <a:latin typeface="Comic Sans MS" charset="0"/>
                <a:cs typeface="Comic Sans MS" charset="0"/>
              </a:rPr>
              <a:t> &amp; </a:t>
            </a:r>
            <a:r>
              <a:rPr lang="en-US" sz="1100" u="sng" dirty="0" err="1">
                <a:solidFill>
                  <a:srgbClr val="FF00FF"/>
                </a:solidFill>
                <a:latin typeface="Comic Sans MS" charset="0"/>
                <a:cs typeface="Comic Sans MS" charset="0"/>
              </a:rPr>
              <a:t>pA</a:t>
            </a:r>
            <a:r>
              <a:rPr lang="en-US" sz="1100" u="sng" dirty="0">
                <a:solidFill>
                  <a:srgbClr val="FF00FF"/>
                </a:solidFill>
                <a:latin typeface="Comic Sans MS" charset="0"/>
                <a:cs typeface="Comic Sans MS" charset="0"/>
              </a:rPr>
              <a:t> </a:t>
            </a:r>
            <a:r>
              <a:rPr lang="en-US" sz="1100" u="sng" dirty="0" err="1">
                <a:solidFill>
                  <a:srgbClr val="FF00FF"/>
                </a:solidFill>
                <a:latin typeface="Comic Sans MS" charset="0"/>
                <a:cs typeface="Comic Sans MS" charset="0"/>
              </a:rPr>
              <a:t>Obsevables</a:t>
            </a:r>
            <a:r>
              <a:rPr lang="en-US" sz="1100" u="sng" dirty="0">
                <a:solidFill>
                  <a:srgbClr val="FF00FF"/>
                </a:solidFill>
                <a:latin typeface="Comic Sans MS" charset="0"/>
                <a:cs typeface="Comic Sans MS" charset="0"/>
              </a:rPr>
              <a:t>:</a:t>
            </a:r>
          </a:p>
          <a:p>
            <a:pPr marL="400050" lvl="2" indent="0" eaLnBrk="1" hangingPunct="1">
              <a:buFont typeface="Wingdings" charset="2"/>
              <a:buChar char="q"/>
            </a:pPr>
            <a:r>
              <a:rPr lang="en-US" sz="1100" dirty="0" smtClean="0">
                <a:solidFill>
                  <a:srgbClr val="0000FF"/>
                </a:solidFill>
                <a:latin typeface="Comic Sans MS" charset="0"/>
                <a:cs typeface="Comic Sans MS" charset="0"/>
              </a:rPr>
              <a:t> direct </a:t>
            </a:r>
            <a:r>
              <a:rPr lang="en-US" sz="1100" dirty="0">
                <a:solidFill>
                  <a:srgbClr val="0000FF"/>
                </a:solidFill>
                <a:latin typeface="Comic Sans MS" charset="0"/>
                <a:cs typeface="Comic Sans MS" charset="0"/>
              </a:rPr>
              <a:t>photon: </a:t>
            </a:r>
            <a:r>
              <a:rPr lang="en-US" sz="1100" dirty="0" smtClean="0">
                <a:solidFill>
                  <a:schemeClr val="tx1"/>
                </a:solidFill>
                <a:latin typeface="Comic Sans MS" charset="0"/>
                <a:cs typeface="Comic Sans MS" charset="0"/>
              </a:rPr>
              <a:t>Akio </a:t>
            </a:r>
            <a:r>
              <a:rPr lang="en-US" sz="1100" dirty="0">
                <a:solidFill>
                  <a:schemeClr val="tx1"/>
                </a:solidFill>
                <a:latin typeface="Comic Sans MS" charset="0"/>
                <a:cs typeface="Comic Sans MS" charset="0"/>
              </a:rPr>
              <a:t>+ Oleg for </a:t>
            </a:r>
            <a:r>
              <a:rPr lang="en-US" sz="1100" dirty="0" err="1">
                <a:solidFill>
                  <a:schemeClr val="tx1"/>
                </a:solidFill>
                <a:latin typeface="Comic Sans MS" charset="0"/>
                <a:cs typeface="Comic Sans MS" charset="0"/>
              </a:rPr>
              <a:t>FMS+Preshower</a:t>
            </a:r>
            <a:r>
              <a:rPr lang="en-US" sz="1100" dirty="0">
                <a:solidFill>
                  <a:schemeClr val="tx1"/>
                </a:solidFill>
                <a:latin typeface="Comic Sans MS" charset="0"/>
                <a:cs typeface="Comic Sans MS" charset="0"/>
              </a:rPr>
              <a:t> </a:t>
            </a:r>
            <a:r>
              <a:rPr lang="en-US" sz="1100" dirty="0">
                <a:solidFill>
                  <a:schemeClr val="tx1"/>
                </a:solidFill>
                <a:latin typeface="Comic Sans MS" charset="0"/>
                <a:cs typeface="Comic Sans MS" charset="0"/>
                <a:sym typeface="Wingdings" charset="0"/>
              </a:rPr>
              <a:t> determines </a:t>
            </a:r>
            <a:r>
              <a:rPr lang="en-US" sz="1100" dirty="0" smtClean="0">
                <a:solidFill>
                  <a:schemeClr val="tx1"/>
                </a:solidFill>
                <a:latin typeface="Comic Sans MS" charset="0"/>
                <a:cs typeface="Comic Sans MS" charset="0"/>
                <a:sym typeface="Wingdings" charset="0"/>
              </a:rPr>
              <a:t>requirements; </a:t>
            </a:r>
            <a:r>
              <a:rPr lang="en-US" sz="1100" dirty="0">
                <a:solidFill>
                  <a:schemeClr val="tx1"/>
                </a:solidFill>
                <a:latin typeface="Comic Sans MS" charset="0"/>
                <a:cs typeface="Comic Sans MS" charset="0"/>
                <a:sym typeface="Wingdings" charset="0"/>
              </a:rPr>
              <a:t>if new FCS has the same performance </a:t>
            </a:r>
            <a:r>
              <a:rPr lang="en-US" sz="1100" dirty="0" smtClean="0">
                <a:solidFill>
                  <a:schemeClr val="tx1"/>
                </a:solidFill>
                <a:latin typeface="Comic Sans MS" charset="0"/>
                <a:cs typeface="Comic Sans MS" charset="0"/>
                <a:sym typeface="Wingdings"/>
              </a:rPr>
              <a:t> </a:t>
            </a:r>
            <a:r>
              <a:rPr lang="en-US" sz="1100" dirty="0" smtClean="0">
                <a:solidFill>
                  <a:schemeClr val="tx1"/>
                </a:solidFill>
                <a:latin typeface="Comic Sans MS" charset="0"/>
                <a:cs typeface="Comic Sans MS" charset="0"/>
                <a:sym typeface="Wingdings" charset="0"/>
              </a:rPr>
              <a:t>studies </a:t>
            </a:r>
            <a:r>
              <a:rPr lang="en-US" sz="1100" dirty="0">
                <a:solidFill>
                  <a:schemeClr val="tx1"/>
                </a:solidFill>
                <a:latin typeface="Comic Sans MS" charset="0"/>
                <a:cs typeface="Comic Sans MS" charset="0"/>
                <a:sym typeface="Wingdings" charset="0"/>
              </a:rPr>
              <a:t>done</a:t>
            </a:r>
          </a:p>
          <a:p>
            <a:pPr marL="400050" lvl="2" indent="0" eaLnBrk="1" hangingPunct="1">
              <a:buFont typeface="Wingdings" charset="2"/>
              <a:buChar char="q"/>
            </a:pPr>
            <a:r>
              <a:rPr lang="en-US" sz="1100" dirty="0" smtClean="0">
                <a:solidFill>
                  <a:srgbClr val="0000FF"/>
                </a:solidFill>
                <a:latin typeface="Comic Sans MS" charset="0"/>
                <a:cs typeface="Comic Sans MS" charset="0"/>
                <a:sym typeface="Wingdings" charset="0"/>
              </a:rPr>
              <a:t> A</a:t>
            </a:r>
            <a:r>
              <a:rPr lang="en-US" sz="1100" baseline="-25000" dirty="0" smtClean="0">
                <a:solidFill>
                  <a:srgbClr val="0000FF"/>
                </a:solidFill>
                <a:latin typeface="Comic Sans MS" charset="0"/>
                <a:cs typeface="Comic Sans MS" charset="0"/>
                <a:sym typeface="Wingdings" charset="0"/>
              </a:rPr>
              <a:t>N</a:t>
            </a:r>
            <a:r>
              <a:rPr lang="en-US" sz="1100" dirty="0" smtClean="0">
                <a:solidFill>
                  <a:srgbClr val="0000FF"/>
                </a:solidFill>
                <a:latin typeface="Comic Sans MS" charset="0"/>
                <a:cs typeface="Comic Sans MS" charset="0"/>
                <a:sym typeface="Wingdings" charset="0"/>
              </a:rPr>
              <a:t> </a:t>
            </a:r>
            <a:r>
              <a:rPr lang="en-US" sz="1100" dirty="0">
                <a:solidFill>
                  <a:srgbClr val="0000FF"/>
                </a:solidFill>
                <a:latin typeface="Comic Sans MS" charset="0"/>
                <a:cs typeface="Comic Sans MS" charset="0"/>
                <a:sym typeface="Wingdings" charset="0"/>
              </a:rPr>
              <a:t>for W</a:t>
            </a:r>
            <a:r>
              <a:rPr lang="en-US" sz="1100" baseline="30000" dirty="0">
                <a:solidFill>
                  <a:srgbClr val="0000FF"/>
                </a:solidFill>
                <a:latin typeface="Comic Sans MS" charset="0"/>
                <a:cs typeface="Comic Sans MS" charset="0"/>
                <a:sym typeface="Wingdings" charset="0"/>
              </a:rPr>
              <a:t>+/-</a:t>
            </a:r>
            <a:r>
              <a:rPr lang="en-US" sz="1100" dirty="0">
                <a:solidFill>
                  <a:srgbClr val="0000FF"/>
                </a:solidFill>
                <a:latin typeface="Comic Sans MS" charset="0"/>
                <a:cs typeface="Comic Sans MS" charset="0"/>
                <a:sym typeface="Wingdings" charset="0"/>
              </a:rPr>
              <a:t> / Z</a:t>
            </a:r>
            <a:r>
              <a:rPr lang="en-US" sz="1100" baseline="30000" dirty="0">
                <a:solidFill>
                  <a:srgbClr val="0000FF"/>
                </a:solidFill>
                <a:latin typeface="Comic Sans MS" charset="0"/>
                <a:cs typeface="Comic Sans MS" charset="0"/>
                <a:sym typeface="Wingdings" charset="0"/>
              </a:rPr>
              <a:t>0</a:t>
            </a:r>
            <a:r>
              <a:rPr lang="en-US" sz="1100" dirty="0">
                <a:solidFill>
                  <a:srgbClr val="0000FF"/>
                </a:solidFill>
                <a:latin typeface="Comic Sans MS" charset="0"/>
                <a:cs typeface="Comic Sans MS" charset="0"/>
                <a:sym typeface="Wingdings" charset="0"/>
              </a:rPr>
              <a:t>: </a:t>
            </a:r>
            <a:r>
              <a:rPr lang="en-US" sz="1100" dirty="0" err="1">
                <a:solidFill>
                  <a:schemeClr val="tx1"/>
                </a:solidFill>
                <a:latin typeface="Comic Sans MS" charset="0"/>
                <a:cs typeface="Comic Sans MS" charset="0"/>
                <a:sym typeface="Wingdings" charset="0"/>
              </a:rPr>
              <a:t>Dima</a:t>
            </a:r>
            <a:r>
              <a:rPr lang="en-US" sz="1100" dirty="0">
                <a:solidFill>
                  <a:schemeClr val="tx1"/>
                </a:solidFill>
                <a:latin typeface="Comic Sans MS" charset="0"/>
                <a:cs typeface="Comic Sans MS" charset="0"/>
                <a:sym typeface="Wingdings" charset="0"/>
              </a:rPr>
              <a:t> and Salvatore as they do the 2011 analysis already</a:t>
            </a:r>
          </a:p>
          <a:p>
            <a:pPr marL="400050" lvl="2" indent="0" eaLnBrk="1" hangingPunct="1">
              <a:buFont typeface="Wingdings" charset="2"/>
              <a:buChar char="q"/>
            </a:pPr>
            <a:r>
              <a:rPr lang="en-US" sz="1100" dirty="0" smtClean="0">
                <a:solidFill>
                  <a:srgbClr val="0000FF"/>
                </a:solidFill>
                <a:latin typeface="Comic Sans MS" charset="0"/>
                <a:cs typeface="Comic Sans MS" charset="0"/>
              </a:rPr>
              <a:t> A</a:t>
            </a:r>
            <a:r>
              <a:rPr lang="en-US" sz="1100" baseline="-25000" dirty="0" smtClean="0">
                <a:solidFill>
                  <a:srgbClr val="0000FF"/>
                </a:solidFill>
                <a:latin typeface="Comic Sans MS" charset="0"/>
                <a:cs typeface="Comic Sans MS" charset="0"/>
              </a:rPr>
              <a:t>LL</a:t>
            </a:r>
            <a:r>
              <a:rPr lang="en-US" sz="1100" dirty="0" smtClean="0">
                <a:solidFill>
                  <a:srgbClr val="0000FF"/>
                </a:solidFill>
                <a:latin typeface="Comic Sans MS" charset="0"/>
                <a:cs typeface="Comic Sans MS" charset="0"/>
              </a:rPr>
              <a:t> </a:t>
            </a:r>
            <a:r>
              <a:rPr lang="en-US" sz="1100" dirty="0">
                <a:solidFill>
                  <a:srgbClr val="0000FF"/>
                </a:solidFill>
                <a:latin typeface="Comic Sans MS" charset="0"/>
                <a:cs typeface="Comic Sans MS" charset="0"/>
              </a:rPr>
              <a:t>jets, di-jets: </a:t>
            </a:r>
            <a:r>
              <a:rPr lang="en-US" sz="1100" dirty="0">
                <a:solidFill>
                  <a:schemeClr val="tx1"/>
                </a:solidFill>
                <a:latin typeface="Comic Sans MS" charset="0"/>
                <a:cs typeface="Comic Sans MS" charset="0"/>
              </a:rPr>
              <a:t>Ernst and Bernd’s group</a:t>
            </a:r>
          </a:p>
          <a:p>
            <a:pPr marL="400050" lvl="2" indent="0" eaLnBrk="1" hangingPunct="1">
              <a:buFont typeface="Wingdings" charset="2"/>
              <a:buChar char="q"/>
            </a:pPr>
            <a:r>
              <a:rPr lang="en-US" sz="1100" dirty="0" smtClean="0">
                <a:solidFill>
                  <a:srgbClr val="0000FF"/>
                </a:solidFill>
                <a:latin typeface="Comic Sans MS" charset="0"/>
                <a:cs typeface="Comic Sans MS" charset="0"/>
              </a:rPr>
              <a:t> gamma</a:t>
            </a:r>
            <a:r>
              <a:rPr lang="en-US" sz="1100" dirty="0">
                <a:solidFill>
                  <a:srgbClr val="0000FF"/>
                </a:solidFill>
                <a:latin typeface="Comic Sans MS" charset="0"/>
                <a:cs typeface="Comic Sans MS" charset="0"/>
              </a:rPr>
              <a:t>-jets, hadron-jets:  </a:t>
            </a:r>
            <a:r>
              <a:rPr lang="en-US" sz="1100" dirty="0" err="1">
                <a:solidFill>
                  <a:schemeClr val="tx1"/>
                </a:solidFill>
                <a:latin typeface="Comic Sans MS" charset="0"/>
                <a:cs typeface="Comic Sans MS" charset="0"/>
              </a:rPr>
              <a:t>Zhenju’s</a:t>
            </a:r>
            <a:r>
              <a:rPr lang="en-US" sz="1100" dirty="0">
                <a:solidFill>
                  <a:schemeClr val="tx1"/>
                </a:solidFill>
                <a:latin typeface="Comic Sans MS" charset="0"/>
                <a:cs typeface="Comic Sans MS" charset="0"/>
              </a:rPr>
              <a:t> group, </a:t>
            </a:r>
            <a:r>
              <a:rPr lang="en-US" sz="1100" dirty="0" err="1">
                <a:latin typeface="Comic Sans MS" charset="0"/>
                <a:cs typeface="Comic Sans MS" charset="0"/>
                <a:sym typeface="Helvetica" charset="0"/>
              </a:rPr>
              <a:t>Huan’s</a:t>
            </a:r>
            <a:r>
              <a:rPr lang="en-US" sz="1100" dirty="0">
                <a:latin typeface="Comic Sans MS" charset="0"/>
                <a:cs typeface="Comic Sans MS" charset="0"/>
                <a:sym typeface="Helvetica" charset="0"/>
              </a:rPr>
              <a:t> group</a:t>
            </a:r>
            <a:endParaRPr lang="en-US" sz="1100" dirty="0">
              <a:solidFill>
                <a:schemeClr val="tx1"/>
              </a:solidFill>
              <a:latin typeface="Comic Sans MS" charset="0"/>
              <a:cs typeface="Comic Sans MS" charset="0"/>
            </a:endParaRPr>
          </a:p>
          <a:p>
            <a:pPr marL="400050" lvl="2" indent="0" eaLnBrk="1" hangingPunct="1">
              <a:buFont typeface="Wingdings" charset="2"/>
              <a:buChar char="q"/>
            </a:pPr>
            <a:r>
              <a:rPr lang="en-US" sz="1100" dirty="0" smtClean="0">
                <a:solidFill>
                  <a:srgbClr val="0000FF"/>
                </a:solidFill>
                <a:latin typeface="Comic Sans MS" charset="0"/>
                <a:cs typeface="Comic Sans MS" charset="0"/>
              </a:rPr>
              <a:t> diffraction</a:t>
            </a:r>
            <a:r>
              <a:rPr lang="en-US" sz="1100" dirty="0">
                <a:solidFill>
                  <a:srgbClr val="0000FF"/>
                </a:solidFill>
                <a:latin typeface="Comic Sans MS" charset="0"/>
                <a:cs typeface="Comic Sans MS" charset="0"/>
              </a:rPr>
              <a:t>: </a:t>
            </a:r>
            <a:r>
              <a:rPr lang="en-US" sz="1100" dirty="0" err="1">
                <a:solidFill>
                  <a:schemeClr val="tx1"/>
                </a:solidFill>
                <a:latin typeface="Comic Sans MS" charset="0"/>
                <a:cs typeface="Comic Sans MS" charset="0"/>
              </a:rPr>
              <a:t>Elke</a:t>
            </a:r>
            <a:r>
              <a:rPr lang="en-US" sz="1100" dirty="0">
                <a:solidFill>
                  <a:schemeClr val="tx1"/>
                </a:solidFill>
                <a:latin typeface="Comic Sans MS" charset="0"/>
                <a:cs typeface="Comic Sans MS" charset="0"/>
              </a:rPr>
              <a:t>, JH, Bill S., RP-group</a:t>
            </a:r>
          </a:p>
          <a:p>
            <a:pPr marL="400050" lvl="2" indent="0" eaLnBrk="1" hangingPunct="1">
              <a:buFont typeface="Wingdings" charset="2"/>
              <a:buChar char="q"/>
            </a:pPr>
            <a:r>
              <a:rPr lang="en-US" sz="1100" dirty="0" smtClean="0">
                <a:solidFill>
                  <a:srgbClr val="0000FF"/>
                </a:solidFill>
                <a:latin typeface="Comic Sans MS" charset="0"/>
                <a:cs typeface="Comic Sans MS" charset="0"/>
              </a:rPr>
              <a:t> A</a:t>
            </a:r>
            <a:r>
              <a:rPr lang="en-US" sz="1100" baseline="-25000" dirty="0" smtClean="0">
                <a:solidFill>
                  <a:srgbClr val="0000FF"/>
                </a:solidFill>
                <a:latin typeface="Comic Sans MS" charset="0"/>
                <a:cs typeface="Comic Sans MS" charset="0"/>
              </a:rPr>
              <a:t>N</a:t>
            </a:r>
            <a:r>
              <a:rPr lang="en-US" sz="1100" dirty="0">
                <a:solidFill>
                  <a:srgbClr val="0000FF"/>
                </a:solidFill>
                <a:latin typeface="Comic Sans MS" charset="0"/>
                <a:cs typeface="Comic Sans MS" charset="0"/>
              </a:rPr>
              <a:t>(</a:t>
            </a:r>
            <a:r>
              <a:rPr lang="en-US" sz="1100" dirty="0">
                <a:solidFill>
                  <a:srgbClr val="0000FF"/>
                </a:solidFill>
                <a:latin typeface="Symbol" charset="0"/>
                <a:cs typeface="Symbol" charset="0"/>
              </a:rPr>
              <a:t>p</a:t>
            </a:r>
            <a:r>
              <a:rPr lang="en-US" sz="1100" baseline="30000" dirty="0">
                <a:solidFill>
                  <a:srgbClr val="0000FF"/>
                </a:solidFill>
                <a:latin typeface="Comic Sans MS" charset="0"/>
                <a:cs typeface="Comic Sans MS" charset="0"/>
              </a:rPr>
              <a:t>0</a:t>
            </a:r>
            <a:r>
              <a:rPr lang="en-US" sz="1100" dirty="0">
                <a:solidFill>
                  <a:srgbClr val="0000FF"/>
                </a:solidFill>
                <a:latin typeface="Comic Sans MS" charset="0"/>
                <a:cs typeface="Comic Sans MS" charset="0"/>
              </a:rPr>
              <a:t>): </a:t>
            </a:r>
            <a:r>
              <a:rPr lang="en-US" sz="1100" dirty="0">
                <a:solidFill>
                  <a:schemeClr val="tx1"/>
                </a:solidFill>
                <a:latin typeface="Comic Sans MS" charset="0"/>
                <a:cs typeface="Comic Sans MS" charset="0"/>
              </a:rPr>
              <a:t>FMS-group</a:t>
            </a:r>
          </a:p>
          <a:p>
            <a:pPr marL="400050" lvl="2" indent="0" eaLnBrk="1" hangingPunct="1">
              <a:buFont typeface="Wingdings" charset="2"/>
              <a:buChar char="q"/>
            </a:pPr>
            <a:r>
              <a:rPr lang="en-US" sz="1100" dirty="0" smtClean="0">
                <a:solidFill>
                  <a:srgbClr val="0000FF"/>
                </a:solidFill>
                <a:latin typeface="Comic Sans MS" charset="0"/>
                <a:cs typeface="Comic Sans MS" charset="0"/>
              </a:rPr>
              <a:t> A</a:t>
            </a:r>
            <a:r>
              <a:rPr lang="en-US" sz="1100" baseline="-25000" dirty="0" smtClean="0">
                <a:solidFill>
                  <a:srgbClr val="0000FF"/>
                </a:solidFill>
                <a:latin typeface="Comic Sans MS" charset="0"/>
                <a:cs typeface="Comic Sans MS" charset="0"/>
              </a:rPr>
              <a:t>UT</a:t>
            </a:r>
            <a:r>
              <a:rPr lang="en-US" sz="1100" dirty="0" smtClean="0">
                <a:solidFill>
                  <a:srgbClr val="0000FF"/>
                </a:solidFill>
                <a:latin typeface="Comic Sans MS" charset="0"/>
                <a:cs typeface="Comic Sans MS" charset="0"/>
              </a:rPr>
              <a:t> </a:t>
            </a:r>
            <a:r>
              <a:rPr lang="en-US" sz="1100" dirty="0">
                <a:solidFill>
                  <a:srgbClr val="0000FF"/>
                </a:solidFill>
                <a:latin typeface="Comic Sans MS" charset="0"/>
                <a:cs typeface="Comic Sans MS" charset="0"/>
              </a:rPr>
              <a:t>for </a:t>
            </a:r>
            <a:r>
              <a:rPr lang="en-US" sz="1100" dirty="0">
                <a:solidFill>
                  <a:srgbClr val="0000FF"/>
                </a:solidFill>
                <a:latin typeface="Comic Sans MS" charset="0"/>
                <a:cs typeface="Comic Sans MS" charset="0"/>
                <a:sym typeface="Helvetica" charset="0"/>
              </a:rPr>
              <a:t>J/</a:t>
            </a:r>
            <a:r>
              <a:rPr lang="en-US" sz="1100" dirty="0" err="1">
                <a:solidFill>
                  <a:srgbClr val="0000FF"/>
                </a:solidFill>
                <a:latin typeface="Comic Sans MS" charset="0"/>
                <a:cs typeface="Comic Sans MS" charset="0"/>
                <a:sym typeface="Helvetica" charset="0"/>
              </a:rPr>
              <a:t>Ψ</a:t>
            </a:r>
            <a:r>
              <a:rPr lang="en-US" sz="1100" dirty="0">
                <a:solidFill>
                  <a:srgbClr val="0000FF"/>
                </a:solidFill>
                <a:latin typeface="Comic Sans MS" charset="0"/>
                <a:cs typeface="Comic Sans MS" charset="0"/>
                <a:sym typeface="Helvetica" charset="0"/>
              </a:rPr>
              <a:t> through UPC </a:t>
            </a:r>
            <a:r>
              <a:rPr lang="en-US" sz="1100" dirty="0" err="1">
                <a:solidFill>
                  <a:srgbClr val="0000FF"/>
                </a:solidFill>
                <a:latin typeface="Comic Sans MS" charset="0"/>
                <a:cs typeface="Comic Sans MS" charset="0"/>
                <a:sym typeface="Helvetica" charset="0"/>
              </a:rPr>
              <a:t>Ap</a:t>
            </a:r>
            <a:r>
              <a:rPr lang="en-US" sz="1100" dirty="0">
                <a:solidFill>
                  <a:srgbClr val="0000FF"/>
                </a:solidFill>
                <a:latin typeface="Comic Sans MS" charset="0"/>
                <a:cs typeface="Comic Sans MS" charset="0"/>
                <a:sym typeface="Helvetica" charset="0"/>
              </a:rPr>
              <a:t>↑&amp; </a:t>
            </a:r>
            <a:r>
              <a:rPr lang="en-US" sz="1100" dirty="0" err="1">
                <a:solidFill>
                  <a:srgbClr val="0000FF"/>
                </a:solidFill>
                <a:latin typeface="Comic Sans MS" charset="0"/>
                <a:cs typeface="Comic Sans MS" charset="0"/>
                <a:sym typeface="Helvetica" charset="0"/>
              </a:rPr>
              <a:t>pp</a:t>
            </a:r>
            <a:r>
              <a:rPr lang="en-US" sz="1100" dirty="0">
                <a:solidFill>
                  <a:srgbClr val="0000FF"/>
                </a:solidFill>
                <a:latin typeface="Comic Sans MS" charset="0"/>
                <a:cs typeface="Comic Sans MS" charset="0"/>
                <a:sym typeface="Helvetica" charset="0"/>
              </a:rPr>
              <a:t>↑: </a:t>
            </a:r>
            <a:r>
              <a:rPr lang="en-US" sz="1100" dirty="0" err="1">
                <a:solidFill>
                  <a:schemeClr val="tx1"/>
                </a:solidFill>
                <a:latin typeface="Comic Sans MS" charset="0"/>
                <a:cs typeface="Comic Sans MS" charset="0"/>
                <a:sym typeface="Helvetica" charset="0"/>
              </a:rPr>
              <a:t>Elke</a:t>
            </a:r>
            <a:r>
              <a:rPr lang="en-US" sz="1100" dirty="0">
                <a:solidFill>
                  <a:schemeClr val="tx1"/>
                </a:solidFill>
                <a:latin typeface="Comic Sans MS" charset="0"/>
                <a:cs typeface="Comic Sans MS" charset="0"/>
                <a:sym typeface="Helvetica" charset="0"/>
              </a:rPr>
              <a:t>, Bill S. and UPC and RP group</a:t>
            </a:r>
            <a:endParaRPr lang="en-US" sz="1100" dirty="0">
              <a:solidFill>
                <a:schemeClr val="tx1"/>
              </a:solidFill>
              <a:latin typeface="Comic Sans MS" charset="0"/>
              <a:cs typeface="Comic Sans MS" charset="0"/>
            </a:endParaRPr>
          </a:p>
          <a:p>
            <a:pPr eaLnBrk="1" hangingPunct="1"/>
            <a:endParaRPr lang="en-US" sz="1100" baseline="-25000" dirty="0">
              <a:solidFill>
                <a:schemeClr val="tx1"/>
              </a:solidFill>
              <a:latin typeface="Comic Sans MS" charset="0"/>
              <a:cs typeface="Comic Sans MS" charset="0"/>
            </a:endParaRPr>
          </a:p>
          <a:p>
            <a:pPr marL="400050" lvl="2" indent="0" eaLnBrk="1" hangingPunct="1">
              <a:buFont typeface="Wingdings" charset="2"/>
              <a:buChar char="q"/>
            </a:pPr>
            <a:r>
              <a:rPr lang="en-US" sz="1100" dirty="0" smtClean="0">
                <a:solidFill>
                  <a:srgbClr val="0000FF"/>
                </a:solidFill>
                <a:latin typeface="Comic Sans MS" charset="0"/>
                <a:cs typeface="Comic Sans MS" charset="0"/>
                <a:sym typeface="Wingdings" charset="0"/>
              </a:rPr>
              <a:t> </a:t>
            </a:r>
            <a:r>
              <a:rPr lang="en-US" sz="1100" dirty="0" err="1" smtClean="0">
                <a:solidFill>
                  <a:srgbClr val="0000FF"/>
                </a:solidFill>
                <a:latin typeface="Comic Sans MS" charset="0"/>
                <a:cs typeface="Comic Sans MS" charset="0"/>
                <a:sym typeface="Wingdings" charset="0"/>
              </a:rPr>
              <a:t>Drell</a:t>
            </a:r>
            <a:r>
              <a:rPr lang="en-US" sz="1100" dirty="0">
                <a:solidFill>
                  <a:srgbClr val="0000FF"/>
                </a:solidFill>
                <a:latin typeface="Comic Sans MS" charset="0"/>
                <a:cs typeface="Comic Sans MS" charset="0"/>
                <a:sym typeface="Wingdings" charset="0"/>
              </a:rPr>
              <a:t>-</a:t>
            </a:r>
            <a:r>
              <a:rPr lang="en-US" sz="1100" dirty="0" smtClean="0">
                <a:solidFill>
                  <a:srgbClr val="0000FF"/>
                </a:solidFill>
                <a:latin typeface="Comic Sans MS" charset="0"/>
                <a:cs typeface="Comic Sans MS" charset="0"/>
                <a:sym typeface="Wingdings" charset="0"/>
              </a:rPr>
              <a:t>Yan: </a:t>
            </a:r>
            <a:r>
              <a:rPr lang="en-US" sz="1100" dirty="0" smtClean="0">
                <a:solidFill>
                  <a:schemeClr val="tx1"/>
                </a:solidFill>
                <a:latin typeface="Comic Sans MS" charset="0"/>
                <a:cs typeface="Comic Sans MS" charset="0"/>
              </a:rPr>
              <a:t>Akio </a:t>
            </a:r>
            <a:r>
              <a:rPr lang="en-US" sz="1100" dirty="0">
                <a:solidFill>
                  <a:schemeClr val="tx1"/>
                </a:solidFill>
                <a:latin typeface="Comic Sans MS" charset="0"/>
                <a:cs typeface="Comic Sans MS" charset="0"/>
              </a:rPr>
              <a:t>+ Oleg have done already many studies for DY at 500 </a:t>
            </a:r>
            <a:r>
              <a:rPr lang="en-US" sz="1100" dirty="0" err="1">
                <a:solidFill>
                  <a:schemeClr val="tx1"/>
                </a:solidFill>
                <a:latin typeface="Comic Sans MS" charset="0"/>
                <a:cs typeface="Comic Sans MS" charset="0"/>
              </a:rPr>
              <a:t>GeV</a:t>
            </a:r>
            <a:r>
              <a:rPr lang="en-US" sz="1100" dirty="0">
                <a:solidFill>
                  <a:schemeClr val="tx1"/>
                </a:solidFill>
                <a:latin typeface="Comic Sans MS" charset="0"/>
                <a:cs typeface="Comic Sans MS" charset="0"/>
              </a:rPr>
              <a:t> at y &gt; 2; </a:t>
            </a:r>
            <a:endParaRPr lang="en-US" sz="1100" dirty="0">
              <a:solidFill>
                <a:srgbClr val="0000FF"/>
              </a:solidFill>
              <a:latin typeface="Comic Sans MS" charset="0"/>
              <a:cs typeface="Comic Sans MS" charset="0"/>
              <a:sym typeface="Wingdings" charset="0"/>
            </a:endParaRPr>
          </a:p>
          <a:p>
            <a:pPr marL="857250" lvl="3" indent="0" eaLnBrk="1" hangingPunct="1">
              <a:buFont typeface="Wingdings" charset="2"/>
              <a:buChar char="q"/>
            </a:pPr>
            <a:r>
              <a:rPr lang="en-US" sz="1100" dirty="0" smtClean="0">
                <a:solidFill>
                  <a:srgbClr val="0000FF"/>
                </a:solidFill>
                <a:latin typeface="Comic Sans MS" charset="0"/>
                <a:cs typeface="Comic Sans MS" charset="0"/>
                <a:sym typeface="Wingdings" charset="0"/>
              </a:rPr>
              <a:t> A</a:t>
            </a:r>
            <a:r>
              <a:rPr lang="en-US" sz="1100" baseline="-25000" dirty="0" smtClean="0">
                <a:solidFill>
                  <a:srgbClr val="0000FF"/>
                </a:solidFill>
                <a:latin typeface="Comic Sans MS" charset="0"/>
                <a:cs typeface="Comic Sans MS" charset="0"/>
                <a:sym typeface="Wingdings" charset="0"/>
              </a:rPr>
              <a:t>N</a:t>
            </a:r>
            <a:r>
              <a:rPr lang="en-US" sz="1100" dirty="0" smtClean="0">
                <a:solidFill>
                  <a:srgbClr val="0000FF"/>
                </a:solidFill>
                <a:latin typeface="Comic Sans MS" charset="0"/>
                <a:cs typeface="Comic Sans MS" charset="0"/>
                <a:sym typeface="Wingdings" charset="0"/>
              </a:rPr>
              <a:t>:  </a:t>
            </a:r>
            <a:r>
              <a:rPr lang="en-US" sz="1100" dirty="0">
                <a:solidFill>
                  <a:schemeClr val="tx1"/>
                </a:solidFill>
                <a:latin typeface="Comic Sans MS" charset="0"/>
                <a:cs typeface="Comic Sans MS" charset="0"/>
              </a:rPr>
              <a:t>Bernd’s group</a:t>
            </a:r>
          </a:p>
          <a:p>
            <a:pPr marL="857250" lvl="3" indent="0" eaLnBrk="1" hangingPunct="1">
              <a:buFont typeface="Wingdings" charset="2"/>
              <a:buChar char="q"/>
            </a:pPr>
            <a:r>
              <a:rPr lang="en-US" sz="1100" dirty="0" smtClean="0">
                <a:solidFill>
                  <a:srgbClr val="0000FF"/>
                </a:solidFill>
                <a:latin typeface="Comic Sans MS" charset="0"/>
                <a:cs typeface="Comic Sans MS" charset="0"/>
                <a:sym typeface="Helvetica" charset="0"/>
              </a:rPr>
              <a:t> </a:t>
            </a:r>
            <a:r>
              <a:rPr lang="en-US" sz="1100" dirty="0" err="1" smtClean="0">
                <a:solidFill>
                  <a:srgbClr val="0000FF"/>
                </a:solidFill>
                <a:latin typeface="Comic Sans MS" charset="0"/>
                <a:cs typeface="Comic Sans MS" charset="0"/>
                <a:sym typeface="Helvetica" charset="0"/>
              </a:rPr>
              <a:t>p</a:t>
            </a:r>
            <a:r>
              <a:rPr lang="en-US" sz="1100" baseline="-25000" dirty="0" err="1" smtClean="0">
                <a:solidFill>
                  <a:srgbClr val="0000FF"/>
                </a:solidFill>
                <a:latin typeface="Comic Sans MS" charset="0"/>
                <a:cs typeface="Comic Sans MS" charset="0"/>
                <a:sym typeface="Helvetica" charset="0"/>
              </a:rPr>
              <a:t>T</a:t>
            </a:r>
            <a:r>
              <a:rPr lang="en-US" sz="1100" dirty="0" smtClean="0">
                <a:solidFill>
                  <a:srgbClr val="0000FF"/>
                </a:solidFill>
                <a:latin typeface="Comic Sans MS" charset="0"/>
                <a:cs typeface="Comic Sans MS" charset="0"/>
                <a:sym typeface="Helvetica" charset="0"/>
              </a:rPr>
              <a:t> </a:t>
            </a:r>
            <a:r>
              <a:rPr lang="en-US" sz="1100" dirty="0">
                <a:solidFill>
                  <a:srgbClr val="0000FF"/>
                </a:solidFill>
                <a:latin typeface="Comic Sans MS" charset="0"/>
                <a:cs typeface="Comic Sans MS" charset="0"/>
                <a:sym typeface="Helvetica" charset="0"/>
              </a:rPr>
              <a:t>broadening DY: </a:t>
            </a:r>
          </a:p>
          <a:p>
            <a:pPr marL="857250" lvl="3" indent="0" eaLnBrk="1" hangingPunct="1">
              <a:buFont typeface="Wingdings" charset="2"/>
              <a:buChar char="q"/>
            </a:pPr>
            <a:r>
              <a:rPr lang="en-US" sz="1100" dirty="0" smtClean="0">
                <a:solidFill>
                  <a:srgbClr val="0000FF"/>
                </a:solidFill>
                <a:latin typeface="Comic Sans MS" charset="0"/>
                <a:cs typeface="Comic Sans MS" charset="0"/>
                <a:sym typeface="Helvetica" charset="0"/>
              </a:rPr>
              <a:t> NLO </a:t>
            </a:r>
            <a:r>
              <a:rPr lang="en-US" sz="1100" dirty="0">
                <a:solidFill>
                  <a:srgbClr val="0000FF"/>
                </a:solidFill>
                <a:latin typeface="Comic Sans MS" charset="0"/>
                <a:cs typeface="Comic Sans MS" charset="0"/>
                <a:sym typeface="Helvetica" charset="0"/>
              </a:rPr>
              <a:t>DY for Saturation: </a:t>
            </a:r>
            <a:r>
              <a:rPr lang="en-US" sz="1100" dirty="0" err="1">
                <a:latin typeface="Comic Sans MS" charset="0"/>
                <a:cs typeface="Comic Sans MS" charset="0"/>
                <a:sym typeface="Helvetica" charset="0"/>
              </a:rPr>
              <a:t>Huan’s</a:t>
            </a:r>
            <a:r>
              <a:rPr lang="en-US" sz="1100" dirty="0">
                <a:latin typeface="Comic Sans MS" charset="0"/>
                <a:cs typeface="Comic Sans MS" charset="0"/>
                <a:sym typeface="Helvetica" charset="0"/>
              </a:rPr>
              <a:t> group</a:t>
            </a:r>
            <a:endParaRPr lang="en-US" sz="1100" dirty="0">
              <a:latin typeface="Comic Sans MS" charset="0"/>
              <a:cs typeface="Comic Sans MS" charset="0"/>
            </a:endParaRPr>
          </a:p>
          <a:p>
            <a:pPr marL="0" lvl="1" indent="0" eaLnBrk="1" hangingPunct="1">
              <a:buFont typeface="Wingdings" charset="2"/>
              <a:buChar char="q"/>
            </a:pPr>
            <a:endParaRPr lang="en-US" sz="1100" dirty="0">
              <a:solidFill>
                <a:schemeClr val="tx1"/>
              </a:solidFill>
              <a:latin typeface="Comic Sans MS" charset="0"/>
              <a:cs typeface="Comic Sans MS" charset="0"/>
            </a:endParaRPr>
          </a:p>
          <a:p>
            <a:pPr eaLnBrk="1" hangingPunct="1">
              <a:buFont typeface="Wingdings" charset="2"/>
              <a:buChar char="q"/>
            </a:pPr>
            <a:r>
              <a:rPr lang="en-US" sz="1100" u="sng" dirty="0" smtClean="0">
                <a:solidFill>
                  <a:srgbClr val="FF00FF"/>
                </a:solidFill>
                <a:latin typeface="Comic Sans MS" charset="0"/>
                <a:cs typeface="Comic Sans MS" charset="0"/>
              </a:rPr>
              <a:t> </a:t>
            </a:r>
            <a:r>
              <a:rPr lang="en-US" sz="1100" u="sng" dirty="0" err="1" smtClean="0">
                <a:solidFill>
                  <a:srgbClr val="FF00FF"/>
                </a:solidFill>
                <a:latin typeface="Comic Sans MS" charset="0"/>
                <a:cs typeface="Comic Sans MS" charset="0"/>
              </a:rPr>
              <a:t>pp</a:t>
            </a:r>
            <a:r>
              <a:rPr lang="en-US" sz="1100" u="sng" dirty="0" smtClean="0">
                <a:solidFill>
                  <a:srgbClr val="FF00FF"/>
                </a:solidFill>
                <a:latin typeface="Comic Sans MS" charset="0"/>
                <a:cs typeface="Comic Sans MS" charset="0"/>
              </a:rPr>
              <a:t> </a:t>
            </a:r>
            <a:r>
              <a:rPr lang="en-US" sz="1100" u="sng" dirty="0" err="1">
                <a:solidFill>
                  <a:srgbClr val="FF00FF"/>
                </a:solidFill>
                <a:latin typeface="Comic Sans MS" charset="0"/>
                <a:cs typeface="Comic Sans MS" charset="0"/>
              </a:rPr>
              <a:t>Obsevables</a:t>
            </a:r>
            <a:r>
              <a:rPr lang="en-US" sz="1100" u="sng" dirty="0">
                <a:solidFill>
                  <a:srgbClr val="FF00FF"/>
                </a:solidFill>
                <a:latin typeface="Comic Sans MS" charset="0"/>
                <a:cs typeface="Comic Sans MS" charset="0"/>
              </a:rPr>
              <a:t>:</a:t>
            </a:r>
            <a:endParaRPr lang="en-US" sz="1100" dirty="0">
              <a:solidFill>
                <a:srgbClr val="0000FF"/>
              </a:solidFill>
              <a:latin typeface="Comic Sans MS" charset="0"/>
              <a:cs typeface="Comic Sans MS" charset="0"/>
            </a:endParaRPr>
          </a:p>
          <a:p>
            <a:pPr marL="400050" lvl="2" indent="0" eaLnBrk="1" hangingPunct="1">
              <a:buFont typeface="Wingdings" charset="2"/>
              <a:buChar char="q"/>
            </a:pPr>
            <a:r>
              <a:rPr lang="en-US" sz="1100" dirty="0" smtClean="0">
                <a:solidFill>
                  <a:srgbClr val="0000FF"/>
                </a:solidFill>
                <a:latin typeface="Comic Sans MS" charset="0"/>
                <a:cs typeface="Comic Sans MS" charset="0"/>
              </a:rPr>
              <a:t> IFF</a:t>
            </a:r>
            <a:r>
              <a:rPr lang="en-US" sz="1100" dirty="0">
                <a:solidFill>
                  <a:srgbClr val="0000FF"/>
                </a:solidFill>
                <a:latin typeface="Comic Sans MS" charset="0"/>
                <a:cs typeface="Comic Sans MS" charset="0"/>
              </a:rPr>
              <a:t>, A</a:t>
            </a:r>
            <a:r>
              <a:rPr lang="en-US" sz="1100" baseline="-25000" dirty="0">
                <a:solidFill>
                  <a:srgbClr val="0000FF"/>
                </a:solidFill>
                <a:latin typeface="Comic Sans MS" charset="0"/>
                <a:cs typeface="Comic Sans MS" charset="0"/>
              </a:rPr>
              <a:t>UT</a:t>
            </a:r>
            <a:r>
              <a:rPr lang="en-US" sz="1100" dirty="0">
                <a:solidFill>
                  <a:srgbClr val="0000FF"/>
                </a:solidFill>
                <a:latin typeface="Comic Sans MS" charset="0"/>
                <a:cs typeface="Comic Sans MS" charset="0"/>
              </a:rPr>
              <a:t> </a:t>
            </a:r>
            <a:r>
              <a:rPr lang="en-US" sz="1100" dirty="0" err="1">
                <a:solidFill>
                  <a:srgbClr val="0000FF"/>
                </a:solidFill>
                <a:latin typeface="Comic Sans MS" charset="0"/>
                <a:cs typeface="Comic Sans MS" charset="0"/>
              </a:rPr>
              <a:t>collins</a:t>
            </a:r>
            <a:r>
              <a:rPr lang="en-US" sz="1100" dirty="0">
                <a:solidFill>
                  <a:srgbClr val="0000FF"/>
                </a:solidFill>
                <a:latin typeface="Comic Sans MS" charset="0"/>
                <a:cs typeface="Comic Sans MS" charset="0"/>
              </a:rPr>
              <a:t> &amp; </a:t>
            </a:r>
            <a:r>
              <a:rPr lang="en-US" sz="1100" dirty="0" err="1">
                <a:solidFill>
                  <a:srgbClr val="0000FF"/>
                </a:solidFill>
                <a:latin typeface="Comic Sans MS" charset="0"/>
                <a:cs typeface="Comic Sans MS" charset="0"/>
              </a:rPr>
              <a:t>sivers</a:t>
            </a:r>
            <a:r>
              <a:rPr lang="en-US" sz="1100" dirty="0">
                <a:solidFill>
                  <a:srgbClr val="0000FF"/>
                </a:solidFill>
                <a:latin typeface="Comic Sans MS" charset="0"/>
                <a:cs typeface="Comic Sans MS" charset="0"/>
              </a:rPr>
              <a:t>: </a:t>
            </a:r>
            <a:r>
              <a:rPr lang="en-US" sz="1100" dirty="0">
                <a:solidFill>
                  <a:schemeClr val="tx1"/>
                </a:solidFill>
                <a:latin typeface="Comic Sans MS" charset="0"/>
                <a:cs typeface="Comic Sans MS" charset="0"/>
              </a:rPr>
              <a:t>Anselm and Jim D.</a:t>
            </a:r>
          </a:p>
          <a:p>
            <a:pPr marL="400050" lvl="2" indent="0" eaLnBrk="1" hangingPunct="1">
              <a:buFont typeface="Wingdings" charset="2"/>
              <a:buChar char="q"/>
            </a:pPr>
            <a:r>
              <a:rPr lang="en-US" sz="1100" dirty="0" smtClean="0">
                <a:solidFill>
                  <a:srgbClr val="0000FF"/>
                </a:solidFill>
                <a:latin typeface="Comic Sans MS" charset="0"/>
                <a:cs typeface="Comic Sans MS" charset="0"/>
              </a:rPr>
              <a:t> D</a:t>
            </a:r>
            <a:r>
              <a:rPr lang="en-US" sz="1100" baseline="-25000" dirty="0" smtClean="0">
                <a:solidFill>
                  <a:srgbClr val="0000FF"/>
                </a:solidFill>
                <a:latin typeface="Comic Sans MS" charset="0"/>
                <a:cs typeface="Comic Sans MS" charset="0"/>
              </a:rPr>
              <a:t>LL</a:t>
            </a:r>
            <a:r>
              <a:rPr lang="en-US" sz="1100" dirty="0" smtClean="0">
                <a:solidFill>
                  <a:srgbClr val="0000FF"/>
                </a:solidFill>
                <a:latin typeface="Comic Sans MS" charset="0"/>
                <a:cs typeface="Comic Sans MS" charset="0"/>
              </a:rPr>
              <a:t> </a:t>
            </a:r>
            <a:r>
              <a:rPr lang="en-US" sz="1100" dirty="0">
                <a:solidFill>
                  <a:srgbClr val="0000FF"/>
                </a:solidFill>
                <a:latin typeface="Comic Sans MS" charset="0"/>
                <a:cs typeface="Comic Sans MS" charset="0"/>
              </a:rPr>
              <a:t>for hyperons: </a:t>
            </a:r>
            <a:r>
              <a:rPr lang="en-US" sz="1100" dirty="0" err="1">
                <a:solidFill>
                  <a:schemeClr val="tx1"/>
                </a:solidFill>
                <a:latin typeface="Comic Sans MS" charset="0"/>
                <a:cs typeface="Comic Sans MS" charset="0"/>
              </a:rPr>
              <a:t>Qinghua’s</a:t>
            </a:r>
            <a:r>
              <a:rPr lang="en-US" sz="1100" dirty="0">
                <a:solidFill>
                  <a:schemeClr val="tx1"/>
                </a:solidFill>
                <a:latin typeface="Comic Sans MS" charset="0"/>
                <a:cs typeface="Comic Sans MS" charset="0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Comic Sans MS" charset="0"/>
                <a:cs typeface="Comic Sans MS" charset="0"/>
              </a:rPr>
              <a:t>group</a:t>
            </a:r>
          </a:p>
          <a:p>
            <a:pPr marL="400050" lvl="2" indent="0" eaLnBrk="1" hangingPunct="1">
              <a:buFont typeface="Wingdings" charset="2"/>
              <a:buChar char="q"/>
            </a:pPr>
            <a:r>
              <a:rPr lang="en-US" sz="1100" dirty="0">
                <a:solidFill>
                  <a:schemeClr val="tx1"/>
                </a:solidFill>
                <a:latin typeface="Comic Sans MS" charset="0"/>
                <a:cs typeface="Comic Sans MS" charset="0"/>
              </a:rPr>
              <a:t> </a:t>
            </a:r>
            <a:r>
              <a:rPr lang="en-US" sz="1100" dirty="0" smtClean="0">
                <a:solidFill>
                  <a:srgbClr val="0000FF"/>
                </a:solidFill>
                <a:latin typeface="Comic Sans MS" charset="0"/>
                <a:cs typeface="Comic Sans MS" charset="0"/>
              </a:rPr>
              <a:t>PWA </a:t>
            </a:r>
            <a:r>
              <a:rPr lang="en-US" sz="1100" dirty="0">
                <a:solidFill>
                  <a:srgbClr val="0000FF"/>
                </a:solidFill>
                <a:latin typeface="Comic Sans MS" charset="0"/>
                <a:cs typeface="Comic Sans MS" charset="0"/>
              </a:rPr>
              <a:t>of the invariant mass spectrum in </a:t>
            </a:r>
            <a:r>
              <a:rPr lang="en-US" sz="1100" dirty="0" err="1">
                <a:solidFill>
                  <a:srgbClr val="0000FF"/>
                </a:solidFill>
              </a:rPr>
              <a:t>pp</a:t>
            </a:r>
            <a:r>
              <a:rPr lang="en-US" sz="1100" dirty="0" err="1">
                <a:solidFill>
                  <a:srgbClr val="0000FF"/>
                </a:solidFill>
                <a:sym typeface="Wingdings" charset="0"/>
              </a:rPr>
              <a:t></a:t>
            </a:r>
            <a:r>
              <a:rPr lang="en-US" sz="1100" dirty="0" err="1">
                <a:solidFill>
                  <a:srgbClr val="0000FF"/>
                </a:solidFill>
              </a:rPr>
              <a:t>p’M</a:t>
            </a:r>
            <a:r>
              <a:rPr lang="en-US" sz="1100" baseline="-25000" dirty="0" err="1">
                <a:solidFill>
                  <a:srgbClr val="0000FF"/>
                </a:solidFill>
              </a:rPr>
              <a:t>X</a:t>
            </a:r>
            <a:r>
              <a:rPr lang="en-US" sz="1100" dirty="0" err="1">
                <a:solidFill>
                  <a:srgbClr val="0000FF"/>
                </a:solidFill>
              </a:rPr>
              <a:t>p</a:t>
            </a:r>
            <a:r>
              <a:rPr lang="en-US" sz="1100" dirty="0">
                <a:solidFill>
                  <a:srgbClr val="0000FF"/>
                </a:solidFill>
              </a:rPr>
              <a:t>’ in </a:t>
            </a:r>
            <a:r>
              <a:rPr lang="en-US" sz="1100" dirty="0">
                <a:solidFill>
                  <a:srgbClr val="0000FF"/>
                </a:solidFill>
                <a:latin typeface="Comic Sans MS" charset="0"/>
                <a:cs typeface="Comic Sans MS" charset="0"/>
              </a:rPr>
              <a:t>central exclusive production: </a:t>
            </a:r>
            <a:r>
              <a:rPr lang="en-US" sz="1100" dirty="0">
                <a:solidFill>
                  <a:schemeClr val="tx1"/>
                </a:solidFill>
                <a:latin typeface="Comic Sans MS" charset="0"/>
                <a:cs typeface="Comic Sans MS" charset="0"/>
              </a:rPr>
              <a:t>JH and pp2pp-group</a:t>
            </a:r>
            <a:endParaRPr lang="en-US" sz="1100" dirty="0">
              <a:solidFill>
                <a:srgbClr val="00FF00"/>
              </a:solidFill>
              <a:latin typeface="Comic Sans MS" charset="0"/>
              <a:cs typeface="Comic Sans MS" charset="0"/>
            </a:endParaRPr>
          </a:p>
          <a:p>
            <a:pPr eaLnBrk="1" hangingPunct="1"/>
            <a:endParaRPr lang="en-US" sz="1100" dirty="0">
              <a:solidFill>
                <a:schemeClr val="tx1"/>
              </a:solidFill>
              <a:latin typeface="Comic Sans MS" charset="0"/>
              <a:cs typeface="Comic Sans MS" charset="0"/>
            </a:endParaRPr>
          </a:p>
          <a:p>
            <a:pPr eaLnBrk="1" hangingPunct="1"/>
            <a:endParaRPr lang="en-US" sz="1100" dirty="0">
              <a:solidFill>
                <a:srgbClr val="0000FF"/>
              </a:solidFill>
              <a:latin typeface="Comic Sans MS" charset="0"/>
              <a:cs typeface="Comic Sans MS" charset="0"/>
            </a:endParaRPr>
          </a:p>
          <a:p>
            <a:pPr eaLnBrk="1" hangingPunct="1">
              <a:buFont typeface="Wingdings" charset="2"/>
              <a:buChar char="q"/>
            </a:pPr>
            <a:r>
              <a:rPr lang="en-US" sz="1100" u="sng" dirty="0" smtClean="0">
                <a:solidFill>
                  <a:srgbClr val="FF00FF"/>
                </a:solidFill>
                <a:latin typeface="Comic Sans MS" charset="0"/>
                <a:cs typeface="Comic Sans MS" charset="0"/>
              </a:rPr>
              <a:t> </a:t>
            </a:r>
            <a:r>
              <a:rPr lang="en-US" sz="1100" u="sng" dirty="0" err="1" smtClean="0">
                <a:solidFill>
                  <a:srgbClr val="FF00FF"/>
                </a:solidFill>
                <a:latin typeface="Comic Sans MS" charset="0"/>
                <a:cs typeface="Comic Sans MS" charset="0"/>
              </a:rPr>
              <a:t>pA</a:t>
            </a:r>
            <a:r>
              <a:rPr lang="en-US" sz="1100" u="sng" dirty="0" smtClean="0">
                <a:solidFill>
                  <a:srgbClr val="FF00FF"/>
                </a:solidFill>
                <a:latin typeface="Comic Sans MS" charset="0"/>
                <a:cs typeface="Comic Sans MS" charset="0"/>
              </a:rPr>
              <a:t> </a:t>
            </a:r>
            <a:r>
              <a:rPr lang="en-US" sz="1100" u="sng" dirty="0" err="1">
                <a:solidFill>
                  <a:srgbClr val="FF00FF"/>
                </a:solidFill>
                <a:latin typeface="Comic Sans MS" charset="0"/>
                <a:cs typeface="Comic Sans MS" charset="0"/>
              </a:rPr>
              <a:t>Obsevables</a:t>
            </a:r>
            <a:r>
              <a:rPr lang="en-US" sz="1100" u="sng" dirty="0">
                <a:solidFill>
                  <a:srgbClr val="FF00FF"/>
                </a:solidFill>
                <a:latin typeface="Comic Sans MS" charset="0"/>
                <a:cs typeface="Comic Sans MS" charset="0"/>
              </a:rPr>
              <a:t>:</a:t>
            </a:r>
          </a:p>
          <a:p>
            <a:pPr marL="400050" lvl="2" indent="0" eaLnBrk="1" hangingPunct="1">
              <a:buFont typeface="Wingdings" charset="2"/>
              <a:buChar char="q"/>
            </a:pPr>
            <a:r>
              <a:rPr lang="en-US" sz="1100" dirty="0" smtClean="0">
                <a:solidFill>
                  <a:srgbClr val="0000FF"/>
                </a:solidFill>
                <a:latin typeface="Comic Sans MS" charset="0"/>
                <a:cs typeface="Comic Sans MS" charset="0"/>
              </a:rPr>
              <a:t> UPC</a:t>
            </a:r>
            <a:r>
              <a:rPr lang="en-US" sz="1100" dirty="0">
                <a:solidFill>
                  <a:srgbClr val="0000FF"/>
                </a:solidFill>
                <a:latin typeface="Comic Sans MS" charset="0"/>
                <a:cs typeface="Comic Sans MS" charset="0"/>
              </a:rPr>
              <a:t>: </a:t>
            </a:r>
            <a:r>
              <a:rPr lang="en-US" sz="1100" dirty="0">
                <a:solidFill>
                  <a:schemeClr val="tx1"/>
                </a:solidFill>
                <a:latin typeface="Comic Sans MS" charset="0"/>
                <a:cs typeface="Comic Sans MS" charset="0"/>
              </a:rPr>
              <a:t>Janet’s group, Ramiro, JH</a:t>
            </a:r>
          </a:p>
          <a:p>
            <a:pPr marL="400050" lvl="2" indent="0" eaLnBrk="1" hangingPunct="1">
              <a:buFont typeface="Wingdings" charset="2"/>
              <a:buChar char="q"/>
            </a:pPr>
            <a:r>
              <a:rPr lang="en-US" sz="1100" dirty="0" smtClean="0">
                <a:solidFill>
                  <a:srgbClr val="0000FF"/>
                </a:solidFill>
                <a:latin typeface="Comic Sans MS" charset="0"/>
                <a:cs typeface="Comic Sans MS" charset="0"/>
              </a:rPr>
              <a:t> Ridge</a:t>
            </a:r>
            <a:r>
              <a:rPr lang="en-US" sz="1100" dirty="0">
                <a:solidFill>
                  <a:srgbClr val="0000FF"/>
                </a:solidFill>
                <a:latin typeface="Comic Sans MS" charset="0"/>
                <a:cs typeface="Comic Sans MS" charset="0"/>
              </a:rPr>
              <a:t>: </a:t>
            </a:r>
            <a:r>
              <a:rPr lang="en-US" sz="1100" dirty="0" err="1">
                <a:solidFill>
                  <a:schemeClr val="tx1"/>
                </a:solidFill>
                <a:latin typeface="Comic Sans MS" charset="0"/>
                <a:cs typeface="Comic Sans MS" charset="0"/>
              </a:rPr>
              <a:t>Fuqiang</a:t>
            </a:r>
            <a:r>
              <a:rPr lang="en-US" sz="1100" dirty="0">
                <a:solidFill>
                  <a:schemeClr val="tx1"/>
                </a:solidFill>
                <a:latin typeface="Comic Sans MS" charset="0"/>
                <a:cs typeface="Comic Sans MS" charset="0"/>
              </a:rPr>
              <a:t> Wang  </a:t>
            </a:r>
          </a:p>
          <a:p>
            <a:pPr marL="400050" lvl="2" indent="0" eaLnBrk="1" hangingPunct="1">
              <a:buFont typeface="Wingdings" charset="2"/>
              <a:buChar char="q"/>
            </a:pPr>
            <a:r>
              <a:rPr lang="en-US" sz="1100" dirty="0" smtClean="0">
                <a:solidFill>
                  <a:srgbClr val="0000FF"/>
                </a:solidFill>
                <a:latin typeface="Comic Sans MS" charset="0"/>
                <a:cs typeface="Comic Sans MS" charset="0"/>
              </a:rPr>
              <a:t> </a:t>
            </a:r>
            <a:r>
              <a:rPr lang="en-US" sz="1100" dirty="0" err="1" smtClean="0">
                <a:solidFill>
                  <a:srgbClr val="0000FF"/>
                </a:solidFill>
                <a:latin typeface="Comic Sans MS" charset="0"/>
                <a:cs typeface="Comic Sans MS" charset="0"/>
              </a:rPr>
              <a:t>R</a:t>
            </a:r>
            <a:r>
              <a:rPr lang="en-US" sz="1100" baseline="-25000" dirty="0" err="1" smtClean="0">
                <a:solidFill>
                  <a:srgbClr val="0000FF"/>
                </a:solidFill>
                <a:latin typeface="Comic Sans MS" charset="0"/>
                <a:cs typeface="Comic Sans MS" charset="0"/>
              </a:rPr>
              <a:t>pA</a:t>
            </a:r>
            <a:r>
              <a:rPr lang="en-US" sz="1100" dirty="0" smtClean="0">
                <a:solidFill>
                  <a:srgbClr val="0000FF"/>
                </a:solidFill>
                <a:latin typeface="Comic Sans MS" charset="0"/>
                <a:cs typeface="Comic Sans MS" charset="0"/>
              </a:rPr>
              <a:t> </a:t>
            </a:r>
            <a:r>
              <a:rPr lang="en-US" sz="1100" dirty="0">
                <a:solidFill>
                  <a:srgbClr val="0000FF"/>
                </a:solidFill>
                <a:latin typeface="Comic Sans MS" charset="0"/>
                <a:cs typeface="Comic Sans MS" charset="0"/>
              </a:rPr>
              <a:t>for different final states: </a:t>
            </a:r>
            <a:r>
              <a:rPr lang="en-US" sz="1100" dirty="0" err="1">
                <a:latin typeface="Comic Sans MS" charset="0"/>
                <a:cs typeface="Comic Sans MS" charset="0"/>
              </a:rPr>
              <a:t>Saskia</a:t>
            </a:r>
            <a:r>
              <a:rPr lang="en-US" sz="1100" dirty="0">
                <a:latin typeface="Comic Sans MS" charset="0"/>
                <a:cs typeface="Comic Sans MS" charset="0"/>
              </a:rPr>
              <a:t> and jet-correlation group</a:t>
            </a:r>
          </a:p>
          <a:p>
            <a:pPr marL="400050" lvl="2" indent="0" eaLnBrk="1" hangingPunct="1">
              <a:buFont typeface="Wingdings" charset="2"/>
              <a:buChar char="q"/>
            </a:pPr>
            <a:r>
              <a:rPr lang="en-US" sz="1100" dirty="0" smtClean="0">
                <a:solidFill>
                  <a:srgbClr val="0000FF"/>
                </a:solidFill>
                <a:latin typeface="Comic Sans MS" charset="0"/>
                <a:cs typeface="Comic Sans MS" charset="0"/>
                <a:sym typeface="Helvetica" charset="0"/>
              </a:rPr>
              <a:t> </a:t>
            </a:r>
            <a:r>
              <a:rPr lang="en-US" sz="1100" dirty="0" err="1" smtClean="0">
                <a:solidFill>
                  <a:srgbClr val="0000FF"/>
                </a:solidFill>
                <a:latin typeface="Comic Sans MS" charset="0"/>
                <a:cs typeface="Comic Sans MS" charset="0"/>
                <a:sym typeface="Helvetica" charset="0"/>
              </a:rPr>
              <a:t>p</a:t>
            </a:r>
            <a:r>
              <a:rPr lang="en-US" sz="1100" baseline="-25000" dirty="0" err="1" smtClean="0">
                <a:solidFill>
                  <a:srgbClr val="0000FF"/>
                </a:solidFill>
                <a:latin typeface="Comic Sans MS" charset="0"/>
                <a:cs typeface="Comic Sans MS" charset="0"/>
                <a:sym typeface="Helvetica" charset="0"/>
              </a:rPr>
              <a:t>T</a:t>
            </a:r>
            <a:r>
              <a:rPr lang="en-US" sz="1100" dirty="0" smtClean="0">
                <a:solidFill>
                  <a:srgbClr val="0000FF"/>
                </a:solidFill>
                <a:latin typeface="Comic Sans MS" charset="0"/>
                <a:cs typeface="Comic Sans MS" charset="0"/>
                <a:sym typeface="Helvetica" charset="0"/>
              </a:rPr>
              <a:t> </a:t>
            </a:r>
            <a:r>
              <a:rPr lang="en-US" sz="1100" dirty="0">
                <a:solidFill>
                  <a:srgbClr val="0000FF"/>
                </a:solidFill>
                <a:latin typeface="Comic Sans MS" charset="0"/>
                <a:cs typeface="Comic Sans MS" charset="0"/>
                <a:sym typeface="Helvetica" charset="0"/>
              </a:rPr>
              <a:t>broadening for J/</a:t>
            </a:r>
            <a:r>
              <a:rPr lang="en-US" sz="1100" dirty="0" err="1">
                <a:solidFill>
                  <a:srgbClr val="0000FF"/>
                </a:solidFill>
                <a:latin typeface="Comic Sans MS" charset="0"/>
                <a:cs typeface="Comic Sans MS" charset="0"/>
                <a:sym typeface="Helvetica" charset="0"/>
              </a:rPr>
              <a:t>Ψ</a:t>
            </a:r>
            <a:r>
              <a:rPr lang="en-US" sz="1100" dirty="0">
                <a:solidFill>
                  <a:srgbClr val="0000FF"/>
                </a:solidFill>
                <a:latin typeface="Comic Sans MS" charset="0"/>
                <a:cs typeface="Comic Sans MS" charset="0"/>
                <a:sym typeface="Helvetica" charset="0"/>
              </a:rPr>
              <a:t>, </a:t>
            </a:r>
            <a:r>
              <a:rPr lang="en-US" sz="1100" dirty="0" err="1">
                <a:solidFill>
                  <a:srgbClr val="0000FF"/>
                </a:solidFill>
                <a:latin typeface="Comic Sans MS" charset="0"/>
                <a:cs typeface="Comic Sans MS" charset="0"/>
                <a:sym typeface="Helvetica" charset="0"/>
              </a:rPr>
              <a:t>Χs</a:t>
            </a:r>
            <a:r>
              <a:rPr lang="en-US" sz="1100" dirty="0">
                <a:solidFill>
                  <a:srgbClr val="0000FF"/>
                </a:solidFill>
                <a:latin typeface="Comic Sans MS" charset="0"/>
                <a:cs typeface="Comic Sans MS" charset="0"/>
                <a:sym typeface="Helvetica" charset="0"/>
              </a:rPr>
              <a:t> and di-hadron correlations: </a:t>
            </a:r>
            <a:r>
              <a:rPr lang="en-US" sz="1100" dirty="0" err="1">
                <a:latin typeface="Comic Sans MS" charset="0"/>
                <a:cs typeface="Comic Sans MS" charset="0"/>
              </a:rPr>
              <a:t>Saskia</a:t>
            </a:r>
            <a:r>
              <a:rPr lang="en-US" sz="1100" dirty="0">
                <a:latin typeface="Comic Sans MS" charset="0"/>
                <a:cs typeface="Comic Sans MS" charset="0"/>
              </a:rPr>
              <a:t> and jet-correlation group, Thomas</a:t>
            </a:r>
          </a:p>
          <a:p>
            <a:pPr eaLnBrk="1" hangingPunct="1"/>
            <a:endParaRPr lang="en-US" sz="1100" dirty="0">
              <a:solidFill>
                <a:schemeClr val="tx1"/>
              </a:solidFill>
              <a:latin typeface="Comic Sans MS" charset="0"/>
              <a:cs typeface="Comic Sans MS" charset="0"/>
            </a:endParaRPr>
          </a:p>
          <a:p>
            <a:pPr eaLnBrk="1" hangingPunct="1"/>
            <a:endParaRPr lang="en-US" sz="1100" dirty="0">
              <a:solidFill>
                <a:srgbClr val="0000FF"/>
              </a:solidFill>
              <a:latin typeface="Comic Sans MS" charset="0"/>
              <a:cs typeface="Comic Sans MS" charset="0"/>
            </a:endParaRPr>
          </a:p>
          <a:p>
            <a:pPr marL="171450" indent="-171450" eaLnBrk="1" hangingPunct="1">
              <a:buFont typeface="Wingdings" charset="2"/>
              <a:buChar char="q"/>
            </a:pPr>
            <a:r>
              <a:rPr lang="en-US" sz="1100" u="sng" dirty="0">
                <a:solidFill>
                  <a:srgbClr val="FF00FF"/>
                </a:solidFill>
                <a:latin typeface="Comic Sans MS" charset="0"/>
                <a:cs typeface="Comic Sans MS" charset="0"/>
              </a:rPr>
              <a:t>Theorist we need to help us with predictions or impact plots:</a:t>
            </a:r>
          </a:p>
          <a:p>
            <a:pPr eaLnBrk="1" hangingPunct="1"/>
            <a:r>
              <a:rPr lang="en-US" sz="1100" dirty="0">
                <a:solidFill>
                  <a:srgbClr val="0000FF"/>
                </a:solidFill>
                <a:latin typeface="Comic Sans MS" charset="0"/>
                <a:cs typeface="Comic Sans MS" charset="0"/>
              </a:rPr>
              <a:t>Marco </a:t>
            </a:r>
            <a:r>
              <a:rPr lang="en-US" sz="1100" dirty="0" err="1">
                <a:solidFill>
                  <a:srgbClr val="0000FF"/>
                </a:solidFill>
                <a:latin typeface="Comic Sans MS" charset="0"/>
                <a:cs typeface="Comic Sans MS" charset="0"/>
              </a:rPr>
              <a:t>Stratmann</a:t>
            </a:r>
            <a:r>
              <a:rPr lang="en-US" sz="1100" dirty="0">
                <a:solidFill>
                  <a:srgbClr val="0000FF"/>
                </a:solidFill>
                <a:latin typeface="Comic Sans MS" charset="0"/>
                <a:cs typeface="Comic Sans MS" charset="0"/>
              </a:rPr>
              <a:t>, </a:t>
            </a:r>
            <a:r>
              <a:rPr lang="en-US" sz="1100" dirty="0" err="1">
                <a:solidFill>
                  <a:srgbClr val="0000FF"/>
                </a:solidFill>
                <a:latin typeface="Comic Sans MS" charset="0"/>
                <a:cs typeface="Comic Sans MS" charset="0"/>
              </a:rPr>
              <a:t>ZhangBo</a:t>
            </a:r>
            <a:r>
              <a:rPr lang="en-US" sz="1100" dirty="0">
                <a:solidFill>
                  <a:srgbClr val="0000FF"/>
                </a:solidFill>
                <a:latin typeface="Comic Sans MS" charset="0"/>
                <a:cs typeface="Comic Sans MS" charset="0"/>
              </a:rPr>
              <a:t>, </a:t>
            </a:r>
            <a:r>
              <a:rPr lang="en-US" sz="1100" dirty="0" err="1">
                <a:solidFill>
                  <a:srgbClr val="0000FF"/>
                </a:solidFill>
                <a:latin typeface="Comic Sans MS" charset="0"/>
                <a:cs typeface="Comic Sans MS" charset="0"/>
              </a:rPr>
              <a:t>Feng</a:t>
            </a:r>
            <a:r>
              <a:rPr lang="en-US" sz="1100" dirty="0">
                <a:solidFill>
                  <a:srgbClr val="0000FF"/>
                </a:solidFill>
                <a:latin typeface="Comic Sans MS" charset="0"/>
                <a:cs typeface="Comic Sans MS" charset="0"/>
              </a:rPr>
              <a:t>, X. </a:t>
            </a:r>
            <a:r>
              <a:rPr lang="en-US" sz="1100" dirty="0" smtClean="0">
                <a:solidFill>
                  <a:srgbClr val="0000FF"/>
                </a:solidFill>
                <a:latin typeface="Comic Sans MS" charset="0"/>
                <a:cs typeface="Comic Sans MS" charset="0"/>
              </a:rPr>
              <a:t>Wang, Andreas Metz</a:t>
            </a:r>
            <a:endParaRPr lang="en-US" sz="1100" dirty="0">
              <a:solidFill>
                <a:srgbClr val="0000FF"/>
              </a:solidFill>
              <a:latin typeface="Comic Sans MS" charset="0"/>
              <a:cs typeface="Comic Sans MS" charset="0"/>
            </a:endParaRPr>
          </a:p>
          <a:p>
            <a:pPr eaLnBrk="1" hangingPunct="1"/>
            <a:r>
              <a:rPr lang="en-US" sz="1100" dirty="0" err="1">
                <a:solidFill>
                  <a:srgbClr val="0000FF"/>
                </a:solidFill>
                <a:latin typeface="Comic Sans MS" charset="0"/>
                <a:cs typeface="Comic Sans MS" charset="0"/>
              </a:rPr>
              <a:t>Hannu</a:t>
            </a:r>
            <a:r>
              <a:rPr lang="en-US" sz="1100" dirty="0">
                <a:solidFill>
                  <a:srgbClr val="0000FF"/>
                </a:solidFill>
                <a:latin typeface="Comic Sans MS" charset="0"/>
                <a:cs typeface="Comic Sans MS" charset="0"/>
              </a:rPr>
              <a:t> </a:t>
            </a:r>
            <a:r>
              <a:rPr lang="en-US" sz="1100" dirty="0" err="1">
                <a:solidFill>
                  <a:srgbClr val="0000FF"/>
                </a:solidFill>
                <a:latin typeface="Comic Sans MS" charset="0"/>
                <a:cs typeface="Comic Sans MS" charset="0"/>
              </a:rPr>
              <a:t>Paukkunen</a:t>
            </a:r>
            <a:r>
              <a:rPr lang="en-US" sz="1100" dirty="0">
                <a:solidFill>
                  <a:srgbClr val="0000FF"/>
                </a:solidFill>
                <a:latin typeface="Comic Sans MS" charset="0"/>
                <a:cs typeface="Comic Sans MS" charset="0"/>
              </a:rPr>
              <a:t> / EPS-group</a:t>
            </a:r>
          </a:p>
          <a:p>
            <a:pPr eaLnBrk="1" hangingPunct="1"/>
            <a:r>
              <a:rPr lang="en-US" sz="1100" dirty="0">
                <a:solidFill>
                  <a:srgbClr val="0000FF"/>
                </a:solidFill>
                <a:latin typeface="Comic Sans MS" charset="0"/>
                <a:cs typeface="Comic Sans MS" charset="0"/>
              </a:rPr>
              <a:t>Adrian, Jamal, </a:t>
            </a:r>
            <a:r>
              <a:rPr lang="en-US" sz="1100" dirty="0" err="1">
                <a:solidFill>
                  <a:srgbClr val="0000FF"/>
                </a:solidFill>
                <a:latin typeface="Comic Sans MS" charset="0"/>
                <a:cs typeface="Comic Sans MS" charset="0"/>
              </a:rPr>
              <a:t>Raju</a:t>
            </a:r>
            <a:r>
              <a:rPr lang="en-US" sz="1100" dirty="0">
                <a:solidFill>
                  <a:srgbClr val="0000FF"/>
                </a:solidFill>
                <a:latin typeface="Comic Sans MS" charset="0"/>
                <a:cs typeface="Comic Sans MS" charset="0"/>
              </a:rPr>
              <a:t>, Yuri, </a:t>
            </a:r>
            <a:r>
              <a:rPr lang="en-US" sz="1100" dirty="0" smtClean="0">
                <a:solidFill>
                  <a:srgbClr val="0000FF"/>
                </a:solidFill>
                <a:latin typeface="Comic Sans MS" charset="0"/>
                <a:cs typeface="Comic Sans MS" charset="0"/>
              </a:rPr>
              <a:t>Anna          					</a:t>
            </a:r>
            <a:r>
              <a:rPr lang="en-US" sz="1400" dirty="0" smtClean="0">
                <a:solidFill>
                  <a:srgbClr val="FF0000"/>
                </a:solidFill>
                <a:latin typeface="Comic Sans MS" charset="0"/>
                <a:cs typeface="Comic Sans MS" charset="0"/>
              </a:rPr>
              <a:t>* </a:t>
            </a:r>
            <a:r>
              <a:rPr lang="en-US" sz="1400" dirty="0">
                <a:solidFill>
                  <a:srgbClr val="FF0000"/>
                </a:solidFill>
                <a:latin typeface="Comic Sans MS" charset="0"/>
                <a:cs typeface="Comic Sans MS" charset="0"/>
              </a:rPr>
              <a:t>to be contacted</a:t>
            </a:r>
            <a:endParaRPr lang="en-US" sz="1400" dirty="0">
              <a:solidFill>
                <a:srgbClr val="0000FF"/>
              </a:solidFill>
              <a:latin typeface="Comic Sans MS" charset="0"/>
              <a:cs typeface="Comic Sans MS" charset="0"/>
            </a:endParaRPr>
          </a:p>
          <a:p>
            <a:pPr eaLnBrk="1" hangingPunct="1"/>
            <a:r>
              <a:rPr lang="en-US" sz="1100" dirty="0">
                <a:solidFill>
                  <a:srgbClr val="0000FF"/>
                </a:solidFill>
                <a:latin typeface="Comic Sans MS" charset="0"/>
                <a:cs typeface="Comic Sans MS" charset="0"/>
              </a:rPr>
              <a:t>could we get hydro predictions for the ridge.</a:t>
            </a:r>
          </a:p>
          <a:p>
            <a:pPr eaLnBrk="1" hangingPunct="1"/>
            <a:r>
              <a:rPr lang="en-US" sz="1100" dirty="0">
                <a:solidFill>
                  <a:srgbClr val="0000FF"/>
                </a:solidFill>
                <a:latin typeface="Comic Sans MS" charset="0"/>
                <a:cs typeface="Comic Sans MS" charset="0"/>
              </a:rPr>
              <a:t>would be nice to have somebody for the </a:t>
            </a:r>
            <a:r>
              <a:rPr lang="en-US" sz="1100" dirty="0" smtClean="0">
                <a:solidFill>
                  <a:srgbClr val="0000FF"/>
                </a:solidFill>
                <a:latin typeface="Comic Sans MS" charset="0"/>
                <a:cs typeface="Comic Sans MS" charset="0"/>
              </a:rPr>
              <a:t>exotic</a:t>
            </a:r>
            <a:endParaRPr lang="en-US" sz="1400" dirty="0">
              <a:solidFill>
                <a:srgbClr val="FF0000"/>
              </a:solidFill>
              <a:latin typeface="Comic Sans MS" charset="0"/>
              <a:cs typeface="Comic Sans MS" charset="0"/>
            </a:endParaRPr>
          </a:p>
          <a:p>
            <a:pPr eaLnBrk="1" hangingPunct="1"/>
            <a:endParaRPr lang="en-US" sz="1100" dirty="0">
              <a:solidFill>
                <a:srgbClr val="00FF00"/>
              </a:solidFill>
              <a:latin typeface="Comic Sans MS" charset="0"/>
              <a:cs typeface="Comic Sans MS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2DFF1-6A7E-5841-980E-96BA788216E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147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theme/theme1.xml><?xml version="1.0" encoding="utf-8"?>
<a:theme xmlns:a="http://schemas.openxmlformats.org/drawingml/2006/main" name="Blank Presentation">
  <a:themeElements>
    <a:clrScheme name="Blank Presentation 13">
      <a:dk1>
        <a:srgbClr val="322F31"/>
      </a:dk1>
      <a:lt1>
        <a:srgbClr val="FFFFFF"/>
      </a:lt1>
      <a:dk2>
        <a:srgbClr val="322F31"/>
      </a:dk2>
      <a:lt2>
        <a:srgbClr val="322F31"/>
      </a:lt2>
      <a:accent1>
        <a:srgbClr val="8071B4"/>
      </a:accent1>
      <a:accent2>
        <a:srgbClr val="8071B4"/>
      </a:accent2>
      <a:accent3>
        <a:srgbClr val="FFFFFF"/>
      </a:accent3>
      <a:accent4>
        <a:srgbClr val="292728"/>
      </a:accent4>
      <a:accent5>
        <a:srgbClr val="C0BBD6"/>
      </a:accent5>
      <a:accent6>
        <a:srgbClr val="7366A3"/>
      </a:accent6>
      <a:hlink>
        <a:srgbClr val="8071B4"/>
      </a:hlink>
      <a:folHlink>
        <a:srgbClr val="8071B4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322F31"/>
        </a:dk1>
        <a:lt1>
          <a:srgbClr val="FFFFFF"/>
        </a:lt1>
        <a:dk2>
          <a:srgbClr val="322F31"/>
        </a:dk2>
        <a:lt2>
          <a:srgbClr val="322F31"/>
        </a:lt2>
        <a:accent1>
          <a:srgbClr val="8071B4"/>
        </a:accent1>
        <a:accent2>
          <a:srgbClr val="8071B4"/>
        </a:accent2>
        <a:accent3>
          <a:srgbClr val="FFFFFF"/>
        </a:accent3>
        <a:accent4>
          <a:srgbClr val="292728"/>
        </a:accent4>
        <a:accent5>
          <a:srgbClr val="C0BBD6"/>
        </a:accent5>
        <a:accent6>
          <a:srgbClr val="7366A3"/>
        </a:accent6>
        <a:hlink>
          <a:srgbClr val="8071B4"/>
        </a:hlink>
        <a:folHlink>
          <a:srgbClr val="8071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Origin.thmx</Template>
  <TotalTime>53626</TotalTime>
  <Words>1278</Words>
  <Application>Microsoft Macintosh PowerPoint</Application>
  <PresentationFormat>On-screen Show (4:3)</PresentationFormat>
  <Paragraphs>169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Blank Presentation</vt:lpstr>
      <vt:lpstr>Summary on  pp-pA-LoI PreParationS</vt:lpstr>
      <vt:lpstr>Status Summary</vt:lpstr>
      <vt:lpstr>PowerPoint Presentation</vt:lpstr>
      <vt:lpstr>PowerPoint Presentation</vt:lpstr>
      <vt:lpstr>People Studying Different Observables</vt:lpstr>
    </vt:vector>
  </TitlesOfParts>
  <Company>京都大学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Naohito Saito</dc:creator>
  <cp:lastModifiedBy>elke-caroline aschenauer</cp:lastModifiedBy>
  <cp:revision>1292</cp:revision>
  <cp:lastPrinted>2010-06-10T01:25:59Z</cp:lastPrinted>
  <dcterms:created xsi:type="dcterms:W3CDTF">2011-04-06T15:13:11Z</dcterms:created>
  <dcterms:modified xsi:type="dcterms:W3CDTF">2013-12-18T11:22:08Z</dcterms:modified>
</cp:coreProperties>
</file>