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  <p:sldMasterId id="2147483720" r:id="rId2"/>
  </p:sldMasterIdLst>
  <p:notesMasterIdLst>
    <p:notesMasterId r:id="rId20"/>
  </p:notesMasterIdLst>
  <p:handoutMasterIdLst>
    <p:handoutMasterId r:id="rId21"/>
  </p:handoutMasterIdLst>
  <p:sldIdLst>
    <p:sldId id="257" r:id="rId3"/>
    <p:sldId id="584" r:id="rId4"/>
    <p:sldId id="521" r:id="rId5"/>
    <p:sldId id="633" r:id="rId6"/>
    <p:sldId id="615" r:id="rId7"/>
    <p:sldId id="600" r:id="rId8"/>
    <p:sldId id="604" r:id="rId9"/>
    <p:sldId id="623" r:id="rId10"/>
    <p:sldId id="622" r:id="rId11"/>
    <p:sldId id="636" r:id="rId12"/>
    <p:sldId id="634" r:id="rId13"/>
    <p:sldId id="625" r:id="rId14"/>
    <p:sldId id="626" r:id="rId15"/>
    <p:sldId id="627" r:id="rId16"/>
    <p:sldId id="630" r:id="rId17"/>
    <p:sldId id="628" r:id="rId18"/>
    <p:sldId id="629" r:id="rId19"/>
  </p:sldIdLst>
  <p:sldSz cx="9144000" cy="6858000" type="screen4x3"/>
  <p:notesSz cx="69469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uel  Aronson" initials="SA" lastIdx="4" clrIdx="0"/>
  <p:cmAuthor id="1" name="Kathi Barkigia" initials="KB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60093"/>
    <a:srgbClr val="008000"/>
    <a:srgbClr val="CC0066"/>
    <a:srgbClr val="CCECFF"/>
    <a:srgbClr val="FF3300"/>
    <a:srgbClr val="FF99FF"/>
    <a:srgbClr val="FFFF8F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6" autoAdjust="0"/>
    <p:restoredTop sz="94737" autoAdjust="0"/>
  </p:normalViewPr>
  <p:slideViewPr>
    <p:cSldViewPr snapToGrid="0">
      <p:cViewPr>
        <p:scale>
          <a:sx n="66" d="100"/>
          <a:sy n="66" d="100"/>
        </p:scale>
        <p:origin x="-8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9825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59825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0AE18A00-68F9-41B3-8C6C-DDE0563EA8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98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95875" cy="414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59825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fld id="{A6F21DA6-FD28-43F5-AC7F-27C9F82681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5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39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0888" indent="-288925" defTabSz="9239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4113" indent="-230188" defTabSz="9239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6075" indent="-230188" defTabSz="9239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8038" indent="-230188" defTabSz="923925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5238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2438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49638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06838" indent="-230188" defTabSz="92392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8BE7B94-611C-4A91-B6B9-1F5CFC36402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7000" y="8759825"/>
            <a:ext cx="30099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72" tIns="46186" rIns="92372" bIns="46186" anchor="b"/>
          <a:lstStyle>
            <a:lvl1pPr defTabSz="9334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334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334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334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334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77D33B44-561F-4EB4-8696-C43538CCE4F1}" type="slidenum">
              <a:rPr lang="en-US" sz="1200"/>
              <a:pPr algn="r"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6" charset="-128"/>
            </a:endParaRPr>
          </a:p>
        </p:txBody>
      </p:sp>
      <p:sp>
        <p:nvSpPr>
          <p:cNvPr id="73732" name="Slide Number Placeholder 3"/>
          <p:cNvSpPr txBox="1">
            <a:spLocks noGrp="1"/>
          </p:cNvSpPr>
          <p:nvPr/>
        </p:nvSpPr>
        <p:spPr bwMode="auto">
          <a:xfrm>
            <a:off x="3936577" y="8759190"/>
            <a:ext cx="3010323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1" rIns="92382" bIns="46191" anchor="b"/>
          <a:lstStyle/>
          <a:p>
            <a:pPr algn="r"/>
            <a:fld id="{AE7C31F8-C89F-4BF0-A6D0-FD3B450D9CFD}" type="slidenum">
              <a:rPr lang="en-US" sz="1200"/>
              <a:pPr algn="r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21DA6-FD28-43F5-AC7F-27C9F82681A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ppt_BG_Title_BNL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48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0796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2E8C3-E623-4152-BE64-E560BB857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2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DB703-3894-4E01-A1A6-1FE0D7010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0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21603-41DD-4299-AEBB-B08187871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9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C36D9-24BF-42CF-896A-33C97CC87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38EE3-3EAB-4C7A-A3AC-9F23C5364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8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81F0E-3958-4089-9761-8D0D50B02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38F7B-4A34-483A-83BE-5A270E14F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7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4C5FB-F545-4CA7-836E-A92D63EE9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2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0288-CF82-48D9-B9B5-BA8D50783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60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E81C1-413C-4D86-BDFF-4D07668B8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6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8" descr="REVBG_Slide4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>
              <a:defRPr/>
            </a:pPr>
            <a:fld id="{54E35E78-F1C3-406B-B764-1BBA77CD9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wedg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REVBG_Slide4_Bl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8071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813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48" charset="-128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322F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  <a:latin typeface="Arial" charset="0"/>
                <a:ea typeface="ＭＳ Ｐゴシック" pitchFamily="48" charset="-128"/>
              </a:defRPr>
            </a:lvl1pPr>
          </a:lstStyle>
          <a:p>
            <a:pPr eaLnBrk="1" hangingPunct="1">
              <a:defRPr/>
            </a:pPr>
            <a:fld id="{88C950D9-B1AF-42A7-BF21-FF89701CADCA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1" hangingPunct="1">
                <a:defRPr/>
              </a:pPr>
              <a:t>‹#›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400"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4257" y="196940"/>
            <a:ext cx="7280275" cy="1167403"/>
          </a:xfrm>
        </p:spPr>
        <p:txBody>
          <a:bodyPr/>
          <a:lstStyle/>
          <a:p>
            <a:pPr eaLnBrk="1" hangingPunct="1"/>
            <a:r>
              <a:rPr lang="en-US" sz="3400" dirty="0" smtClean="0">
                <a:latin typeface="Comic Sans MS" pitchFamily="66" charset="0"/>
              </a:rPr>
              <a:t>Visions for RHIC’s Short- and Long-Term Future</a:t>
            </a:r>
            <a:endParaRPr lang="en-US" sz="3400" dirty="0" smtClean="0">
              <a:latin typeface="Comic Sans MS" pitchFamily="66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8088" y="1371163"/>
            <a:ext cx="5655213" cy="118335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Steve </a:t>
            </a:r>
            <a:r>
              <a:rPr lang="en-US" dirty="0" smtClean="0"/>
              <a:t>Vigdor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DNP Town Meeting</a:t>
            </a:r>
            <a:r>
              <a:rPr lang="en-US" dirty="0" smtClean="0"/>
              <a:t> </a:t>
            </a:r>
            <a:endParaRPr 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Oct. 25</a:t>
            </a:r>
            <a:r>
              <a:rPr lang="en-US" dirty="0" smtClean="0"/>
              <a:t>, </a:t>
            </a:r>
            <a:r>
              <a:rPr lang="en-US" dirty="0" smtClean="0"/>
              <a:t>2012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2171" y="2641600"/>
            <a:ext cx="71845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b="1" i="1" dirty="0" smtClean="0">
                <a:solidFill>
                  <a:srgbClr val="FFFF00"/>
                </a:solidFill>
                <a:latin typeface="Comic Sans MS" pitchFamily="66" charset="0"/>
              </a:rPr>
              <a:t>Ongoing and Proposed Upgrades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Comic Sans MS" pitchFamily="66" charset="0"/>
              </a:rPr>
              <a:t>Science Drivers for RHIC’s 2</a:t>
            </a:r>
            <a:r>
              <a:rPr lang="en-US" b="1" i="1" baseline="30000" dirty="0" smtClean="0">
                <a:solidFill>
                  <a:srgbClr val="FFFF00"/>
                </a:solidFill>
                <a:latin typeface="Comic Sans MS" pitchFamily="66" charset="0"/>
              </a:rPr>
              <a:t>nd</a:t>
            </a:r>
            <a:r>
              <a:rPr lang="en-US" b="1" i="1" dirty="0" smtClean="0">
                <a:solidFill>
                  <a:srgbClr val="FFFF00"/>
                </a:solidFill>
                <a:latin typeface="Comic Sans MS" pitchFamily="66" charset="0"/>
              </a:rPr>
              <a:t> Decade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latin typeface="Comic Sans MS" pitchFamily="66" charset="0"/>
              </a:rPr>
              <a:t>Rough 10-Year Running         Schedule &amp; Timeline Drivers</a:t>
            </a:r>
          </a:p>
          <a:p>
            <a:pPr marL="571500" indent="-571500">
              <a:buFont typeface="+mj-lt"/>
              <a:buAutoNum type="romanUcPeriod"/>
            </a:pPr>
            <a:r>
              <a:rPr lang="en-US" b="1" i="1" dirty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latin typeface="Comic Sans MS" pitchFamily="66" charset="0"/>
              </a:rPr>
              <a:t>eRHIC</a:t>
            </a:r>
            <a:r>
              <a:rPr lang="en-US" b="1" i="1" dirty="0" smtClean="0">
                <a:solidFill>
                  <a:srgbClr val="FFFF00"/>
                </a:solidFill>
                <a:latin typeface="Comic Sans MS" pitchFamily="66" charset="0"/>
              </a:rPr>
              <a:t> Design &amp; How                 </a:t>
            </a:r>
            <a:r>
              <a:rPr lang="en-US" b="1" i="1" dirty="0" err="1" smtClean="0">
                <a:solidFill>
                  <a:srgbClr val="FFFF00"/>
                </a:solidFill>
                <a:latin typeface="Comic Sans MS" pitchFamily="66" charset="0"/>
              </a:rPr>
              <a:t>eRHIC</a:t>
            </a:r>
            <a:r>
              <a:rPr lang="en-US" b="1" i="1" dirty="0" smtClean="0">
                <a:solidFill>
                  <a:srgbClr val="FFFF00"/>
                </a:solidFill>
                <a:latin typeface="Comic Sans MS" pitchFamily="66" charset="0"/>
              </a:rPr>
              <a:t> Complements                  RHIC Science</a:t>
            </a:r>
            <a:endParaRPr lang="en-US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Schedule Drivers:  Technically Driven Project Timelines, Plus Running Period Lengths for Desired Uncertainties</a:t>
            </a:r>
            <a:endParaRPr lang="en-US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994458"/>
            <a:ext cx="8153400" cy="2140630"/>
          </a:xfrm>
        </p:spPr>
        <p:txBody>
          <a:bodyPr/>
          <a:lstStyle/>
          <a:p>
            <a:pPr marL="381000" indent="-381000" eaLnBrk="1" hangingPunct="1">
              <a:lnSpc>
                <a:spcPct val="68000"/>
              </a:lnSpc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E.g., low-energy electron cooling can </a:t>
            </a:r>
            <a:r>
              <a:rPr lang="en-US" sz="2000" dirty="0" smtClean="0">
                <a:solidFill>
                  <a:srgbClr val="000000"/>
                </a:solidFill>
              </a:rPr>
              <a:t>be implemented in 2 phases</a:t>
            </a:r>
            <a:r>
              <a:rPr lang="en-US" sz="2000" dirty="0" smtClean="0">
                <a:solidFill>
                  <a:srgbClr val="000000"/>
                </a:solidFill>
              </a:rPr>
              <a:t>:</a:t>
            </a:r>
          </a:p>
          <a:p>
            <a:pPr marL="381000" indent="-381000" eaLnBrk="1" hangingPunct="1">
              <a:lnSpc>
                <a:spcPct val="68000"/>
              </a:lnSpc>
              <a:buFontTx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381000" indent="-381000" eaLnBrk="1" hangingPunct="1">
              <a:lnSpc>
                <a:spcPct val="68000"/>
              </a:lnSpc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Phase I </a:t>
            </a:r>
            <a:r>
              <a:rPr lang="en-US" sz="2000" dirty="0" smtClean="0">
                <a:solidFill>
                  <a:srgbClr val="0000FF"/>
                </a:solidFill>
              </a:rPr>
              <a:t>(available for use in 2017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r>
              <a:rPr lang="en-US" sz="2000" dirty="0" smtClean="0">
                <a:solidFill>
                  <a:srgbClr val="0344E5"/>
                </a:solidFill>
              </a:rPr>
              <a:t/>
            </a:r>
            <a:br>
              <a:rPr lang="en-US" sz="2000" dirty="0" smtClean="0">
                <a:solidFill>
                  <a:srgbClr val="0344E5"/>
                </a:solidFill>
              </a:rPr>
            </a:br>
            <a:r>
              <a:rPr lang="en-US" sz="2000" dirty="0" smtClean="0">
                <a:solidFill>
                  <a:srgbClr val="0344E5"/>
                </a:solidFill>
              </a:rPr>
              <a:t/>
            </a:r>
            <a:br>
              <a:rPr lang="en-US" sz="2000" dirty="0" smtClean="0">
                <a:solidFill>
                  <a:srgbClr val="0344E5"/>
                </a:solidFill>
              </a:rPr>
            </a:br>
            <a:r>
              <a:rPr lang="en-US" sz="2000" dirty="0" smtClean="0">
                <a:solidFill>
                  <a:srgbClr val="0344E5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√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NN</a:t>
            </a:r>
            <a:r>
              <a:rPr lang="en-US" sz="2000" dirty="0" smtClean="0">
                <a:solidFill>
                  <a:srgbClr val="FF0000"/>
                </a:solidFill>
              </a:rPr>
              <a:t> = 5-9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(e-beam energy 0.9-2 MeV)</a:t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000" dirty="0" smtClean="0">
              <a:solidFill>
                <a:srgbClr val="0344E5"/>
              </a:solidFill>
            </a:endParaRPr>
          </a:p>
          <a:p>
            <a:pPr marL="381000" indent="-381000" eaLnBrk="1" hangingPunct="1">
              <a:lnSpc>
                <a:spcPct val="68000"/>
              </a:lnSpc>
              <a:buFontTx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Phase II (2018+) [additional 3 MeV booster cavity]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baseline="-25000" dirty="0" smtClean="0">
                <a:solidFill>
                  <a:srgbClr val="0000FF"/>
                </a:solidFill>
              </a:rPr>
              <a:t/>
            </a:r>
            <a:br>
              <a:rPr lang="en-US" sz="2000" baseline="-25000" dirty="0" smtClean="0">
                <a:solidFill>
                  <a:srgbClr val="0000FF"/>
                </a:solidFill>
              </a:rPr>
            </a:br>
            <a:r>
              <a:rPr lang="en-US" sz="2000" dirty="0" smtClean="0">
                <a:solidFill>
                  <a:srgbClr val="0344E5"/>
                </a:solidFill>
              </a:rPr>
              <a:t>	</a:t>
            </a:r>
            <a:r>
              <a:rPr lang="en-US" sz="2000" dirty="0" smtClean="0">
                <a:solidFill>
                  <a:srgbClr val="FF0000"/>
                </a:solidFill>
              </a:rPr>
              <a:t>√</a:t>
            </a:r>
            <a:r>
              <a:rPr lang="en-US" sz="2000" dirty="0" err="1" smtClean="0">
                <a:solidFill>
                  <a:srgbClr val="FF0000"/>
                </a:solidFill>
              </a:rPr>
              <a:t>s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NN</a:t>
            </a:r>
            <a:r>
              <a:rPr lang="en-US" sz="2000" dirty="0" smtClean="0">
                <a:solidFill>
                  <a:srgbClr val="FF0000"/>
                </a:solidFill>
              </a:rPr>
              <a:t> = 9-20 </a:t>
            </a:r>
            <a:r>
              <a:rPr lang="en-US" sz="2000" dirty="0" err="1" smtClean="0">
                <a:solidFill>
                  <a:srgbClr val="FF0000"/>
                </a:solidFill>
              </a:rPr>
              <a:t>GeV</a:t>
            </a:r>
            <a:r>
              <a:rPr lang="en-US" sz="2000" dirty="0" smtClean="0">
                <a:solidFill>
                  <a:srgbClr val="FF0000"/>
                </a:solidFill>
              </a:rPr>
              <a:t> (e-beam energy 2-5 MeV)</a:t>
            </a:r>
            <a:br>
              <a:rPr lang="en-US" sz="2000" dirty="0" smtClean="0">
                <a:solidFill>
                  <a:srgbClr val="FF0000"/>
                </a:solidFill>
              </a:rPr>
            </a:br>
            <a:endParaRPr lang="en-US" sz="2000" dirty="0" smtClean="0">
              <a:solidFill>
                <a:srgbClr val="0344E5"/>
              </a:solidFill>
            </a:endParaRPr>
          </a:p>
          <a:p>
            <a:pPr marL="381000" indent="-381000" eaLnBrk="1" hangingPunct="1">
              <a:lnSpc>
                <a:spcPct val="68000"/>
              </a:lnSpc>
              <a:buFontTx/>
              <a:buNone/>
            </a:pPr>
            <a:endParaRPr lang="en-US" sz="2000" dirty="0" smtClean="0">
              <a:solidFill>
                <a:srgbClr val="0344E5"/>
              </a:solidFill>
            </a:endParaRPr>
          </a:p>
        </p:txBody>
      </p:sp>
      <p:pic>
        <p:nvPicPr>
          <p:cNvPr id="16" name="Content Placeholder 5" descr="CEC_POP_Full_Layout_May9-201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119" b="-34119"/>
          <a:stretch>
            <a:fillRect/>
          </a:stretch>
        </p:blipFill>
        <p:spPr bwMode="auto">
          <a:xfrm>
            <a:off x="9525" y="3256398"/>
            <a:ext cx="91376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242110"/>
            <a:ext cx="1077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89783" y="3242017"/>
            <a:ext cx="1714265" cy="10184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599981" lon="0" rev="10799999"/>
            </a:camera>
            <a:lightRig rig="threePt" dir="t"/>
          </a:scene3d>
          <a:ex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4161273"/>
            <a:ext cx="1616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51463" y="3434034"/>
            <a:ext cx="1460384" cy="42676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599969" lon="10799999" rev="10799999"/>
            </a:camera>
            <a:lightRig rig="threePt" dir="t"/>
          </a:scene3d>
          <a:extLst/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0" y="3785035"/>
            <a:ext cx="784225" cy="904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sz="1200"/>
              <a:t>electron</a:t>
            </a:r>
          </a:p>
          <a:p>
            <a:pPr>
              <a:buFontTx/>
              <a:buNone/>
            </a:pPr>
            <a:r>
              <a:rPr lang="en-US" sz="1200"/>
              <a:t>u-turn,</a:t>
            </a:r>
          </a:p>
          <a:p>
            <a:pPr>
              <a:buFontTx/>
              <a:buNone/>
            </a:pPr>
            <a:r>
              <a:rPr lang="en-US" sz="1200"/>
              <a:t>delay line</a:t>
            </a:r>
          </a:p>
        </p:txBody>
      </p:sp>
      <p:sp>
        <p:nvSpPr>
          <p:cNvPr id="22" name="TextBox 2"/>
          <p:cNvSpPr txBox="1">
            <a:spLocks noChangeArrowheads="1"/>
          </p:cNvSpPr>
          <p:nvPr/>
        </p:nvSpPr>
        <p:spPr bwMode="auto">
          <a:xfrm>
            <a:off x="2211388" y="4758173"/>
            <a:ext cx="992187" cy="7381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/>
              <a:t>10 m cooling section</a:t>
            </a:r>
          </a:p>
        </p:txBody>
      </p:sp>
      <p:sp>
        <p:nvSpPr>
          <p:cNvPr id="23" name="TextBox 3"/>
          <p:cNvSpPr txBox="1">
            <a:spLocks noChangeArrowheads="1"/>
          </p:cNvSpPr>
          <p:nvPr/>
        </p:nvSpPr>
        <p:spPr bwMode="auto">
          <a:xfrm>
            <a:off x="2211388" y="3610410"/>
            <a:ext cx="1077912" cy="7810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/>
              <a:t>10 m</a:t>
            </a:r>
          </a:p>
          <a:p>
            <a:pPr>
              <a:buFontTx/>
              <a:buNone/>
            </a:pPr>
            <a:r>
              <a:rPr lang="en-US" sz="1400"/>
              <a:t>cooling section</a:t>
            </a: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024438" y="4083485"/>
            <a:ext cx="1136650" cy="3079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/>
              <a:t>Beam dump</a:t>
            </a:r>
          </a:p>
        </p:txBody>
      </p:sp>
      <p:sp>
        <p:nvSpPr>
          <p:cNvPr id="25" name="TextBox 5"/>
          <p:cNvSpPr txBox="1">
            <a:spLocks noChangeArrowheads="1"/>
          </p:cNvSpPr>
          <p:nvPr/>
        </p:nvSpPr>
        <p:spPr bwMode="auto">
          <a:xfrm>
            <a:off x="8101013" y="5577323"/>
            <a:ext cx="482600" cy="3079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/>
              <a:t>gun</a:t>
            </a:r>
          </a:p>
        </p:txBody>
      </p:sp>
      <p:sp>
        <p:nvSpPr>
          <p:cNvPr id="26" name="TextBox 6"/>
          <p:cNvSpPr txBox="1">
            <a:spLocks noChangeArrowheads="1"/>
          </p:cNvSpPr>
          <p:nvPr/>
        </p:nvSpPr>
        <p:spPr bwMode="auto">
          <a:xfrm>
            <a:off x="4643438" y="5577323"/>
            <a:ext cx="1360487" cy="7191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sz="1200"/>
              <a:t>3 MeV booster</a:t>
            </a:r>
          </a:p>
          <a:p>
            <a:pPr>
              <a:buFontTx/>
              <a:buNone/>
            </a:pPr>
            <a:r>
              <a:rPr lang="en-US" sz="1200"/>
              <a:t>cavity needed for</a:t>
            </a:r>
          </a:p>
          <a:p>
            <a:pPr>
              <a:buFontTx/>
              <a:buNone/>
            </a:pPr>
            <a:r>
              <a:rPr lang="en-US" sz="1200"/>
              <a:t>2</a:t>
            </a:r>
            <a:r>
              <a:rPr lang="en-US" sz="1200" baseline="30000"/>
              <a:t>nd</a:t>
            </a:r>
            <a:r>
              <a:rPr lang="en-US" sz="1200"/>
              <a:t> stage.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6948488" y="5524935"/>
            <a:ext cx="1025525" cy="82391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buFontTx/>
              <a:buNone/>
            </a:pPr>
            <a:r>
              <a:rPr lang="en-US" sz="1400"/>
              <a:t>energy </a:t>
            </a:r>
          </a:p>
          <a:p>
            <a:pPr>
              <a:buFontTx/>
              <a:buNone/>
            </a:pPr>
            <a:r>
              <a:rPr lang="en-US" sz="1400"/>
              <a:t>correction </a:t>
            </a:r>
          </a:p>
          <a:p>
            <a:pPr>
              <a:buFontTx/>
              <a:buNone/>
            </a:pPr>
            <a:r>
              <a:rPr lang="en-US" sz="1400"/>
              <a:t>cavity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629646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Schematic of electron cooler in warm sector 3 based on </a:t>
            </a:r>
            <a:r>
              <a:rPr lang="en-US" sz="1800" b="1" dirty="0" err="1" smtClean="0"/>
              <a:t>CeC</a:t>
            </a:r>
            <a:r>
              <a:rPr lang="en-US" sz="1800" b="1" dirty="0" smtClean="0"/>
              <a:t> proof-of-principle layout, and using technology and/or components from R&amp;D ERL + </a:t>
            </a:r>
            <a:r>
              <a:rPr lang="en-US" sz="1800" b="1" dirty="0" err="1" smtClean="0"/>
              <a:t>CeC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PoP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2057400" y="6226628"/>
            <a:ext cx="1143000" cy="4535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fld id="{FD1669CE-B09A-4979-99A2-5F966F559E0A}" type="slidenum">
              <a:rPr lang="en-US" sz="1400">
                <a:latin typeface="Times New Roman" pitchFamily="18" charset="0"/>
              </a:rPr>
              <a:pPr/>
              <a:t>11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594179"/>
          </a:xfrm>
        </p:spPr>
        <p:txBody>
          <a:bodyPr/>
          <a:lstStyle/>
          <a:p>
            <a:pPr algn="ctr" eaLnBrk="1" hangingPunct="1"/>
            <a:r>
              <a:rPr lang="en-US" sz="2400" dirty="0" smtClean="0">
                <a:latin typeface="Comic Sans MS" pitchFamily="66" charset="0"/>
              </a:rPr>
              <a:t>Timelines </a:t>
            </a:r>
            <a:r>
              <a:rPr lang="en-US" sz="2400" dirty="0" smtClean="0">
                <a:latin typeface="Comic Sans MS" pitchFamily="66" charset="0"/>
              </a:rPr>
              <a:t>for </a:t>
            </a:r>
            <a:r>
              <a:rPr lang="en-US" sz="2400" dirty="0" smtClean="0">
                <a:latin typeface="Comic Sans MS" pitchFamily="66" charset="0"/>
              </a:rPr>
              <a:t>Possible Projects</a:t>
            </a:r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45650"/>
            <a:ext cx="8351837" cy="52562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dirty="0" smtClean="0">
                <a:solidFill>
                  <a:srgbClr val="0033CC"/>
                </a:solidFill>
              </a:rPr>
              <a:t>Low-energy cooling Accelerator Improvement Project: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Requires </a:t>
            </a:r>
            <a:r>
              <a:rPr lang="en-US" sz="1800" dirty="0" smtClean="0">
                <a:solidFill>
                  <a:srgbClr val="FF0000"/>
                </a:solidFill>
              </a:rPr>
              <a:t>start of the project (engineering phase) at the end of 2012 with high priorities and resources from C-AD.</a:t>
            </a:r>
          </a:p>
          <a:p>
            <a:pPr eaLnBrk="1" hangingPunct="1">
              <a:buFontTx/>
              <a:buNone/>
            </a:pPr>
            <a:r>
              <a:rPr lang="en-US" sz="1800" b="1" dirty="0" smtClean="0"/>
              <a:t>2012</a:t>
            </a:r>
            <a:r>
              <a:rPr lang="en-US" sz="1800" dirty="0" smtClean="0"/>
              <a:t> – feasibility study</a:t>
            </a:r>
          </a:p>
          <a:p>
            <a:pPr eaLnBrk="1" hangingPunct="1">
              <a:buFontTx/>
              <a:buNone/>
            </a:pPr>
            <a:r>
              <a:rPr lang="en-US" sz="1800" b="1" dirty="0" smtClean="0"/>
              <a:t>2013-2014 </a:t>
            </a:r>
            <a:r>
              <a:rPr lang="en-US" sz="1800" dirty="0" smtClean="0"/>
              <a:t>– engineering design, drawings, purchase orders,  and</a:t>
            </a:r>
            <a:br>
              <a:rPr lang="en-US" sz="1800" dirty="0" smtClean="0"/>
            </a:br>
            <a:r>
              <a:rPr lang="en-US" sz="1800" dirty="0" smtClean="0"/>
              <a:t>manufacturing for gun, magnets, power supplies, RF, etc. </a:t>
            </a:r>
          </a:p>
          <a:p>
            <a:pPr eaLnBrk="1" hangingPunct="1">
              <a:buFontTx/>
              <a:buNone/>
            </a:pPr>
            <a:r>
              <a:rPr lang="en-US" sz="1800" b="1" dirty="0" smtClean="0"/>
              <a:t>2014-2015</a:t>
            </a:r>
            <a:r>
              <a:rPr lang="en-US" sz="1800" dirty="0" smtClean="0"/>
              <a:t> – installation</a:t>
            </a:r>
          </a:p>
          <a:p>
            <a:pPr eaLnBrk="1" hangingPunct="1">
              <a:buFontTx/>
              <a:buNone/>
            </a:pPr>
            <a:r>
              <a:rPr lang="en-US" sz="1800" b="1" dirty="0" smtClean="0"/>
              <a:t>2016</a:t>
            </a:r>
            <a:r>
              <a:rPr lang="en-US" sz="1800" dirty="0" smtClean="0"/>
              <a:t> – commissioning of electron beam and transport; start cooling of ion beam  – first 3-D electron cooling in a collider, expect some learning curve and optimization before luminosity improvement.</a:t>
            </a:r>
          </a:p>
          <a:p>
            <a:pPr eaLnBrk="1" hangingPunct="1">
              <a:buFontTx/>
              <a:buNone/>
            </a:pPr>
            <a:r>
              <a:rPr lang="en-US" sz="1800" b="1" dirty="0" smtClean="0"/>
              <a:t>2017</a:t>
            </a:r>
            <a:r>
              <a:rPr lang="en-US" sz="1800" dirty="0" smtClean="0"/>
              <a:t> – luminosity improvement in physics – Phase I</a:t>
            </a:r>
          </a:p>
          <a:p>
            <a:pPr eaLnBrk="1" hangingPunct="1">
              <a:buFontTx/>
              <a:buNone/>
            </a:pPr>
            <a:r>
              <a:rPr lang="en-US" sz="1800" b="1" dirty="0" smtClean="0"/>
              <a:t>2018+</a:t>
            </a:r>
            <a:r>
              <a:rPr lang="en-US" sz="1800" dirty="0" smtClean="0"/>
              <a:t> – luminosity improvements in physics – Phase II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35423" y="4405987"/>
            <a:ext cx="8534401" cy="2401211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ts val="1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660400" indent="-266700" algn="l" rtl="0" fontAlgn="base">
              <a:spcBef>
                <a:spcPts val="1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104900" indent="-266700" algn="l" rtl="0" fontAlgn="base">
              <a:spcBef>
                <a:spcPts val="1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1549400" indent="-266700" algn="l" rtl="0" fontAlgn="base">
              <a:spcBef>
                <a:spcPts val="1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1993900" indent="-266700" algn="l" rtl="0" fontAlgn="base">
              <a:spcBef>
                <a:spcPts val="1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8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4511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6pPr>
            <a:lvl7pPr marL="29083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7pPr>
            <a:lvl8pPr marL="33655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8pPr>
            <a:lvl9pPr marL="3822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defRPr sz="2600">
                <a:solidFill>
                  <a:srgbClr val="606060"/>
                </a:solidFill>
                <a:latin typeface="+mn-lt"/>
                <a:ea typeface="+mn-ea"/>
                <a:cs typeface="+mn-cs"/>
                <a:sym typeface="Helvetica Neue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606060"/>
              </a:buClr>
              <a:buSzPct val="10000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sym typeface="Helvetica Neue" charset="0"/>
              </a:rPr>
              <a:t>Aggressive Critical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sym typeface="Helvetica Neue" charset="0"/>
              </a:rPr>
              <a:t> Decision timeline for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sym typeface="Helvetica Neue" charset="0"/>
              </a:rPr>
              <a:t>sPHENIX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sym typeface="Helvetica Neue" charset="0"/>
              </a:rPr>
              <a:t> upgrade: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sym typeface="Helvetica Neue" charset="0"/>
            </a:endParaRP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CD0 2QFY2013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allows R&amp;D funds to be expended and PED funds to be requested (these are part of TPC)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CD1 1QFY2014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PED funds can be expended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CD 2/3 1QFY2015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A year of design brings the project to a CD2 review; CD3 approval allows procurement to begin on long lead time items like the solenoid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CD4 4QFY2018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3.5 years of construction (2Q2015-4QFY2018)</a:t>
            </a:r>
          </a:p>
          <a:p>
            <a:pPr marL="266700" marR="0" lvl="0" indent="-2667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06060"/>
              </a:buClr>
              <a:buSzPct val="100000"/>
              <a:buFont typeface="Helvetica Neue" charset="0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4QFY2019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Helvetica Neue" charset="0"/>
              </a:rPr>
              <a:t>Commissioning complete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sym typeface="Helvetica Neue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28511" y="747936"/>
            <a:ext cx="5442340" cy="4736177"/>
            <a:chOff x="15031" y="791478"/>
            <a:chExt cx="5442340" cy="4736177"/>
          </a:xfrm>
        </p:grpSpPr>
        <p:pic>
          <p:nvPicPr>
            <p:cNvPr id="10" name="Picture 9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1" y="791478"/>
              <a:ext cx="5442340" cy="4736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1666710" y="4328160"/>
              <a:ext cx="408833" cy="4180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48" charset="-128"/>
              </a:endParaRPr>
            </a:p>
          </p:txBody>
        </p:sp>
      </p:grpSp>
      <p:sp>
        <p:nvSpPr>
          <p:cNvPr id="14340" name="Rectangle 14339"/>
          <p:cNvSpPr/>
          <p:nvPr/>
        </p:nvSpPr>
        <p:spPr bwMode="auto">
          <a:xfrm>
            <a:off x="2804160" y="4175760"/>
            <a:ext cx="533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7563" y="3825577"/>
            <a:ext cx="2481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eRHIC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@ BNL:  </a:t>
            </a:r>
            <a:r>
              <a:rPr lang="en-US" sz="16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add e</a:t>
            </a:r>
            <a:r>
              <a:rPr lang="en-US" sz="1600" b="1" i="1" baseline="360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/>
              </a:rPr>
              <a:t></a:t>
            </a:r>
            <a:r>
              <a:rPr lang="en-US" sz="16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ERL in RHIC tunnel </a:t>
            </a:r>
            <a:r>
              <a:rPr lang="en-US" sz="1600" b="1" i="1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  <a:sym typeface="Symbol"/>
              </a:rPr>
              <a:t>  </a:t>
            </a:r>
            <a:r>
              <a:rPr lang="en-US" sz="1600" b="1" i="1" dirty="0" err="1" smtClean="0">
                <a:solidFill>
                  <a:srgbClr val="0033CC"/>
                </a:solidFill>
                <a:latin typeface="Script MT Bold" pitchFamily="66" charset="0"/>
                <a:cs typeface="Arial" pitchFamily="34" charset="0"/>
                <a:sym typeface="Symbol"/>
              </a:rPr>
              <a:t>L</a:t>
            </a:r>
            <a:r>
              <a:rPr lang="en-US" sz="1600" b="1" i="1" baseline="-25000" dirty="0" err="1" smtClean="0">
                <a:solidFill>
                  <a:srgbClr val="0033CC"/>
                </a:solidFill>
                <a:latin typeface="+mn-lt"/>
                <a:cs typeface="Arial" pitchFamily="34" charset="0"/>
                <a:sym typeface="Symbol"/>
              </a:rPr>
              <a:t>ep</a:t>
            </a:r>
            <a:r>
              <a:rPr lang="en-US" sz="1600" b="1" i="1" dirty="0" smtClean="0">
                <a:solidFill>
                  <a:srgbClr val="0033CC"/>
                </a:solidFill>
                <a:latin typeface="+mn-lt"/>
                <a:cs typeface="Arial" pitchFamily="34" charset="0"/>
                <a:sym typeface="Symbol"/>
              </a:rPr>
              <a:t> ~ 10</a:t>
            </a:r>
            <a:r>
              <a:rPr lang="en-US" sz="1600" b="1" i="1" baseline="36000" dirty="0" smtClean="0">
                <a:solidFill>
                  <a:srgbClr val="0033CC"/>
                </a:solidFill>
                <a:latin typeface="+mn-lt"/>
                <a:cs typeface="Arial" pitchFamily="34" charset="0"/>
                <a:sym typeface="Symbol"/>
              </a:rPr>
              <a:t>34</a:t>
            </a:r>
            <a:r>
              <a:rPr lang="en-US" sz="1600" b="1" i="1" dirty="0" smtClean="0">
                <a:solidFill>
                  <a:srgbClr val="0033CC"/>
                </a:solidFill>
                <a:latin typeface="+mn-lt"/>
                <a:cs typeface="Arial" pitchFamily="34" charset="0"/>
                <a:sym typeface="Symbol"/>
              </a:rPr>
              <a:t> cm</a:t>
            </a:r>
            <a:r>
              <a:rPr lang="en-US" sz="1600" b="1" i="1" baseline="36000" dirty="0" smtClean="0">
                <a:solidFill>
                  <a:srgbClr val="0033CC"/>
                </a:solidFill>
                <a:latin typeface="+mn-lt"/>
                <a:cs typeface="Arial" pitchFamily="34" charset="0"/>
                <a:sym typeface="Symbol"/>
              </a:rPr>
              <a:t>2</a:t>
            </a:r>
            <a:r>
              <a:rPr lang="en-US" sz="1600" b="1" i="1" dirty="0" smtClean="0">
                <a:solidFill>
                  <a:srgbClr val="0033CC"/>
                </a:solidFill>
                <a:latin typeface="+mn-lt"/>
                <a:cs typeface="Arial" pitchFamily="34" charset="0"/>
                <a:sym typeface="Symbol"/>
              </a:rPr>
              <a:t>s</a:t>
            </a:r>
            <a:r>
              <a:rPr lang="en-US" sz="1600" b="1" i="1" baseline="36000" dirty="0" smtClean="0">
                <a:solidFill>
                  <a:srgbClr val="0033CC"/>
                </a:solidFill>
                <a:latin typeface="+mn-lt"/>
                <a:cs typeface="Arial" pitchFamily="34" charset="0"/>
                <a:sym typeface="Symbol"/>
              </a:rPr>
              <a:t>1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467" y="-115"/>
            <a:ext cx="8977373" cy="8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</a:rPr>
              <a:t>RHIC’s 3</a:t>
            </a:r>
            <a:r>
              <a:rPr lang="en-US" sz="2400" b="1" i="1" baseline="30000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</a:rPr>
              <a:t>rd</a:t>
            </a:r>
            <a:r>
              <a:rPr lang="en-US" sz="2400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</a:rPr>
              <a:t> Decade: Reinvention as </a:t>
            </a:r>
            <a:r>
              <a:rPr lang="en-US" sz="2400" b="1" i="1" dirty="0" err="1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</a:rPr>
              <a:t>eRHIC</a:t>
            </a:r>
            <a:r>
              <a:rPr lang="en-US" sz="2400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</a:rPr>
              <a:t> </a:t>
            </a:r>
            <a:r>
              <a:rPr lang="en-US" sz="2400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  <a:sym typeface="Symbol"/>
              </a:rPr>
              <a:t> Path Forward for Cold QCD Matter</a:t>
            </a:r>
            <a:endParaRPr lang="en-US" sz="2400" b="1" i="1" dirty="0">
              <a:solidFill>
                <a:srgbClr val="04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6" charset="-128"/>
            </a:endParaRPr>
          </a:p>
        </p:txBody>
      </p: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-1013" y="5382515"/>
            <a:ext cx="4572506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 b="1" dirty="0"/>
              <a:t>Design allows easy staging </a:t>
            </a:r>
            <a:r>
              <a:rPr lang="en-US" sz="1800" b="1" dirty="0" smtClean="0"/>
              <a:t>(start w/ 5-10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, upgrade to ~20 </a:t>
            </a:r>
            <a:r>
              <a:rPr lang="en-US" sz="1800" b="1" dirty="0" err="1" smtClean="0"/>
              <a:t>GeV</a:t>
            </a:r>
            <a:r>
              <a:rPr lang="en-US" sz="1800" b="1" dirty="0" smtClean="0"/>
              <a:t> e</a:t>
            </a:r>
            <a:r>
              <a:rPr lang="en-US" sz="1800" b="1" baseline="36000" dirty="0" smtClean="0">
                <a:sym typeface="Symbol"/>
              </a:rPr>
              <a:t></a:t>
            </a:r>
            <a:r>
              <a:rPr lang="en-US" sz="1800" b="1" dirty="0" smtClean="0">
                <a:sym typeface="Symbol"/>
              </a:rPr>
              <a:t>)</a:t>
            </a:r>
            <a:r>
              <a:rPr lang="en-US" sz="1800" b="1" dirty="0" smtClean="0"/>
              <a:t>. </a:t>
            </a:r>
            <a:r>
              <a:rPr lang="en-US" sz="1800" b="1" dirty="0"/>
              <a:t> </a:t>
            </a:r>
            <a:r>
              <a:rPr lang="en-US" sz="1800" b="1" dirty="0" smtClean="0"/>
              <a:t>Underwent successful technical design review in 2011.  Bottom-up cost </a:t>
            </a:r>
            <a:r>
              <a:rPr lang="en-US" sz="1800" b="1" dirty="0" err="1" smtClean="0"/>
              <a:t>eval</a:t>
            </a:r>
            <a:r>
              <a:rPr lang="en-US" sz="1800" b="1" dirty="0" smtClean="0"/>
              <a:t>. + value engineering in progress. </a:t>
            </a:r>
            <a:endParaRPr lang="en-US" sz="1800" b="1" dirty="0"/>
          </a:p>
        </p:txBody>
      </p:sp>
      <p:sp>
        <p:nvSpPr>
          <p:cNvPr id="14336" name="TextBox 14335"/>
          <p:cNvSpPr txBox="1"/>
          <p:nvPr/>
        </p:nvSpPr>
        <p:spPr>
          <a:xfrm>
            <a:off x="4571493" y="868810"/>
            <a:ext cx="45725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Why </a:t>
            </a:r>
            <a:r>
              <a:rPr lang="en-US" sz="1800" b="1" dirty="0" err="1" smtClean="0"/>
              <a:t>eRHIC</a:t>
            </a:r>
            <a:r>
              <a:rPr lang="en-US" sz="1800" b="1" dirty="0" smtClean="0"/>
              <a:t> is a cost-effective approach: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D60093"/>
                </a:solidFill>
              </a:rPr>
              <a:t>Reuses RHIC tunnel &amp; detector halls </a:t>
            </a: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  minimal civil </a:t>
            </a:r>
            <a:r>
              <a:rPr lang="en-US" sz="1800" b="1" i="1" dirty="0" err="1" smtClean="0">
                <a:solidFill>
                  <a:srgbClr val="D60093"/>
                </a:solidFill>
                <a:sym typeface="Symbol"/>
              </a:rPr>
              <a:t>construct’n</a:t>
            </a:r>
            <a:endParaRPr lang="en-US" sz="1800" b="1" i="1" dirty="0" smtClean="0">
              <a:solidFill>
                <a:srgbClr val="D60093"/>
              </a:solidFill>
              <a:sym typeface="Symbol"/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Reuses significant fractions of STAR &amp; PHENIX detectors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Exploits existing HI beams for precocious access to very high gluon density regime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Polarized p beam and HI beam capabilities already exist – saves ~$2B RHIC replacement cost</a:t>
            </a:r>
          </a:p>
          <a:p>
            <a:pPr marL="283464" lvl="1" indent="-283464"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Provides straightforward upgrade path by adding SRF </a:t>
            </a:r>
            <a:r>
              <a:rPr lang="en-US" sz="1800" b="1" i="1" dirty="0" err="1" smtClean="0">
                <a:solidFill>
                  <a:srgbClr val="D60093"/>
                </a:solidFill>
                <a:sym typeface="Symbol"/>
              </a:rPr>
              <a:t>linac</a:t>
            </a: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 cavities</a:t>
            </a:r>
          </a:p>
        </p:txBody>
      </p:sp>
      <p:sp>
        <p:nvSpPr>
          <p:cNvPr id="14337" name="TextBox 14336"/>
          <p:cNvSpPr txBox="1"/>
          <p:nvPr/>
        </p:nvSpPr>
        <p:spPr>
          <a:xfrm>
            <a:off x="4571493" y="4500224"/>
            <a:ext cx="4572507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3464" lvl="1" indent="-283464">
              <a:buFont typeface="Wingdings" pitchFamily="2" charset="2"/>
              <a:buChar char="§"/>
            </a:pPr>
            <a:r>
              <a:rPr lang="en-US" sz="1800" b="1" i="1" dirty="0">
                <a:solidFill>
                  <a:srgbClr val="0033CC"/>
                </a:solidFill>
                <a:sym typeface="Symbol"/>
              </a:rPr>
              <a:t>Takes advantage of RHIC needs and other accelerator R&amp;D @ BNL:</a:t>
            </a:r>
          </a:p>
          <a:p>
            <a:pPr marL="742950" lvl="2" indent="-285750">
              <a:buFont typeface="Wingdings" pitchFamily="2" charset="2"/>
              <a:buChar char="Ø"/>
            </a:pPr>
            <a:r>
              <a:rPr lang="en-US" sz="1800" b="1" i="1" dirty="0">
                <a:sym typeface="Symbol"/>
              </a:rPr>
              <a:t>E.g., coherent electron cooling can also enhance RHIC </a:t>
            </a:r>
            <a:r>
              <a:rPr lang="en-US" sz="1800" b="1" i="1" dirty="0" err="1">
                <a:sym typeface="Symbol"/>
              </a:rPr>
              <a:t>pp</a:t>
            </a:r>
            <a:r>
              <a:rPr lang="en-US" sz="1800" b="1" i="1" dirty="0">
                <a:sym typeface="Symbol"/>
              </a:rPr>
              <a:t> </a:t>
            </a:r>
            <a:r>
              <a:rPr lang="en-US" sz="1800" b="1" i="1" dirty="0" err="1">
                <a:sym typeface="Symbol"/>
              </a:rPr>
              <a:t>lumi</a:t>
            </a:r>
            <a:r>
              <a:rPr lang="en-US" sz="1800" b="1" i="1" dirty="0">
                <a:sym typeface="Symbol"/>
              </a:rPr>
              <a:t>.</a:t>
            </a:r>
          </a:p>
          <a:p>
            <a:pPr marL="742950" lvl="2" indent="-285750">
              <a:buFont typeface="Wingdings" pitchFamily="2" charset="2"/>
              <a:buChar char="Ø"/>
            </a:pPr>
            <a:r>
              <a:rPr lang="en-US" sz="1800" b="1" i="1" dirty="0">
                <a:sym typeface="Symbol"/>
              </a:rPr>
              <a:t>E.g., FFAG developments for </a:t>
            </a:r>
            <a:r>
              <a:rPr lang="en-US" sz="1800" b="1" i="1" dirty="0" err="1">
                <a:sym typeface="Symbol"/>
              </a:rPr>
              <a:t>muon</a:t>
            </a:r>
            <a:r>
              <a:rPr lang="en-US" sz="1800" b="1" i="1" dirty="0">
                <a:sym typeface="Symbol"/>
              </a:rPr>
              <a:t> collider considered for significant cost reductions </a:t>
            </a:r>
            <a:endParaRPr lang="en-US" sz="18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36" grpId="0"/>
      <p:bldP spid="143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02" y="2758190"/>
            <a:ext cx="5530498" cy="409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950" y="3897445"/>
            <a:ext cx="3538552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smtClean="0"/>
              <a:t>Semi-inclusive DIS and deep exclusive reactions take us from 1D (vs. </a:t>
            </a:r>
            <a:r>
              <a:rPr lang="en-US" sz="1800" b="1" i="1" dirty="0" err="1" smtClean="0"/>
              <a:t>x</a:t>
            </a:r>
            <a:r>
              <a:rPr lang="en-US" sz="1800" b="1" i="1" baseline="-25000" dirty="0" err="1" smtClean="0"/>
              <a:t>Bj</a:t>
            </a:r>
            <a:r>
              <a:rPr lang="en-US" sz="1800" b="1" i="1" dirty="0" smtClean="0"/>
              <a:t>) to 3D (add transverse space or momentum </a:t>
            </a:r>
            <a:r>
              <a:rPr lang="en-US" sz="1800" b="1" i="1" dirty="0" err="1" smtClean="0"/>
              <a:t>dim’ns</a:t>
            </a:r>
            <a:r>
              <a:rPr lang="en-US" sz="1800" b="1" i="1" dirty="0" smtClean="0"/>
              <a:t>) imaging of nucleon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33CC"/>
                </a:solidFill>
              </a:rPr>
              <a:t>E.g., exclusive J/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 </a:t>
            </a:r>
            <a:r>
              <a:rPr lang="en-US" sz="1800" b="1" i="1" dirty="0" err="1" smtClean="0">
                <a:solidFill>
                  <a:srgbClr val="0033CC"/>
                </a:solidFill>
                <a:sym typeface="Symbol"/>
              </a:rPr>
              <a:t>prod’n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  unprecedented info on transverse spatial </a:t>
            </a:r>
            <a:r>
              <a:rPr lang="en-US" sz="1800" b="1" i="1" dirty="0" err="1" smtClean="0">
                <a:solidFill>
                  <a:srgbClr val="0033CC"/>
                </a:solidFill>
                <a:sym typeface="Symbol"/>
              </a:rPr>
              <a:t>distrib’n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 of gluons as </a:t>
            </a:r>
            <a:r>
              <a:rPr lang="en-US" sz="1800" b="1" i="1" dirty="0" err="1" smtClean="0">
                <a:solidFill>
                  <a:srgbClr val="0033CC"/>
                </a:solidFill>
                <a:sym typeface="Symbol"/>
              </a:rPr>
              <a:t>fcn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. </a:t>
            </a:r>
            <a:r>
              <a:rPr lang="en-US" sz="1800" b="1" i="1" dirty="0">
                <a:solidFill>
                  <a:srgbClr val="0033CC"/>
                </a:solidFill>
                <a:sym typeface="Symbol"/>
              </a:rPr>
              <a:t>o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f x</a:t>
            </a:r>
            <a:endParaRPr lang="en-US" sz="1800" b="1" i="1" dirty="0">
              <a:solidFill>
                <a:srgbClr val="0033CC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9368"/>
            <a:ext cx="91440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How </a:t>
            </a:r>
            <a:r>
              <a:rPr lang="en-US" b="1" dirty="0" err="1" smtClean="0">
                <a:solidFill>
                  <a:srgbClr val="042B7F"/>
                </a:solidFill>
                <a:latin typeface="Comic Sans MS" pitchFamily="66" charset="0"/>
              </a:rPr>
              <a:t>eRHIC</a:t>
            </a: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 Complements RHIC: Spin &amp; Imaging</a:t>
            </a:r>
            <a:endParaRPr lang="en-US" b="1" dirty="0">
              <a:solidFill>
                <a:srgbClr val="042B7F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2282"/>
            <a:ext cx="4039158" cy="334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08930" y="748390"/>
            <a:ext cx="5170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err="1" smtClean="0">
                <a:solidFill>
                  <a:srgbClr val="0033CC"/>
                </a:solidFill>
              </a:rPr>
              <a:t>e+p</a:t>
            </a:r>
            <a:r>
              <a:rPr lang="en-US" sz="1800" b="1" i="1" dirty="0" smtClean="0">
                <a:solidFill>
                  <a:srgbClr val="0033CC"/>
                </a:solidFill>
              </a:rPr>
              <a:t> DIS @ 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 s &gt; 50 </a:t>
            </a:r>
            <a:r>
              <a:rPr lang="en-US" sz="1800" b="1" i="1" dirty="0" err="1" smtClean="0">
                <a:solidFill>
                  <a:srgbClr val="0033CC"/>
                </a:solidFill>
                <a:sym typeface="Symbol"/>
              </a:rPr>
              <a:t>GeV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  access to softer gluons, much tighter constraints on total gluon and quark contributions to p spin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Charged-current DIS  new electroweak structure functions that further constrain flavor-dependence of sea quark </a:t>
            </a:r>
            <a:r>
              <a:rPr lang="en-US" sz="1800" b="1" i="1" dirty="0" err="1" smtClean="0">
                <a:solidFill>
                  <a:srgbClr val="D60093"/>
                </a:solidFill>
                <a:sym typeface="Symbol"/>
              </a:rPr>
              <a:t>polariz’ns</a:t>
            </a:r>
            <a:endParaRPr lang="en-US" sz="1800" b="1" i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9368"/>
            <a:ext cx="91440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How </a:t>
            </a:r>
            <a:r>
              <a:rPr lang="en-US" b="1" dirty="0" err="1" smtClean="0">
                <a:solidFill>
                  <a:srgbClr val="042B7F"/>
                </a:solidFill>
                <a:latin typeface="Comic Sans MS" pitchFamily="66" charset="0"/>
              </a:rPr>
              <a:t>eRHIC</a:t>
            </a: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 Complements RHIC: Initial State</a:t>
            </a:r>
            <a:endParaRPr lang="en-US" b="1" dirty="0">
              <a:solidFill>
                <a:srgbClr val="042B7F"/>
              </a:solidFill>
              <a:latin typeface="Comic Sans MS" pitchFamily="66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5" b="36892"/>
          <a:stretch/>
        </p:blipFill>
        <p:spPr bwMode="auto">
          <a:xfrm>
            <a:off x="0" y="657566"/>
            <a:ext cx="3873337" cy="29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97852" y="627586"/>
            <a:ext cx="28179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33CC"/>
                </a:solidFill>
              </a:rPr>
              <a:t>Coherent </a:t>
            </a:r>
            <a:r>
              <a:rPr lang="en-US" sz="1800" b="1" i="1" dirty="0" err="1" smtClean="0">
                <a:solidFill>
                  <a:srgbClr val="0033CC"/>
                </a:solidFill>
              </a:rPr>
              <a:t>contrib’ns</a:t>
            </a:r>
            <a:r>
              <a:rPr lang="en-US" sz="1800" b="1" i="1" dirty="0" smtClean="0">
                <a:solidFill>
                  <a:srgbClr val="0033CC"/>
                </a:solidFill>
              </a:rPr>
              <a:t> from many nucleons in heavy nucleus         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 precocious           access to    saturation regime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err="1" smtClean="0">
                <a:solidFill>
                  <a:srgbClr val="D60093"/>
                </a:solidFill>
                <a:sym typeface="Symbol"/>
              </a:rPr>
              <a:t>e+A</a:t>
            </a: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 DIS measures   low-x gluon density far more precisely than they are known</a:t>
            </a:r>
            <a:endParaRPr lang="en-US" sz="1800" b="1" i="1" dirty="0">
              <a:solidFill>
                <a:srgbClr val="D6009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823" y="3489908"/>
            <a:ext cx="782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smtClean="0"/>
              <a:t>Inclusive diffractive cross sections greatly enhanced by saturation</a:t>
            </a:r>
            <a:endParaRPr lang="en-US" sz="1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9823" y="3870767"/>
            <a:ext cx="257809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33CC"/>
                </a:solidFill>
              </a:rPr>
              <a:t>Exclusive diffractive </a:t>
            </a:r>
            <a:r>
              <a:rPr lang="en-US" sz="1800" b="1" i="1" dirty="0" err="1" smtClean="0">
                <a:solidFill>
                  <a:srgbClr val="0033CC"/>
                </a:solidFill>
              </a:rPr>
              <a:t>prod’n</a:t>
            </a:r>
            <a:r>
              <a:rPr lang="en-US" sz="1800" b="1" i="1" dirty="0" smtClean="0">
                <a:solidFill>
                  <a:srgbClr val="0033CC"/>
                </a:solidFill>
              </a:rPr>
              <a:t> of vector mesons of size   &gt; 1/</a:t>
            </a:r>
            <a:r>
              <a:rPr lang="en-US" sz="1800" b="1" i="1" dirty="0" err="1" smtClean="0">
                <a:solidFill>
                  <a:srgbClr val="0033CC"/>
                </a:solidFill>
              </a:rPr>
              <a:t>Q</a:t>
            </a:r>
            <a:r>
              <a:rPr lang="en-US" sz="1800" b="1" i="1" baseline="-25000" dirty="0" err="1" smtClean="0">
                <a:solidFill>
                  <a:srgbClr val="0033CC"/>
                </a:solidFill>
              </a:rPr>
              <a:t>sat</a:t>
            </a:r>
            <a:r>
              <a:rPr lang="en-US" sz="1800" b="1" i="1" dirty="0" smtClean="0">
                <a:solidFill>
                  <a:srgbClr val="0033CC"/>
                </a:solidFill>
              </a:rPr>
              <a:t>    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 “</a:t>
            </a:r>
            <a:r>
              <a:rPr lang="en-US" sz="1800" b="1" i="1" dirty="0" err="1" smtClean="0">
                <a:solidFill>
                  <a:srgbClr val="0033CC"/>
                </a:solidFill>
                <a:sym typeface="Symbol"/>
              </a:rPr>
              <a:t>gluonic</a:t>
            </a:r>
            <a:r>
              <a:rPr lang="en-US" sz="1800" b="1" i="1" dirty="0">
                <a:solidFill>
                  <a:srgbClr val="0033CC"/>
                </a:solidFill>
                <a:sym typeface="Symbol"/>
              </a:rPr>
              <a:t> </a:t>
            </a:r>
            <a:r>
              <a:rPr lang="en-US" sz="1800" b="1" i="1" dirty="0" smtClean="0">
                <a:solidFill>
                  <a:srgbClr val="0033CC"/>
                </a:solidFill>
                <a:sym typeface="Symbol"/>
              </a:rPr>
              <a:t>form factor” of nuclei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Di-jet and di-hadron </a:t>
            </a:r>
            <a:r>
              <a:rPr lang="en-US" sz="1800" b="1" i="1" dirty="0" err="1" smtClean="0">
                <a:solidFill>
                  <a:srgbClr val="D60093"/>
                </a:solidFill>
                <a:sym typeface="Symbol"/>
              </a:rPr>
              <a:t>coinc</a:t>
            </a: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. yields suppressed in </a:t>
            </a:r>
            <a:r>
              <a:rPr lang="en-US" sz="1800" b="1" i="1" dirty="0" err="1" smtClean="0">
                <a:solidFill>
                  <a:srgbClr val="D60093"/>
                </a:solidFill>
                <a:sym typeface="Symbol"/>
              </a:rPr>
              <a:t>e+A</a:t>
            </a:r>
            <a:endParaRPr lang="en-US" sz="1800" b="1" i="1" dirty="0">
              <a:solidFill>
                <a:srgbClr val="D60093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18" y="448233"/>
            <a:ext cx="2912451" cy="314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71" y="3859241"/>
            <a:ext cx="6397389" cy="2998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39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10808"/>
            <a:ext cx="91440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RHIC’s Most Important Products: Productivity, Impact, Education</a:t>
            </a:r>
            <a:endParaRPr lang="en-US" b="1" dirty="0">
              <a:solidFill>
                <a:srgbClr val="042B7F"/>
              </a:solidFill>
              <a:latin typeface="Comic Sans MS" pitchFamily="66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35174" y="3095169"/>
            <a:ext cx="4508368" cy="3443743"/>
            <a:chOff x="4635174" y="3069771"/>
            <a:chExt cx="4508368" cy="3443743"/>
          </a:xfrm>
        </p:grpSpPr>
        <p:pic>
          <p:nvPicPr>
            <p:cNvPr id="18433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545" y="3189289"/>
              <a:ext cx="4352997" cy="332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078079" y="4626866"/>
              <a:ext cx="34219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Cumulative Citations of RHIC </a:t>
              </a:r>
              <a:r>
                <a:rPr lang="en-US" sz="1400" b="1" dirty="0" err="1" smtClean="0"/>
                <a:t>Exp’ts</a:t>
              </a:r>
              <a:endParaRPr lang="en-US" sz="1400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459081"/>
            <a:ext cx="914354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Plus &gt;150 tenured faculty positions worldwide + 5 cover story articles +…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93080" y="4408892"/>
            <a:ext cx="137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No rate falloff in sight!</a:t>
            </a:r>
            <a:endParaRPr lang="en-US" sz="1400" b="1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75026"/>
              </p:ext>
            </p:extLst>
          </p:nvPr>
        </p:nvGraphicFramePr>
        <p:xfrm>
          <a:off x="335280" y="799736"/>
          <a:ext cx="8519160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672"/>
                <a:gridCol w="1036427"/>
                <a:gridCol w="1201010"/>
                <a:gridCol w="800672"/>
                <a:gridCol w="1201010"/>
                <a:gridCol w="1627145"/>
                <a:gridCol w="119122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Collaboration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# Refereed Papers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# Citations for Refereed Papers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 PRL’s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 Citations for 2005 White Paper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Position of 2005 White Paper Among Most Cited NP Papers 2001-12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 Papers with &gt;250 Citations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PHENIX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126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13,292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1358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STAR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14,434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54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1382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PHOBOS</a:t>
                      </a:r>
                      <a:r>
                        <a:rPr lang="en-US" sz="1400" baseline="30000">
                          <a:effectLst/>
                        </a:rPr>
                        <a:t>a)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4057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1049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BRAHMS</a:t>
                      </a:r>
                      <a:r>
                        <a:rPr lang="en-US" sz="1400" baseline="30000">
                          <a:effectLst/>
                        </a:rPr>
                        <a:t>b)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2649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1040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=</a:t>
                      </a:r>
                      <a:endParaRPr lang="en-US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347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34,432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136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4829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31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Pictur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" y="3156632"/>
            <a:ext cx="4622202" cy="33024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1257" y="2950028"/>
            <a:ext cx="87666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8000"/>
                </a:solidFill>
              </a:rPr>
              <a:t>Also, &gt;40% of all-time top-cited Nuclear Theory </a:t>
            </a:r>
            <a:r>
              <a:rPr lang="en-US" sz="1800" b="1" dirty="0" err="1" smtClean="0">
                <a:solidFill>
                  <a:srgbClr val="008000"/>
                </a:solidFill>
              </a:rPr>
              <a:t>arXiv</a:t>
            </a:r>
            <a:r>
              <a:rPr lang="en-US" sz="1800" b="1" dirty="0" smtClean="0">
                <a:solidFill>
                  <a:srgbClr val="008000"/>
                </a:solidFill>
              </a:rPr>
              <a:t> papers are RHIC-related!</a:t>
            </a:r>
            <a:endParaRPr lang="en-US" sz="1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9368"/>
            <a:ext cx="91440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Summary</a:t>
            </a:r>
            <a:endParaRPr lang="en-US" b="1" dirty="0">
              <a:solidFill>
                <a:srgbClr val="042B7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920" y="525918"/>
            <a:ext cx="792979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b="1" dirty="0" smtClean="0"/>
              <a:t>RHIC’s first 12 years have been marked by: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Important discoveries in QCD matter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High productivity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High scientific impact </a:t>
            </a:r>
            <a:r>
              <a:rPr lang="en-US" sz="2000" b="1" dirty="0" smtClean="0">
                <a:solidFill>
                  <a:srgbClr val="D60093"/>
                </a:solidFill>
                <a:sym typeface="Symbol"/>
              </a:rPr>
              <a:t> increased visibility for U.S. NP</a:t>
            </a:r>
            <a:endParaRPr lang="en-US" sz="2000" b="1" dirty="0" smtClean="0">
              <a:solidFill>
                <a:srgbClr val="D60093"/>
              </a:solidFill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Great technical versatility and breakthroughs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Cost-effective upgrades to facility performance &amp; versatility</a:t>
            </a:r>
          </a:p>
          <a:p>
            <a:pPr lvl="1"/>
            <a:endParaRPr lang="en-US" sz="2000" b="1" dirty="0" smtClean="0">
              <a:solidFill>
                <a:srgbClr val="D60093"/>
              </a:solidFill>
            </a:endParaRPr>
          </a:p>
          <a:p>
            <a:pPr lvl="1" indent="-457200">
              <a:buFont typeface="+mj-lt"/>
              <a:buAutoNum type="arabicParenR" startAt="2"/>
            </a:pPr>
            <a:r>
              <a:rPr lang="en-US" sz="2000" b="1" dirty="0" smtClean="0"/>
              <a:t>RHIC’s next decade is required to: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Quantify transport properties of the Quark-Gluon Plasma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Pursue discovery potential unveiled by results to date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Combine with LHC heavy ion program to span suitably wide initial temperature range to accomplish the above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Reap science payoff from just completed and ongoing RHIC facility upgrades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Pursue the unique accelerator science and spin physics opportunities that come with only operating U.S. collider and only worldwide polarized collider</a:t>
            </a:r>
          </a:p>
          <a:p>
            <a:pPr marL="800100" lvl="2" indent="-34290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D60093"/>
                </a:solidFill>
              </a:rPr>
              <a:t>Provide a cost-realizable path to an Electron Ion Collider</a:t>
            </a:r>
            <a:endParaRPr lang="en-US" sz="20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7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9368"/>
            <a:ext cx="91440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Backup Slides</a:t>
            </a:r>
            <a:endParaRPr lang="en-US" b="1" dirty="0">
              <a:solidFill>
                <a:srgbClr val="042B7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sz="1800"/>
          </a:p>
        </p:txBody>
      </p:sp>
      <p:grpSp>
        <p:nvGrpSpPr>
          <p:cNvPr id="13316" name="Group 1"/>
          <p:cNvGrpSpPr>
            <a:grpSpLocks noChangeAspect="1"/>
          </p:cNvGrpSpPr>
          <p:nvPr/>
        </p:nvGrpSpPr>
        <p:grpSpPr bwMode="auto">
          <a:xfrm>
            <a:off x="124309" y="514059"/>
            <a:ext cx="4789488" cy="3746500"/>
            <a:chOff x="2383" y="7777"/>
            <a:chExt cx="5201" cy="4046"/>
          </a:xfrm>
        </p:grpSpPr>
        <p:sp>
          <p:nvSpPr>
            <p:cNvPr id="13324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83" y="7777"/>
              <a:ext cx="5201" cy="4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3325" name="Picture 7" descr="pic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3" y="7825"/>
              <a:ext cx="4431" cy="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Box 22"/>
            <p:cNvSpPr txBox="1">
              <a:spLocks noChangeArrowheads="1"/>
            </p:cNvSpPr>
            <p:nvPr/>
          </p:nvSpPr>
          <p:spPr bwMode="auto">
            <a:xfrm>
              <a:off x="6094" y="11004"/>
              <a:ext cx="1490" cy="32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FFFF"/>
                  </a:solidFill>
                  <a:ea typeface="Arial Unicode MS" pitchFamily="34" charset="-128"/>
                  <a:cs typeface="Arial" pitchFamily="34" charset="0"/>
                </a:rPr>
                <a:t>B  h+v pickups</a:t>
              </a:r>
              <a:endParaRPr lang="en-US" altLang="ja-JP" sz="1800"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3327" name="TextBox 23"/>
            <p:cNvSpPr txBox="1">
              <a:spLocks noChangeArrowheads="1"/>
            </p:cNvSpPr>
            <p:nvPr/>
          </p:nvSpPr>
          <p:spPr bwMode="auto">
            <a:xfrm>
              <a:off x="6110" y="10674"/>
              <a:ext cx="1443" cy="3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Arial Unicode MS" pitchFamily="34" charset="-128"/>
                  <a:cs typeface="Arial" pitchFamily="34" charset="0"/>
                </a:rPr>
                <a:t>Y  h+v kickers</a:t>
              </a:r>
              <a:endParaRPr lang="en-US" altLang="ja-JP" sz="1800"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3328" name="TextBox 22"/>
            <p:cNvSpPr txBox="1">
              <a:spLocks noChangeArrowheads="1"/>
            </p:cNvSpPr>
            <p:nvPr/>
          </p:nvSpPr>
          <p:spPr bwMode="auto">
            <a:xfrm>
              <a:off x="3066" y="8096"/>
              <a:ext cx="1469" cy="32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FFFF"/>
                  </a:solidFill>
                  <a:ea typeface="Arial Unicode MS" pitchFamily="34" charset="-128"/>
                  <a:cs typeface="Arial" pitchFamily="34" charset="0"/>
                </a:rPr>
                <a:t>B  h+v kickers</a:t>
              </a:r>
              <a:endParaRPr lang="en-US" altLang="ja-JP" sz="1800"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3329" name="TextBox 23"/>
            <p:cNvSpPr txBox="1">
              <a:spLocks noChangeArrowheads="1"/>
            </p:cNvSpPr>
            <p:nvPr/>
          </p:nvSpPr>
          <p:spPr bwMode="auto">
            <a:xfrm>
              <a:off x="3046" y="7777"/>
              <a:ext cx="1493" cy="32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000000"/>
                  </a:solidFill>
                  <a:ea typeface="Arial Unicode MS" pitchFamily="34" charset="-128"/>
                  <a:cs typeface="Arial" pitchFamily="34" charset="0"/>
                </a:rPr>
                <a:t>Y  h+v pickups</a:t>
              </a:r>
              <a:endParaRPr lang="en-US" altLang="ja-JP" sz="1800">
                <a:ea typeface="Arial Unicode MS" pitchFamily="34" charset="-128"/>
                <a:cs typeface="Arial" pitchFamily="34" charset="0"/>
              </a:endParaRPr>
            </a:p>
          </p:txBody>
        </p:sp>
        <p:pic>
          <p:nvPicPr>
            <p:cNvPr id="13330" name="Picture 19" descr="2010 RHIC stochastic cooling, horizontal kicker, ope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78"/>
            <a:stretch>
              <a:fillRect/>
            </a:stretch>
          </p:blipFill>
          <p:spPr bwMode="auto">
            <a:xfrm>
              <a:off x="6236" y="9193"/>
              <a:ext cx="1329" cy="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1" name="TextBox 15"/>
            <p:cNvSpPr txBox="1">
              <a:spLocks noChangeArrowheads="1"/>
            </p:cNvSpPr>
            <p:nvPr/>
          </p:nvSpPr>
          <p:spPr bwMode="auto">
            <a:xfrm>
              <a:off x="3016" y="10026"/>
              <a:ext cx="2073" cy="10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ja-JP" sz="1400">
                  <a:solidFill>
                    <a:srgbClr val="000000"/>
                  </a:solidFill>
                  <a:ea typeface="Arial Unicode MS" pitchFamily="34" charset="-128"/>
                  <a:cs typeface="Arial" pitchFamily="34" charset="0"/>
                </a:rPr>
                <a:t>Measure deviations from central moment-um in pickups, correct with kickers</a:t>
              </a:r>
              <a:endParaRPr lang="en-US" altLang="ja-JP" sz="1800"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3332" name="Text Box 3"/>
            <p:cNvSpPr txBox="1">
              <a:spLocks noChangeArrowheads="1"/>
            </p:cNvSpPr>
            <p:nvPr/>
          </p:nvSpPr>
          <p:spPr bwMode="auto">
            <a:xfrm>
              <a:off x="6190" y="8914"/>
              <a:ext cx="1394" cy="5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ja-JP" sz="1400" b="1">
                  <a:solidFill>
                    <a:srgbClr val="000000"/>
                  </a:solidFill>
                  <a:ea typeface="Arial Unicode MS" pitchFamily="34" charset="-128"/>
                  <a:cs typeface="Arial" pitchFamily="34" charset="0"/>
                </a:rPr>
                <a:t>Horiz. Kicker (open)</a:t>
              </a:r>
              <a:endParaRPr lang="en-US" altLang="ja-JP" sz="1800">
                <a:ea typeface="Arial Unicode MS" pitchFamily="34" charset="-128"/>
                <a:cs typeface="Arial" pitchFamily="34" charset="0"/>
              </a:endParaRPr>
            </a:p>
          </p:txBody>
        </p:sp>
        <p:sp>
          <p:nvSpPr>
            <p:cNvPr id="13333" name="Line 2"/>
            <p:cNvSpPr>
              <a:spLocks noChangeShapeType="1"/>
            </p:cNvSpPr>
            <p:nvPr/>
          </p:nvSpPr>
          <p:spPr bwMode="auto">
            <a:xfrm>
              <a:off x="6867" y="9450"/>
              <a:ext cx="0" cy="32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58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</a:rPr>
              <a:t>RHIC-II Era is Here, Done Very Cost-Effectively !</a:t>
            </a:r>
            <a:endParaRPr lang="en-US" sz="2400" b="1" i="1" dirty="0">
              <a:solidFill>
                <a:srgbClr val="04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6" charset="-128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0" y="4243640"/>
            <a:ext cx="4571998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2000" b="1" i="1" dirty="0">
                <a:solidFill>
                  <a:srgbClr val="D60093"/>
                </a:solidFill>
              </a:rPr>
              <a:t> </a:t>
            </a:r>
            <a:r>
              <a:rPr lang="en-US" sz="1800" b="1" i="1" dirty="0">
                <a:solidFill>
                  <a:srgbClr val="D60093"/>
                </a:solidFill>
              </a:rPr>
              <a:t>RHIC breakthrough in bunched-beam stochastic cooling </a:t>
            </a: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 </a:t>
            </a:r>
            <a:r>
              <a:rPr lang="en-US" sz="1800" b="1" i="1" dirty="0" smtClean="0">
                <a:sym typeface="Symbol"/>
              </a:rPr>
              <a:t>now</a:t>
            </a:r>
            <a:r>
              <a:rPr lang="en-US" sz="1800" b="1" i="1" dirty="0" smtClean="0">
                <a:solidFill>
                  <a:srgbClr val="D60093"/>
                </a:solidFill>
              </a:rPr>
              <a:t> </a:t>
            </a:r>
            <a:r>
              <a:rPr lang="en-US" sz="1800" b="1" i="1" dirty="0"/>
              <a:t>~</a:t>
            </a:r>
            <a:r>
              <a:rPr lang="en-US" sz="1800" b="1" i="1" dirty="0" smtClean="0"/>
              <a:t>x18 over original design HI luminosity, 5 </a:t>
            </a:r>
            <a:r>
              <a:rPr lang="en-US" sz="1800" b="1" i="1" dirty="0"/>
              <a:t>years </a:t>
            </a:r>
            <a:r>
              <a:rPr lang="en-US" sz="1800" b="1" i="1" dirty="0" smtClean="0"/>
              <a:t>earlier, at </a:t>
            </a:r>
            <a:r>
              <a:rPr lang="en-US" sz="1800" b="1" i="1" dirty="0"/>
              <a:t>~1/7 the cost </a:t>
            </a:r>
            <a:r>
              <a:rPr lang="en-US" sz="1800" b="1" i="1" dirty="0" smtClean="0">
                <a:solidFill>
                  <a:srgbClr val="D60093"/>
                </a:solidFill>
              </a:rPr>
              <a:t>in </a:t>
            </a:r>
            <a:r>
              <a:rPr lang="en-US" sz="1800" b="1" i="1" dirty="0">
                <a:solidFill>
                  <a:srgbClr val="D60093"/>
                </a:solidFill>
              </a:rPr>
              <a:t>2007 NP </a:t>
            </a:r>
            <a:r>
              <a:rPr lang="en-US" sz="1800" b="1" i="1" dirty="0" smtClean="0">
                <a:solidFill>
                  <a:srgbClr val="D60093"/>
                </a:solidFill>
              </a:rPr>
              <a:t>LRP</a:t>
            </a:r>
            <a:endParaRPr lang="en-US" sz="1800" b="1" i="1" dirty="0">
              <a:solidFill>
                <a:srgbClr val="D60093"/>
              </a:solidFill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US" sz="1800" b="1" i="1" dirty="0">
                <a:solidFill>
                  <a:srgbClr val="0066FF"/>
                </a:solidFill>
              </a:rPr>
              <a:t> </a:t>
            </a:r>
            <a:r>
              <a:rPr lang="en-US" sz="1800" b="1" i="1" dirty="0" smtClean="0">
                <a:solidFill>
                  <a:srgbClr val="0033CC"/>
                </a:solidFill>
              </a:rPr>
              <a:t>New Electron Beam Ion Source used in 2012 for new species, e.g., U beams</a:t>
            </a:r>
            <a:endParaRPr lang="en-US" sz="1800" b="1" i="1" dirty="0">
              <a:solidFill>
                <a:srgbClr val="0033CC"/>
              </a:solidFill>
            </a:endParaRPr>
          </a:p>
        </p:txBody>
      </p:sp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0" y="6193572"/>
            <a:ext cx="4572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800" b="1" i="1" dirty="0">
                <a:solidFill>
                  <a:srgbClr val="D60093"/>
                </a:solidFill>
              </a:rPr>
              <a:t> </a:t>
            </a:r>
            <a:r>
              <a:rPr lang="en-US" sz="1800" b="1" i="1" dirty="0" smtClean="0">
                <a:solidFill>
                  <a:srgbClr val="D60093"/>
                </a:solidFill>
              </a:rPr>
              <a:t>Install electron </a:t>
            </a:r>
            <a:r>
              <a:rPr lang="en-US" sz="1800" b="1" i="1" dirty="0">
                <a:solidFill>
                  <a:srgbClr val="D60093"/>
                </a:solidFill>
              </a:rPr>
              <a:t>lenses </a:t>
            </a:r>
            <a:r>
              <a:rPr lang="en-US" sz="1800" b="1" i="1" dirty="0" smtClean="0">
                <a:solidFill>
                  <a:srgbClr val="D60093"/>
                </a:solidFill>
              </a:rPr>
              <a:t>for </a:t>
            </a:r>
            <a:r>
              <a:rPr lang="en-US" sz="1800" b="1" i="1" dirty="0">
                <a:solidFill>
                  <a:srgbClr val="D60093"/>
                </a:solidFill>
              </a:rPr>
              <a:t>2013 run to </a:t>
            </a:r>
            <a:r>
              <a:rPr lang="en-US" sz="1800" b="1" i="1" dirty="0" smtClean="0">
                <a:solidFill>
                  <a:srgbClr val="D60093"/>
                </a:solidFill>
                <a:sym typeface="Symbol"/>
              </a:rPr>
              <a:t>  ~2 </a:t>
            </a:r>
            <a:r>
              <a:rPr lang="en-US" sz="1800" b="1" i="1" dirty="0" smtClean="0">
                <a:solidFill>
                  <a:srgbClr val="D60093"/>
                </a:solidFill>
              </a:rPr>
              <a:t> </a:t>
            </a:r>
            <a:r>
              <a:rPr lang="en-US" sz="1800" b="1" i="1" dirty="0">
                <a:solidFill>
                  <a:srgbClr val="D60093"/>
                </a:solidFill>
              </a:rPr>
              <a:t>polarized </a:t>
            </a:r>
            <a:r>
              <a:rPr lang="en-US" sz="1800" b="1" i="1" dirty="0" err="1">
                <a:solidFill>
                  <a:srgbClr val="D60093"/>
                </a:solidFill>
              </a:rPr>
              <a:t>pp</a:t>
            </a:r>
            <a:r>
              <a:rPr lang="en-US" sz="1800" b="1" i="1" dirty="0">
                <a:solidFill>
                  <a:srgbClr val="D60093"/>
                </a:solidFill>
              </a:rPr>
              <a:t> </a:t>
            </a:r>
            <a:r>
              <a:rPr lang="en-US" sz="1800" b="1" i="1" dirty="0" smtClean="0">
                <a:solidFill>
                  <a:srgbClr val="D60093"/>
                </a:solidFill>
              </a:rPr>
              <a:t>luminosity</a:t>
            </a:r>
            <a:endParaRPr lang="en-US" sz="1800" b="1" i="1" dirty="0">
              <a:solidFill>
                <a:srgbClr val="D60093"/>
              </a:solidFill>
            </a:endParaRPr>
          </a:p>
        </p:txBody>
      </p:sp>
      <p:grpSp>
        <p:nvGrpSpPr>
          <p:cNvPr id="13321" name="Group 3"/>
          <p:cNvGrpSpPr>
            <a:grpSpLocks/>
          </p:cNvGrpSpPr>
          <p:nvPr/>
        </p:nvGrpSpPr>
        <p:grpSpPr bwMode="auto">
          <a:xfrm>
            <a:off x="5135355" y="804547"/>
            <a:ext cx="3930858" cy="2742377"/>
            <a:chOff x="27296" y="4506037"/>
            <a:chExt cx="3505200" cy="2336800"/>
          </a:xfrm>
        </p:grpSpPr>
        <p:pic>
          <p:nvPicPr>
            <p:cNvPr id="13322" name="Picture 2" descr="C:\Documents and Settings\alessi.BNL\My Documents\My Pictures\EBIS\Bowman 8-09\1620-8-20-09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96" y="4506037"/>
              <a:ext cx="3505200" cy="233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3" name="TextBox 20"/>
            <p:cNvSpPr txBox="1">
              <a:spLocks noChangeArrowheads="1"/>
            </p:cNvSpPr>
            <p:nvPr/>
          </p:nvSpPr>
          <p:spPr bwMode="auto">
            <a:xfrm>
              <a:off x="2429301" y="4506172"/>
              <a:ext cx="1103195" cy="33855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600" b="1"/>
                <a:t>EBIS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571998" y="3783656"/>
            <a:ext cx="4494213" cy="2981073"/>
            <a:chOff x="0" y="1"/>
            <a:chExt cx="3771900" cy="196910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1"/>
              <a:ext cx="3771900" cy="1969108"/>
            </a:xfrm>
            <a:prstGeom prst="rect">
              <a:avLst/>
            </a:prstGeom>
          </p:spPr>
        </p:pic>
        <p:sp>
          <p:nvSpPr>
            <p:cNvPr id="26" name="TextBox 11"/>
            <p:cNvSpPr txBox="1"/>
            <p:nvPr/>
          </p:nvSpPr>
          <p:spPr>
            <a:xfrm>
              <a:off x="624909" y="1128646"/>
              <a:ext cx="2098040" cy="2667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fontAlgn="base"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kern="1200" dirty="0">
                  <a:solidFill>
                    <a:srgbClr val="000000"/>
                  </a:solidFill>
                  <a:effectLst/>
                  <a:latin typeface="Arial"/>
                  <a:ea typeface="MS PGothic"/>
                  <a:cs typeface="MS PGothic"/>
                </a:rPr>
                <a:t>2012 RHIC U-U run</a:t>
              </a:r>
              <a:endParaRPr lang="en-US" sz="1800" dirty="0">
                <a:effectLst/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46413" y="696913"/>
            <a:ext cx="6088062" cy="2847975"/>
            <a:chOff x="1895" y="355"/>
            <a:chExt cx="3835" cy="179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895" y="355"/>
              <a:ext cx="2500" cy="1526"/>
              <a:chOff x="528" y="816"/>
              <a:chExt cx="3511" cy="2448"/>
            </a:xfrm>
          </p:grpSpPr>
          <p:pic>
            <p:nvPicPr>
              <p:cNvPr id="24606" name="Picture 5" descr="svtx_top_assembly_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72" y="960"/>
                <a:ext cx="2167" cy="2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07" name="Picture 8" descr="FVTX_Half_Assy_3a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8" y="816"/>
                <a:ext cx="1179" cy="20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08" name="Freeform 16"/>
              <p:cNvSpPr>
                <a:spLocks/>
              </p:cNvSpPr>
              <p:nvPr/>
            </p:nvSpPr>
            <p:spPr bwMode="auto">
              <a:xfrm>
                <a:off x="1728" y="1296"/>
                <a:ext cx="480" cy="432"/>
              </a:xfrm>
              <a:custGeom>
                <a:avLst/>
                <a:gdLst>
                  <a:gd name="T0" fmla="*/ 0 w 480"/>
                  <a:gd name="T1" fmla="*/ 0 h 144"/>
                  <a:gd name="T2" fmla="*/ 480 w 480"/>
                  <a:gd name="T3" fmla="*/ 314928 h 144"/>
                  <a:gd name="T4" fmla="*/ 0 60000 65536"/>
                  <a:gd name="T5" fmla="*/ 0 60000 65536"/>
                  <a:gd name="T6" fmla="*/ 0 w 480"/>
                  <a:gd name="T7" fmla="*/ 0 h 144"/>
                  <a:gd name="T8" fmla="*/ 480 w 480"/>
                  <a:gd name="T9" fmla="*/ 144 h 14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0" h="144">
                    <a:moveTo>
                      <a:pt x="0" y="0"/>
                    </a:moveTo>
                    <a:cubicBezTo>
                      <a:pt x="200" y="60"/>
                      <a:pt x="400" y="120"/>
                      <a:pt x="480" y="144"/>
                    </a:cubicBezTo>
                  </a:path>
                </a:pathLst>
              </a:custGeom>
              <a:noFill/>
              <a:ln w="57150">
                <a:solidFill>
                  <a:srgbClr val="FF8000"/>
                </a:solidFill>
                <a:round/>
                <a:headEnd type="stealth" w="lg" len="lg"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sz="1800"/>
              </a:p>
            </p:txBody>
          </p:sp>
          <p:sp>
            <p:nvSpPr>
              <p:cNvPr id="24609" name="Line 17"/>
              <p:cNvSpPr>
                <a:spLocks noChangeShapeType="1"/>
              </p:cNvSpPr>
              <p:nvPr/>
            </p:nvSpPr>
            <p:spPr bwMode="auto">
              <a:xfrm flipV="1">
                <a:off x="1392" y="2400"/>
                <a:ext cx="768" cy="288"/>
              </a:xfrm>
              <a:prstGeom prst="line">
                <a:avLst/>
              </a:prstGeom>
              <a:noFill/>
              <a:ln w="57150">
                <a:solidFill>
                  <a:srgbClr val="FF8000"/>
                </a:solidFill>
                <a:round/>
                <a:headEnd type="stealth" w="lg" len="lg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4602" name="Picture 4" descr="svtx_barrel_half_assy_5-11-0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65" y="403"/>
              <a:ext cx="1265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4755" y="1638"/>
              <a:ext cx="429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0033CC"/>
                  </a:solidFill>
                  <a:ea typeface="ＭＳ Ｐゴシック"/>
                  <a:cs typeface="ＭＳ Ｐゴシック"/>
                </a:rPr>
                <a:t>VTX</a:t>
              </a:r>
            </a:p>
          </p:txBody>
        </p:sp>
        <p:sp>
          <p:nvSpPr>
            <p:cNvPr id="156683" name="Text Box 11"/>
            <p:cNvSpPr txBox="1">
              <a:spLocks noChangeArrowheads="1"/>
            </p:cNvSpPr>
            <p:nvPr/>
          </p:nvSpPr>
          <p:spPr bwMode="auto">
            <a:xfrm>
              <a:off x="2016" y="1638"/>
              <a:ext cx="493" cy="212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0033CC"/>
                  </a:solidFill>
                  <a:ea typeface="ＭＳ Ｐゴシック"/>
                  <a:cs typeface="ＭＳ Ｐゴシック"/>
                </a:rPr>
                <a:t>FVTX</a:t>
              </a:r>
            </a:p>
          </p:txBody>
        </p:sp>
        <p:sp>
          <p:nvSpPr>
            <p:cNvPr id="24605" name="Freeform 12"/>
            <p:cNvSpPr>
              <a:spLocks/>
            </p:cNvSpPr>
            <p:nvPr/>
          </p:nvSpPr>
          <p:spPr bwMode="auto">
            <a:xfrm rot="15286956" flipH="1">
              <a:off x="3843" y="1363"/>
              <a:ext cx="685" cy="887"/>
            </a:xfrm>
            <a:custGeom>
              <a:avLst/>
              <a:gdLst>
                <a:gd name="T0" fmla="*/ 0 w 1091"/>
                <a:gd name="T1" fmla="*/ 4 h 836"/>
                <a:gd name="T2" fmla="*/ 61 w 1091"/>
                <a:gd name="T3" fmla="*/ 198 h 836"/>
                <a:gd name="T4" fmla="*/ 35 w 1091"/>
                <a:gd name="T5" fmla="*/ 1193 h 836"/>
                <a:gd name="T6" fmla="*/ 0 60000 65536"/>
                <a:gd name="T7" fmla="*/ 0 60000 65536"/>
                <a:gd name="T8" fmla="*/ 0 60000 65536"/>
                <a:gd name="T9" fmla="*/ 0 w 1091"/>
                <a:gd name="T10" fmla="*/ 0 h 836"/>
                <a:gd name="T11" fmla="*/ 1091 w 1091"/>
                <a:gd name="T12" fmla="*/ 836 h 8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91" h="836">
                  <a:moveTo>
                    <a:pt x="0" y="4"/>
                  </a:moveTo>
                  <a:cubicBezTo>
                    <a:pt x="452" y="2"/>
                    <a:pt x="905" y="0"/>
                    <a:pt x="998" y="139"/>
                  </a:cubicBezTo>
                  <a:cubicBezTo>
                    <a:pt x="1091" y="278"/>
                    <a:pt x="630" y="720"/>
                    <a:pt x="557" y="836"/>
                  </a:cubicBezTo>
                </a:path>
              </a:pathLst>
            </a:custGeom>
            <a:noFill/>
            <a:ln w="57150">
              <a:solidFill>
                <a:srgbClr val="FE740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Text Box 13"/>
          <p:cNvSpPr txBox="1">
            <a:spLocks noChangeArrowheads="1"/>
          </p:cNvSpPr>
          <p:nvPr/>
        </p:nvSpPr>
        <p:spPr bwMode="auto">
          <a:xfrm>
            <a:off x="190500" y="588963"/>
            <a:ext cx="2714625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i="1" dirty="0">
                <a:solidFill>
                  <a:srgbClr val="0033CC"/>
                </a:solidFill>
              </a:rPr>
              <a:t> </a:t>
            </a:r>
            <a:r>
              <a:rPr lang="en-US" sz="1800" b="1" i="1" dirty="0" smtClean="0">
                <a:solidFill>
                  <a:srgbClr val="0033CC"/>
                </a:solidFill>
              </a:rPr>
              <a:t>PHENIX </a:t>
            </a:r>
            <a:r>
              <a:rPr lang="en-US" sz="1800" b="1" i="1" dirty="0">
                <a:solidFill>
                  <a:srgbClr val="0033CC"/>
                </a:solidFill>
              </a:rPr>
              <a:t>VTX &amp; FVTX </a:t>
            </a:r>
            <a:r>
              <a:rPr lang="en-US" sz="1800" b="1" i="1" dirty="0" smtClean="0">
                <a:solidFill>
                  <a:srgbClr val="0033CC"/>
                </a:solidFill>
              </a:rPr>
              <a:t>upgrades greatly improve vertex resolution, heavy flavor ID</a:t>
            </a:r>
            <a:endParaRPr lang="en-US" sz="1800" b="1" i="1" dirty="0">
              <a:solidFill>
                <a:srgbClr val="D60093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i="1" dirty="0">
                <a:solidFill>
                  <a:srgbClr val="D60093"/>
                </a:solidFill>
              </a:rPr>
              <a:t> </a:t>
            </a:r>
            <a:r>
              <a:rPr lang="en-US" sz="1800" b="1" i="1" dirty="0" smtClean="0">
                <a:solidFill>
                  <a:srgbClr val="D60093"/>
                </a:solidFill>
                <a:sym typeface="Symbol" pitchFamily="18" charset="2"/>
              </a:rPr>
              <a:t> </a:t>
            </a:r>
            <a:r>
              <a:rPr lang="en-US" sz="1800" b="1" i="1" dirty="0">
                <a:solidFill>
                  <a:srgbClr val="D60093"/>
                </a:solidFill>
                <a:sym typeface="Symbol" pitchFamily="18" charset="2"/>
              </a:rPr>
              <a:t>trigger </a:t>
            </a:r>
            <a:r>
              <a:rPr lang="en-US" sz="1800" b="1" i="1" dirty="0" smtClean="0">
                <a:solidFill>
                  <a:srgbClr val="D60093"/>
                </a:solidFill>
                <a:sym typeface="Symbol" pitchFamily="18" charset="2"/>
              </a:rPr>
              <a:t>upgrade installed </a:t>
            </a:r>
            <a:r>
              <a:rPr lang="en-US" sz="1800" b="1" i="1" dirty="0">
                <a:solidFill>
                  <a:srgbClr val="D60093"/>
                </a:solidFill>
                <a:sym typeface="Symbol" pitchFamily="18" charset="2"/>
              </a:rPr>
              <a:t>in </a:t>
            </a:r>
            <a:r>
              <a:rPr lang="en-US" sz="1800" b="1" i="1" dirty="0" smtClean="0">
                <a:solidFill>
                  <a:srgbClr val="D60093"/>
                </a:solidFill>
                <a:sym typeface="Symbol" pitchFamily="18" charset="2"/>
              </a:rPr>
              <a:t>FY10-11 enhances W </a:t>
            </a:r>
            <a:r>
              <a:rPr lang="en-US" sz="1800" b="1" i="1" dirty="0" err="1" smtClean="0">
                <a:solidFill>
                  <a:srgbClr val="D60093"/>
                </a:solidFill>
                <a:sym typeface="Symbol" pitchFamily="18" charset="2"/>
              </a:rPr>
              <a:t>prod’n</a:t>
            </a:r>
            <a:r>
              <a:rPr lang="en-US" sz="1800" b="1" i="1" dirty="0" smtClean="0">
                <a:solidFill>
                  <a:srgbClr val="D60093"/>
                </a:solidFill>
                <a:sym typeface="Symbol" pitchFamily="18" charset="2"/>
              </a:rPr>
              <a:t> triggering for spin program.</a:t>
            </a:r>
            <a:endParaRPr lang="en-US" sz="1800" b="1" i="1" dirty="0">
              <a:solidFill>
                <a:srgbClr val="D60093"/>
              </a:solidFill>
            </a:endParaRPr>
          </a:p>
        </p:txBody>
      </p:sp>
      <p:sp>
        <p:nvSpPr>
          <p:cNvPr id="24581" name="Text Box 14"/>
          <p:cNvSpPr txBox="1">
            <a:spLocks noChangeArrowheads="1"/>
          </p:cNvSpPr>
          <p:nvPr/>
        </p:nvSpPr>
        <p:spPr bwMode="auto">
          <a:xfrm>
            <a:off x="4908550" y="3731284"/>
            <a:ext cx="3902075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i="1" dirty="0">
                <a:solidFill>
                  <a:srgbClr val="0033CC"/>
                </a:solidFill>
              </a:rPr>
              <a:t> STAR Heavy Flavor Tracker receives </a:t>
            </a:r>
            <a:r>
              <a:rPr lang="en-US" sz="1800" b="1" i="1" dirty="0" smtClean="0">
                <a:solidFill>
                  <a:srgbClr val="0033CC"/>
                </a:solidFill>
              </a:rPr>
              <a:t>CD-2/3 review in 2011.  Will permit topological recon-</a:t>
            </a:r>
            <a:r>
              <a:rPr lang="en-US" sz="1800" b="1" i="1" dirty="0" err="1" smtClean="0">
                <a:solidFill>
                  <a:srgbClr val="0033CC"/>
                </a:solidFill>
              </a:rPr>
              <a:t>struction</a:t>
            </a:r>
            <a:r>
              <a:rPr lang="en-US" sz="1800" b="1" i="1" dirty="0" smtClean="0">
                <a:solidFill>
                  <a:srgbClr val="0033CC"/>
                </a:solidFill>
              </a:rPr>
              <a:t> of charmed hadrons.</a:t>
            </a:r>
            <a:endParaRPr lang="en-US" sz="1800" b="1" i="1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i="1" dirty="0">
                <a:solidFill>
                  <a:srgbClr val="D60093"/>
                </a:solidFill>
              </a:rPr>
              <a:t> STAR Forward GEM </a:t>
            </a:r>
            <a:r>
              <a:rPr lang="en-US" sz="1800" b="1" i="1" dirty="0" smtClean="0">
                <a:solidFill>
                  <a:srgbClr val="D60093"/>
                </a:solidFill>
              </a:rPr>
              <a:t>Tracker to be installed for Runs 12 and 13, will enhance forward tracking, W charge sign discrimination.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800" b="1" i="1" dirty="0" smtClean="0">
                <a:solidFill>
                  <a:srgbClr val="0033CC"/>
                </a:solidFill>
              </a:rPr>
              <a:t> STAR </a:t>
            </a:r>
            <a:r>
              <a:rPr lang="en-US" sz="1800" b="1" i="1" dirty="0" err="1" smtClean="0">
                <a:solidFill>
                  <a:srgbClr val="0033CC"/>
                </a:solidFill>
              </a:rPr>
              <a:t>Muon</a:t>
            </a:r>
            <a:r>
              <a:rPr lang="en-US" sz="1800" b="1" i="1" dirty="0" smtClean="0">
                <a:solidFill>
                  <a:srgbClr val="0033CC"/>
                </a:solidFill>
              </a:rPr>
              <a:t> Telescope Detector (Run 14) to improve </a:t>
            </a:r>
            <a:r>
              <a:rPr lang="en-US" sz="1800" b="1" i="1" dirty="0" err="1" smtClean="0">
                <a:solidFill>
                  <a:srgbClr val="0033CC"/>
                </a:solidFill>
              </a:rPr>
              <a:t>quarkonium</a:t>
            </a:r>
            <a:endParaRPr lang="en-US" sz="1800" b="1" i="1" dirty="0">
              <a:solidFill>
                <a:srgbClr val="0033CC"/>
              </a:solidFill>
            </a:endParaRPr>
          </a:p>
        </p:txBody>
      </p:sp>
      <p:sp>
        <p:nvSpPr>
          <p:cNvPr id="24582" name="Text Box 15"/>
          <p:cNvSpPr txBox="1">
            <a:spLocks noChangeArrowheads="1"/>
          </p:cNvSpPr>
          <p:nvPr/>
        </p:nvSpPr>
        <p:spPr bwMode="auto">
          <a:xfrm>
            <a:off x="7175500" y="3073400"/>
            <a:ext cx="1917700" cy="336550"/>
          </a:xfrm>
          <a:prstGeom prst="rect">
            <a:avLst/>
          </a:prstGeom>
          <a:solidFill>
            <a:srgbClr val="FDE08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33CC"/>
                </a:solidFill>
              </a:rPr>
              <a:t>Install for Run 11</a:t>
            </a:r>
          </a:p>
        </p:txBody>
      </p:sp>
      <p:sp>
        <p:nvSpPr>
          <p:cNvPr id="24583" name="Text Box 16"/>
          <p:cNvSpPr txBox="1">
            <a:spLocks noChangeArrowheads="1"/>
          </p:cNvSpPr>
          <p:nvPr/>
        </p:nvSpPr>
        <p:spPr bwMode="auto">
          <a:xfrm>
            <a:off x="2705100" y="3060700"/>
            <a:ext cx="1892300" cy="336550"/>
          </a:xfrm>
          <a:prstGeom prst="rect">
            <a:avLst/>
          </a:prstGeom>
          <a:solidFill>
            <a:srgbClr val="FDE08D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0033CC"/>
                </a:solidFill>
              </a:rPr>
              <a:t>Install for Run 12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788" y="3580197"/>
            <a:ext cx="4703763" cy="3213100"/>
            <a:chOff x="53788" y="3580197"/>
            <a:chExt cx="4703763" cy="3213100"/>
          </a:xfrm>
        </p:grpSpPr>
        <p:grpSp>
          <p:nvGrpSpPr>
            <p:cNvPr id="5" name="Group 4"/>
            <p:cNvGrpSpPr/>
            <p:nvPr/>
          </p:nvGrpSpPr>
          <p:grpSpPr>
            <a:xfrm>
              <a:off x="53788" y="3580197"/>
              <a:ext cx="4703763" cy="3213100"/>
              <a:chOff x="0" y="3644900"/>
              <a:chExt cx="4703763" cy="32131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0" y="3644900"/>
                <a:ext cx="4703763" cy="3213100"/>
                <a:chOff x="0" y="3644900"/>
                <a:chExt cx="4703763" cy="3213100"/>
              </a:xfrm>
            </p:grpSpPr>
            <p:pic>
              <p:nvPicPr>
                <p:cNvPr id="24584" name="Picture 2" descr="C:\Users\ECAnderssen_local\Desktop\Figures Integration\STAR HALL 3D_Zoom_1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lum bright="1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12700" y="3797300"/>
                  <a:ext cx="4691063" cy="304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585" name="Oval 4"/>
                <p:cNvSpPr>
                  <a:spLocks noChangeArrowheads="1"/>
                </p:cNvSpPr>
                <p:nvPr/>
              </p:nvSpPr>
              <p:spPr bwMode="auto">
                <a:xfrm>
                  <a:off x="12700" y="3863975"/>
                  <a:ext cx="2027238" cy="1212850"/>
                </a:xfrm>
                <a:prstGeom prst="ellipse">
                  <a:avLst/>
                </a:prstGeom>
                <a:blipFill dpi="0" rotWithShape="1">
                  <a:blip r:embed="rId7" cstate="print"/>
                  <a:srcRect/>
                  <a:stretch>
                    <a:fillRect/>
                  </a:stretch>
                </a:blipFill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 eaLnBrk="1" hangingPunct="1"/>
                  <a:endParaRPr lang="en-US" altLang="zh-CN" sz="1800">
                    <a:ea typeface="黑体"/>
                    <a:cs typeface="黑体"/>
                  </a:endParaRPr>
                </a:p>
              </p:txBody>
            </p:sp>
            <p:sp>
              <p:nvSpPr>
                <p:cNvPr id="24586" name="Oval 5"/>
                <p:cNvSpPr>
                  <a:spLocks noChangeArrowheads="1"/>
                </p:cNvSpPr>
                <p:nvPr/>
              </p:nvSpPr>
              <p:spPr bwMode="auto">
                <a:xfrm>
                  <a:off x="1804988" y="4945063"/>
                  <a:ext cx="841375" cy="485775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 defTabSz="457200" eaLnBrk="1" hangingPunct="1"/>
                  <a:endParaRPr lang="en-US" altLang="zh-CN" sz="1800">
                    <a:ea typeface="黑体"/>
                    <a:cs typeface="黑体"/>
                  </a:endParaRPr>
                </a:p>
              </p:txBody>
            </p:sp>
            <p:cxnSp>
              <p:nvCxnSpPr>
                <p:cNvPr id="24587" name="Straight Arrow Connector 7"/>
                <p:cNvCxnSpPr>
                  <a:cxnSpLocks noChangeShapeType="1"/>
                  <a:stCxn id="24585" idx="4"/>
                </p:cNvCxnSpPr>
                <p:nvPr/>
              </p:nvCxnSpPr>
              <p:spPr bwMode="auto">
                <a:xfrm rot="16200000" flipH="1">
                  <a:off x="1323181" y="4793457"/>
                  <a:ext cx="187325" cy="779462"/>
                </a:xfrm>
                <a:prstGeom prst="straightConnector1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588" name="Straight Arrow Connector 13"/>
                <p:cNvCxnSpPr>
                  <a:cxnSpLocks noChangeShapeType="1"/>
                  <a:endCxn id="24586" idx="7"/>
                </p:cNvCxnSpPr>
                <p:nvPr/>
              </p:nvCxnSpPr>
              <p:spPr bwMode="auto">
                <a:xfrm rot="16200000" flipH="1">
                  <a:off x="1846263" y="4340225"/>
                  <a:ext cx="781050" cy="571500"/>
                </a:xfrm>
                <a:prstGeom prst="straightConnector1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0" name="Rounded Rectangle 19"/>
                <p:cNvSpPr>
                  <a:spLocks noChangeArrowheads="1"/>
                </p:cNvSpPr>
                <p:nvPr/>
              </p:nvSpPr>
              <p:spPr bwMode="auto">
                <a:xfrm>
                  <a:off x="0" y="5613400"/>
                  <a:ext cx="2601913" cy="1244600"/>
                </a:xfrm>
                <a:prstGeom prst="roundRect">
                  <a:avLst>
                    <a:gd name="adj" fmla="val 12282"/>
                  </a:avLst>
                </a:prstGeom>
                <a:solidFill>
                  <a:srgbClr val="CC99FF"/>
                </a:solidFill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lIns="0" rIns="0" anchor="ctr"/>
                <a:lstStyle/>
                <a:p>
                  <a:pPr marL="342900" indent="-342900" defTabSz="457200" eaLnBrk="1" hangingPunct="1">
                    <a:buFontTx/>
                    <a:buAutoNum type="arabicParenR"/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Identify heavy flavor </a:t>
                  </a:r>
                  <a:r>
                    <a:rPr lang="en-US" sz="1400" dirty="0" err="1">
                      <a:solidFill>
                        <a:srgbClr val="FFFFFF"/>
                      </a:solidFill>
                    </a:rPr>
                    <a:t>hadron</a:t>
                  </a:r>
                  <a:r>
                    <a:rPr lang="en-US" sz="1400" dirty="0">
                      <a:solidFill>
                        <a:srgbClr val="FFFFFF"/>
                      </a:solidFill>
                    </a:rPr>
                    <a:t> directly</a:t>
                  </a:r>
                </a:p>
                <a:p>
                  <a:pPr marL="342900" indent="-342900" defTabSz="457200" eaLnBrk="1" hangingPunct="1">
                    <a:buFontTx/>
                    <a:buAutoNum type="arabicParenR"/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Precision measurement HF </a:t>
                  </a:r>
                  <a:r>
                    <a:rPr lang="en-US" sz="1400" dirty="0" err="1">
                      <a:solidFill>
                        <a:srgbClr val="FFFFFF"/>
                      </a:solidFill>
                    </a:rPr>
                    <a:t>hadron</a:t>
                  </a:r>
                  <a:r>
                    <a:rPr lang="en-US" sz="1400" dirty="0">
                      <a:solidFill>
                        <a:srgbClr val="FFFFFF"/>
                      </a:solidFill>
                    </a:rPr>
                    <a:t> energy loss and collectivity </a:t>
                  </a:r>
                </a:p>
                <a:p>
                  <a:pPr marL="342900" indent="-342900" defTabSz="457200" eaLnBrk="1" hangingPunct="1">
                    <a:buFontTx/>
                    <a:buAutoNum type="arabicParenR"/>
                    <a:defRPr/>
                  </a:pPr>
                  <a:r>
                    <a:rPr lang="en-US" sz="1400" dirty="0">
                      <a:solidFill>
                        <a:srgbClr val="FFFFFF"/>
                      </a:solidFill>
                    </a:rPr>
                    <a:t>Ready for </a:t>
                  </a:r>
                  <a:r>
                    <a:rPr lang="en-US" sz="1400" b="1" dirty="0"/>
                    <a:t>Run </a:t>
                  </a:r>
                  <a:r>
                    <a:rPr lang="en-US" sz="1400" b="1" dirty="0" smtClean="0"/>
                    <a:t>14</a:t>
                  </a:r>
                  <a:endParaRPr lang="en-US" sz="1400" b="1" dirty="0"/>
                </a:p>
              </p:txBody>
            </p:sp>
            <p:sp>
              <p:nvSpPr>
                <p:cNvPr id="24596" name="TextBox 86"/>
                <p:cNvSpPr>
                  <a:spLocks noChangeArrowheads="1"/>
                </p:cNvSpPr>
                <p:nvPr/>
              </p:nvSpPr>
              <p:spPr bwMode="auto">
                <a:xfrm>
                  <a:off x="182563" y="5249863"/>
                  <a:ext cx="1049337" cy="3508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9AB5E4"/>
                    </a:gs>
                    <a:gs pos="50000">
                      <a:srgbClr val="C2D1ED"/>
                    </a:gs>
                    <a:gs pos="100000">
                      <a:srgbClr val="E1E8F5"/>
                    </a:gs>
                  </a:gsLst>
                  <a:lin ang="5400000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anchor="ctr" anchorCtr="1"/>
                <a:lstStyle/>
                <a:p>
                  <a:pPr algn="ctr"/>
                  <a:r>
                    <a:rPr lang="en-US" sz="1800">
                      <a:solidFill>
                        <a:srgbClr val="000000"/>
                      </a:solidFill>
                      <a:ea typeface="宋体" charset="-122"/>
                    </a:rPr>
                    <a:t>HFT</a:t>
                  </a:r>
                  <a:endParaRPr lang="en-US"/>
                </a:p>
              </p:txBody>
            </p:sp>
            <p:sp>
              <p:nvSpPr>
                <p:cNvPr id="35" name="Rounded Rectangle 34"/>
                <p:cNvSpPr>
                  <a:spLocks noChangeArrowheads="1"/>
                </p:cNvSpPr>
                <p:nvPr/>
              </p:nvSpPr>
              <p:spPr bwMode="auto">
                <a:xfrm>
                  <a:off x="2809875" y="3644900"/>
                  <a:ext cx="1889125" cy="555625"/>
                </a:xfrm>
                <a:prstGeom prst="roundRect">
                  <a:avLst>
                    <a:gd name="adj" fmla="val 12282"/>
                  </a:avLst>
                </a:prstGeom>
                <a:solidFill>
                  <a:srgbClr val="CC99FF"/>
                </a:solidFill>
                <a:ln w="9525" algn="ctr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marL="342900" indent="-342900" defTabSz="457200" eaLnBrk="1" hangingPunct="1">
                    <a:buFontTx/>
                    <a:buAutoNum type="arabicParenR"/>
                    <a:defRPr/>
                  </a:pPr>
                  <a:r>
                    <a:rPr lang="en-US" sz="1400">
                      <a:solidFill>
                        <a:srgbClr val="FFFFFF"/>
                      </a:solidFill>
                    </a:rPr>
                    <a:t>A</a:t>
                  </a:r>
                  <a:r>
                    <a:rPr lang="en-US" sz="1400" baseline="-25000">
                      <a:solidFill>
                        <a:srgbClr val="FFFFFF"/>
                      </a:solidFill>
                    </a:rPr>
                    <a:t>L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 for W</a:t>
                  </a:r>
                  <a:r>
                    <a:rPr lang="en-US" sz="1400" baseline="30000">
                      <a:solidFill>
                        <a:srgbClr val="FFFFFF"/>
                      </a:solidFill>
                    </a:rPr>
                    <a:t>±</a:t>
                  </a:r>
                  <a:r>
                    <a:rPr lang="en-US" sz="1400">
                      <a:solidFill>
                        <a:srgbClr val="FFFFFF"/>
                      </a:solidFill>
                    </a:rPr>
                    <a:t> </a:t>
                  </a:r>
                </a:p>
                <a:p>
                  <a:pPr marL="342900" indent="-342900" defTabSz="457200" eaLnBrk="1" hangingPunct="1">
                    <a:buFontTx/>
                    <a:buAutoNum type="arabicParenR"/>
                    <a:defRPr/>
                  </a:pPr>
                  <a:r>
                    <a:rPr lang="en-US" sz="1400">
                      <a:solidFill>
                        <a:srgbClr val="FFFFFF"/>
                      </a:solidFill>
                    </a:rPr>
                    <a:t>Ready for </a:t>
                  </a:r>
                  <a:r>
                    <a:rPr lang="en-US" sz="1400" b="1"/>
                    <a:t>Run 12</a:t>
                  </a:r>
                </a:p>
              </p:txBody>
            </p:sp>
            <p:sp>
              <p:nvSpPr>
                <p:cNvPr id="24598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1565275" y="4024313"/>
                  <a:ext cx="550863" cy="730250"/>
                </a:xfrm>
                <a:prstGeom prst="rect">
                  <a:avLst/>
                </a:prstGeom>
                <a:solidFill>
                  <a:srgbClr val="FFFFFF">
                    <a:alpha val="58823"/>
                  </a:srgb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defTabSz="457200" eaLnBrk="1" hangingPunct="1"/>
                  <a:r>
                    <a:rPr lang="en-US" sz="1400" b="1">
                      <a:solidFill>
                        <a:srgbClr val="000000"/>
                      </a:solidFill>
                      <a:ea typeface="宋体" charset="-122"/>
                    </a:rPr>
                    <a:t>SSD</a:t>
                  </a:r>
                </a:p>
                <a:p>
                  <a:pPr defTabSz="457200" eaLnBrk="1" hangingPunct="1"/>
                  <a:r>
                    <a:rPr lang="en-US" sz="1400" b="1">
                      <a:solidFill>
                        <a:srgbClr val="000000"/>
                      </a:solidFill>
                      <a:ea typeface="宋体" charset="-122"/>
                    </a:rPr>
                    <a:t>IST</a:t>
                  </a:r>
                </a:p>
                <a:p>
                  <a:pPr defTabSz="457200" eaLnBrk="1" hangingPunct="1"/>
                  <a:r>
                    <a:rPr lang="en-US" sz="1400" b="1">
                      <a:solidFill>
                        <a:srgbClr val="000000"/>
                      </a:solidFill>
                      <a:ea typeface="宋体" charset="-122"/>
                    </a:rPr>
                    <a:t>PXL</a:t>
                  </a:r>
                </a:p>
              </p:txBody>
            </p:sp>
          </p:grpSp>
          <p:cxnSp>
            <p:nvCxnSpPr>
              <p:cNvPr id="26" name="Straight Connector 25"/>
              <p:cNvCxnSpPr>
                <a:stCxn id="24" idx="4"/>
              </p:cNvCxnSpPr>
              <p:nvPr/>
            </p:nvCxnSpPr>
            <p:spPr>
              <a:xfrm rot="5400000">
                <a:off x="2471738" y="4668838"/>
                <a:ext cx="1022350" cy="50165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2667000" y="4225925"/>
                <a:ext cx="1049338" cy="350838"/>
              </a:xfrm>
              <a:prstGeom prst="ellipse">
                <a:avLst/>
              </a:prstGeom>
              <a:gradFill>
                <a:gsLst>
                  <a:gs pos="0">
                    <a:srgbClr val="4F81BD">
                      <a:tint val="66000"/>
                      <a:satMod val="160000"/>
                    </a:srgbClr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</p:spPr>
            <p:txBody>
              <a:bodyPr anchor="ctr" anchorCtr="1"/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kern="0" dirty="0">
                    <a:solidFill>
                      <a:sysClr val="windowText" lastClr="000000"/>
                    </a:solidFill>
                    <a:ea typeface="宋体" pitchFamily="2" charset="-122"/>
                  </a:rPr>
                  <a:t>FGT</a:t>
                </a:r>
              </a:p>
            </p:txBody>
          </p:sp>
        </p:grpSp>
        <p:cxnSp>
          <p:nvCxnSpPr>
            <p:cNvPr id="33" name="Straight Connector 32"/>
            <p:cNvCxnSpPr>
              <a:stCxn id="24596" idx="0"/>
            </p:cNvCxnSpPr>
            <p:nvPr/>
          </p:nvCxnSpPr>
          <p:spPr>
            <a:xfrm rot="5400000" flipH="1" flipV="1">
              <a:off x="1673038" y="4748597"/>
              <a:ext cx="149225" cy="10509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90525" y="15875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 Suite of Ongoing </a:t>
            </a:r>
            <a:r>
              <a:rPr lang="en-US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  <a:cs typeface="+mn-cs"/>
              </a:rPr>
              <a:t>Detector Upgrades</a:t>
            </a:r>
            <a:endParaRPr lang="en-US" b="1" i="1" dirty="0">
              <a:solidFill>
                <a:srgbClr val="04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6" charset="-128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514"/>
            <a:ext cx="5673238" cy="684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6" y="1"/>
            <a:ext cx="8855432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39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5875"/>
            <a:ext cx="9144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</a:rPr>
              <a:t>Broad Science Goals for the Next Decade</a:t>
            </a:r>
            <a:endParaRPr lang="en-US" sz="2400" b="1" i="1" dirty="0">
              <a:solidFill>
                <a:srgbClr val="04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858" y="590838"/>
            <a:ext cx="7807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Quantify </a:t>
            </a:r>
            <a:r>
              <a:rPr lang="en-US" sz="2000" b="1" dirty="0" smtClean="0">
                <a:solidFill>
                  <a:srgbClr val="FF0000"/>
                </a:solidFill>
              </a:rPr>
              <a:t>properties of the QGP and features of the QCD phase diagram, as functions of temperature and net quark density from the onset of </a:t>
            </a:r>
            <a:r>
              <a:rPr lang="en-US" sz="2000" b="1" dirty="0" err="1" smtClean="0">
                <a:solidFill>
                  <a:srgbClr val="FF0000"/>
                </a:solidFill>
              </a:rPr>
              <a:t>deconfinement</a:t>
            </a:r>
            <a:r>
              <a:rPr lang="en-US" sz="2000" b="1" dirty="0" smtClean="0">
                <a:solidFill>
                  <a:srgbClr val="FF0000"/>
                </a:solidFill>
              </a:rPr>
              <a:t> toward even earlier universe conditions.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Exploit new discovery potential </a:t>
            </a:r>
            <a:r>
              <a:rPr lang="en-US" sz="2000" b="1" dirty="0" smtClean="0">
                <a:solidFill>
                  <a:srgbClr val="FF0000"/>
                </a:solidFill>
              </a:rPr>
              <a:t>in searches for a QCD critical point and for the nature and influence of quantum fluctuations in initial densities and the excited QCD vacuum (</a:t>
            </a:r>
            <a:r>
              <a:rPr lang="en-US" sz="2000" b="1" dirty="0" err="1" smtClean="0">
                <a:solidFill>
                  <a:srgbClr val="FF0000"/>
                </a:solidFill>
              </a:rPr>
              <a:t>sphalerons</a:t>
            </a:r>
            <a:r>
              <a:rPr lang="en-US" sz="2000" b="1" dirty="0" smtClean="0">
                <a:solidFill>
                  <a:srgbClr val="FF0000"/>
                </a:solidFill>
              </a:rPr>
              <a:t>).</a:t>
            </a:r>
            <a:endParaRPr lang="en-US" sz="2000" b="1" dirty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3145383"/>
            <a:ext cx="3615397" cy="3712617"/>
            <a:chOff x="4885509" y="653491"/>
            <a:chExt cx="3833138" cy="3787334"/>
          </a:xfrm>
        </p:grpSpPr>
        <p:grpSp>
          <p:nvGrpSpPr>
            <p:cNvPr id="5" name="Group 17"/>
            <p:cNvGrpSpPr/>
            <p:nvPr/>
          </p:nvGrpSpPr>
          <p:grpSpPr>
            <a:xfrm>
              <a:off x="4885509" y="653491"/>
              <a:ext cx="3833138" cy="3787334"/>
              <a:chOff x="6553200" y="1295400"/>
              <a:chExt cx="1923319" cy="2099318"/>
            </a:xfrm>
            <a:effectLst>
              <a:outerShdw blurRad="127000" dist="50800" dir="1920000" algn="tl" rotWithShape="0">
                <a:srgbClr val="284C7B"/>
              </a:outerShdw>
            </a:effectLst>
          </p:grpSpPr>
          <p:pic>
            <p:nvPicPr>
              <p:cNvPr id="9" name="Picture 2" descr="fig9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53200" y="1295400"/>
                <a:ext cx="1923318" cy="1884362"/>
              </a:xfrm>
              <a:prstGeom prst="rect">
                <a:avLst/>
              </a:prstGeom>
              <a:noFill/>
              <a:ln w="9525">
                <a:solidFill>
                  <a:srgbClr val="284C7B"/>
                </a:solidFill>
                <a:miter lim="800000"/>
                <a:headEnd/>
                <a:tailEnd/>
              </a:ln>
            </p:spPr>
          </p:pic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553201" y="3179762"/>
                <a:ext cx="1923318" cy="214956"/>
              </a:xfrm>
              <a:prstGeom prst="rect">
                <a:avLst/>
              </a:prstGeom>
              <a:solidFill>
                <a:srgbClr val="284C7B"/>
              </a:solidFill>
              <a:ln w="9525" algn="ctr">
                <a:solidFill>
                  <a:srgbClr val="284C7B"/>
                </a:solidFill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 defTabSz="457200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ea typeface="ＭＳ Ｐゴシック" pitchFamily="36" charset="-128"/>
                    <a:cs typeface="Arial"/>
                  </a:rPr>
                  <a:t>Search for a QCD Critical endpoint via low-energy scan in RHIC-II era</a:t>
                </a:r>
              </a:p>
            </p:txBody>
          </p:sp>
        </p:grp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496379" y="823867"/>
              <a:ext cx="1439156" cy="266875"/>
            </a:xfrm>
            <a:prstGeom prst="rect">
              <a:avLst/>
            </a:prstGeom>
            <a:solidFill>
              <a:srgbClr val="5B8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45720">
              <a:spAutoFit/>
            </a:bodyPr>
            <a:lstStyle>
              <a:lvl1pPr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i="1">
                  <a:solidFill>
                    <a:srgbClr val="FFFF00"/>
                  </a:solidFill>
                </a:rPr>
                <a:t>LHC Experiments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5657850" y="1089025"/>
              <a:ext cx="2397727" cy="270529"/>
            </a:xfrm>
            <a:prstGeom prst="rect">
              <a:avLst/>
            </a:prstGeom>
            <a:solidFill>
              <a:srgbClr val="5B81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>
              <a:spAutoFit/>
            </a:bodyPr>
            <a:lstStyle>
              <a:lvl1pPr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100" i="1">
                  <a:solidFill>
                    <a:srgbClr val="FF9900"/>
                  </a:solidFill>
                </a:rPr>
                <a:t>Full-energy RHIC Experiments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903304" y="2230093"/>
              <a:ext cx="457199" cy="369332"/>
            </a:xfrm>
            <a:prstGeom prst="rect">
              <a:avLst/>
            </a:prstGeom>
            <a:solidFill>
              <a:srgbClr val="9438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27432" rIns="0">
              <a:spAutoFit/>
            </a:bodyPr>
            <a:lstStyle>
              <a:lvl1pPr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457200"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sz="900">
                  <a:solidFill>
                    <a:schemeClr val="bg1"/>
                  </a:solidFill>
                </a:rPr>
                <a:t>~155 MeV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30170" y="3312398"/>
            <a:ext cx="5196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Continue explorations </a:t>
            </a:r>
            <a:r>
              <a:rPr lang="en-US" sz="2000" b="1" dirty="0" smtClean="0">
                <a:solidFill>
                  <a:srgbClr val="FF0000"/>
                </a:solidFill>
              </a:rPr>
              <a:t>of the role of soft gluons in cold nuclear matter (gluon saturation, contributions to proton spin).</a:t>
            </a:r>
            <a:endParaRPr lang="en-US" sz="2000" b="1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 flipH="1">
            <a:off x="3765208" y="4372642"/>
            <a:ext cx="5030451" cy="24006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outerShdw blurRad="50800" dist="38100" dir="2700000" sx="100500" sy="1005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274320" tIns="91440" rIns="274320" bIns="91440" anchor="ctr" anchorCtr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RHIC and LHC are </a:t>
            </a:r>
            <a:r>
              <a:rPr lang="en-US" sz="1800" i="1" dirty="0" smtClean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complementary</a:t>
            </a:r>
            <a:r>
              <a:rPr lang="en-US" sz="1800" i="1" dirty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.  Both are needed to explore the </a:t>
            </a:r>
            <a:r>
              <a:rPr lang="en-US" sz="1800" i="1" dirty="0" smtClean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temperature-dependence </a:t>
            </a:r>
            <a:r>
              <a:rPr lang="en-US" sz="1800" i="1" dirty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of QGP </a:t>
            </a:r>
            <a:r>
              <a:rPr lang="en-US" sz="1800" i="1" dirty="0" smtClean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properties (span factor ~1000 in </a:t>
            </a:r>
            <a:r>
              <a:rPr lang="en-US" sz="1800" i="1" dirty="0" smtClean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  <a:sym typeface="Symbol"/>
              </a:rPr>
              <a:t>s)</a:t>
            </a:r>
            <a:r>
              <a:rPr lang="en-US" sz="1800" i="1" dirty="0" smtClean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.  </a:t>
            </a:r>
            <a:r>
              <a:rPr lang="en-US" sz="1800" i="1" dirty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RHIC has unique reach to search for the QGP onset, unique ion species versatility and unique polarized proton capability, until EIC is realized</a:t>
            </a:r>
            <a:r>
              <a:rPr lang="en-US" sz="1800" i="1" dirty="0" smtClean="0">
                <a:solidFill>
                  <a:srgbClr val="0033CC"/>
                </a:solidFill>
                <a:effectLst/>
                <a:latin typeface="+mn-lt"/>
                <a:ea typeface="Times New Roman"/>
                <a:cs typeface="Times New Roman"/>
              </a:rPr>
              <a:t>. And QCD matter is RHIC’s primary focus.</a:t>
            </a:r>
            <a:endParaRPr lang="en-US" sz="1800" dirty="0">
              <a:solidFill>
                <a:srgbClr val="0033CC"/>
              </a:solidFill>
              <a:effectLst/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46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7501" y="5955644"/>
            <a:ext cx="7837714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a)  “Hints</a:t>
            </a:r>
            <a:r>
              <a:rPr lang="en-US" sz="1400" dirty="0"/>
              <a:t>” implies that significant data have been collected, hinting at a definitive answer.  However, questions of interpretation remain, with clear follow-up measurements proposed (and outlined in Sec. </a:t>
            </a:r>
            <a:r>
              <a:rPr lang="en-US" sz="1400" dirty="0" smtClean="0"/>
              <a:t>6 of RHIC White Paper) </a:t>
            </a:r>
            <a:r>
              <a:rPr lang="en-US" sz="1400" dirty="0"/>
              <a:t>to resolve the ambiguities.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0525" y="19368"/>
            <a:ext cx="83820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10 Basic Questions Going Into the RHIC Era</a:t>
            </a:r>
            <a:endParaRPr lang="en-US" b="1" dirty="0">
              <a:solidFill>
                <a:srgbClr val="042B7F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326" y="5939580"/>
            <a:ext cx="867156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/>
              <a:t>It is the responsibility of RHIC and LHC to design measurements to address the more quantitative 2</a:t>
            </a:r>
            <a:r>
              <a:rPr lang="en-US" sz="1800" b="1" baseline="30000" dirty="0" smtClean="0"/>
              <a:t>nd</a:t>
            </a:r>
            <a:r>
              <a:rPr lang="en-US" sz="1800" b="1" dirty="0" smtClean="0"/>
              <a:t>-generation questions emerging from the definitive answers above, and to resolve the hints surrounding the others.</a:t>
            </a:r>
            <a:endParaRPr lang="en-US" sz="1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76125"/>
              </p:ext>
            </p:extLst>
          </p:nvPr>
        </p:nvGraphicFramePr>
        <p:xfrm>
          <a:off x="943423" y="609604"/>
          <a:ext cx="7794171" cy="530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2401"/>
                <a:gridCol w="1291770"/>
              </a:tblGrid>
              <a:tr h="6471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Basic questions going into the RHIC era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RHIC/LHC answers to date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43543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Is RHIC’s kinematic reach sufficient to create matter in the anticipated Quark-Gluon Plasma (QGP) phase?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43817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2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Is the QGP weakly coupled, with approximately ideal gas (i.e., asymptotic freedom) behavior?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No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43543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3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Can we experimentally demonstrate the transition from </a:t>
                      </a:r>
                      <a:r>
                        <a:rPr lang="en-US" sz="1400" b="1" dirty="0" err="1">
                          <a:effectLst/>
                        </a:rPr>
                        <a:t>hadronic</a:t>
                      </a:r>
                      <a:r>
                        <a:rPr lang="en-US" sz="1400" b="1" dirty="0">
                          <a:effectLst/>
                        </a:rPr>
                        <a:t> to quark-gluon degrees of freedom in reaching QGP?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Hints</a:t>
                      </a:r>
                      <a:r>
                        <a:rPr lang="en-US" sz="1400" b="1" baseline="30000" dirty="0" err="1">
                          <a:effectLst/>
                        </a:rPr>
                        <a:t>a</a:t>
                      </a:r>
                      <a:r>
                        <a:rPr lang="en-US" sz="1400" b="1" baseline="30000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301937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4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Do </a:t>
                      </a:r>
                      <a:r>
                        <a:rPr lang="en-US" sz="1400" b="1" dirty="0" err="1">
                          <a:effectLst/>
                        </a:rPr>
                        <a:t>partons</a:t>
                      </a:r>
                      <a:r>
                        <a:rPr lang="en-US" sz="1400" b="1" dirty="0">
                          <a:effectLst/>
                        </a:rPr>
                        <a:t> lose energy rapidly in traversing QGP?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Yes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43543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5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Does color screening in the QGP suppress the formation of </a:t>
                      </a:r>
                      <a:r>
                        <a:rPr lang="en-US" sz="1400" b="1" dirty="0" err="1">
                          <a:effectLst/>
                        </a:rPr>
                        <a:t>quarkonium</a:t>
                      </a:r>
                      <a:r>
                        <a:rPr lang="en-US" sz="1400" b="1" dirty="0">
                          <a:effectLst/>
                        </a:rPr>
                        <a:t> (i.e., bound states of same flavor quark-antiquark systems)?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Strong </a:t>
                      </a:r>
                      <a:r>
                        <a:rPr lang="en-US" sz="1400" b="1" dirty="0" err="1">
                          <a:effectLst/>
                        </a:rPr>
                        <a:t>Hints</a:t>
                      </a:r>
                      <a:r>
                        <a:rPr lang="en-US" sz="1400" b="1" baseline="30000" dirty="0" err="1">
                          <a:effectLst/>
                        </a:rPr>
                        <a:t>a</a:t>
                      </a:r>
                      <a:r>
                        <a:rPr lang="en-US" sz="1400" b="1" baseline="30000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647152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6"/>
                        <a:tabLst>
                          <a:tab pos="457200" algn="l"/>
                        </a:tabLst>
                      </a:pPr>
                      <a:r>
                        <a:rPr lang="en-US" sz="1400" b="1">
                          <a:effectLst/>
                        </a:rPr>
                        <a:t>Can we find evidence of high-temperature excited QCD vacuum fluctuations, analogous to the electroweak sphalerons postulated as the source of the universe’s baryon asymmetry?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Hints</a:t>
                      </a:r>
                      <a:r>
                        <a:rPr lang="en-US" sz="1400" b="1" baseline="30000" dirty="0" err="1">
                          <a:effectLst/>
                        </a:rPr>
                        <a:t>a</a:t>
                      </a:r>
                      <a:r>
                        <a:rPr lang="en-US" sz="1400" b="1" baseline="30000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43543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7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effectLst/>
                        </a:rPr>
                        <a:t>Is there a locus of first-order phase transitions and a Critical Point in the QCD phase diagram?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Hints</a:t>
                      </a:r>
                      <a:r>
                        <a:rPr lang="en-US" sz="1400" b="1" baseline="30000" dirty="0" err="1">
                          <a:effectLst/>
                        </a:rPr>
                        <a:t>a</a:t>
                      </a:r>
                      <a:r>
                        <a:rPr lang="en-US" sz="1400" b="1" baseline="30000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43543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8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Do we see evidence of gluon density saturation in cold nuclear matter at  low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Bjorken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 x?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Strong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effectLst/>
                        </a:rPr>
                        <a:t>Hints</a:t>
                      </a:r>
                      <a:r>
                        <a:rPr lang="en-US" sz="1400" b="1" baseline="30000" dirty="0" err="1">
                          <a:solidFill>
                            <a:srgbClr val="FF0000"/>
                          </a:solidFill>
                          <a:effectLst/>
                        </a:rPr>
                        <a:t>a</a:t>
                      </a:r>
                      <a:r>
                        <a:rPr lang="en-US" sz="1400" b="1" baseline="30000" dirty="0">
                          <a:effectLst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43543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9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Do gluon spin preferences account for a significant part of the “missing” proton spin?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  <a:tr h="43543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10"/>
                        <a:tabLst>
                          <a:tab pos="457200" algn="l"/>
                        </a:tabLs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Is there a significant flavor-dependence in sea quark polarizations within a polarized proton?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Insufficient</a:t>
                      </a:r>
                      <a:r>
                        <a:rPr lang="en-US" sz="1400" b="1" baseline="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to date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0" marR="68490" marT="9513" marB="0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3542" y="4644571"/>
            <a:ext cx="885733" cy="830997"/>
            <a:chOff x="116112" y="4644571"/>
            <a:chExt cx="885733" cy="830997"/>
          </a:xfrm>
        </p:grpSpPr>
        <p:sp>
          <p:nvSpPr>
            <p:cNvPr id="3" name="TextBox 2"/>
            <p:cNvSpPr txBox="1"/>
            <p:nvPr/>
          </p:nvSpPr>
          <p:spPr>
            <a:xfrm>
              <a:off x="116112" y="4644571"/>
              <a:ext cx="885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FF0000"/>
                  </a:solidFill>
                </a:rPr>
                <a:t>p/d + A</a:t>
              </a:r>
            </a:p>
            <a:p>
              <a:pPr algn="r"/>
              <a:endParaRPr lang="en-US" sz="1600" b="1" dirty="0">
                <a:solidFill>
                  <a:srgbClr val="FF0000"/>
                </a:solidFill>
              </a:endParaRPr>
            </a:p>
            <a:p>
              <a:pPr algn="r"/>
              <a:r>
                <a:rPr lang="en-US" sz="1600" b="1" dirty="0" err="1">
                  <a:solidFill>
                    <a:srgbClr val="0033CC"/>
                  </a:solidFill>
                </a:rPr>
                <a:t>p</a:t>
              </a:r>
              <a:r>
                <a:rPr lang="en-US" sz="1600" b="1" dirty="0" err="1" smtClean="0">
                  <a:solidFill>
                    <a:srgbClr val="0033CC"/>
                  </a:solidFill>
                </a:rPr>
                <a:t>+p</a:t>
              </a:r>
              <a:endParaRPr lang="en-US" sz="1600" b="1" dirty="0">
                <a:solidFill>
                  <a:srgbClr val="0033CC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463095" y="5167086"/>
              <a:ext cx="2557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746121" y="5159832"/>
              <a:ext cx="2557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926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726981"/>
              </p:ext>
            </p:extLst>
          </p:nvPr>
        </p:nvGraphicFramePr>
        <p:xfrm>
          <a:off x="293543" y="571040"/>
          <a:ext cx="8575963" cy="55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571"/>
                <a:gridCol w="1675159"/>
                <a:gridCol w="3143543"/>
                <a:gridCol w="886690"/>
              </a:tblGrid>
              <a:tr h="4501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Question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Facilities Needed to</a:t>
                      </a:r>
                      <a:r>
                        <a:rPr lang="en-US" sz="1400" baseline="0" dirty="0" smtClean="0">
                          <a:effectLst/>
                        </a:rPr>
                        <a:t> Answer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Comments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Related Table </a:t>
                      </a:r>
                      <a:r>
                        <a:rPr lang="en-US" sz="1400" dirty="0">
                          <a:effectLst/>
                        </a:rPr>
                        <a:t>1 Question #</a:t>
                      </a:r>
                      <a:r>
                        <a:rPr lang="en-US" sz="1400" dirty="0" smtClean="0">
                          <a:effectLst/>
                        </a:rPr>
                        <a:t>’s</a:t>
                      </a:r>
                      <a:endParaRPr lang="en-US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35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US" sz="1400" b="1" dirty="0">
                          <a:effectLst/>
                        </a:rPr>
                        <a:t>How perfect is “near-perfect” liquid?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RHIC &amp; </a:t>
                      </a:r>
                      <a:r>
                        <a:rPr lang="en-US" sz="1400" b="1" dirty="0" smtClean="0">
                          <a:effectLst/>
                        </a:rPr>
                        <a:t>LHC (&amp; </a:t>
                      </a:r>
                      <a:r>
                        <a:rPr lang="en-US" sz="1400" b="1" dirty="0" smtClean="0">
                          <a:effectLst/>
                          <a:sym typeface="Symbol"/>
                        </a:rPr>
                        <a:t> BOTH</a:t>
                      </a:r>
                      <a:r>
                        <a:rPr lang="en-US" sz="1400" b="1" baseline="0" dirty="0" smtClean="0">
                          <a:effectLst/>
                          <a:sym typeface="Symbol"/>
                        </a:rPr>
                        <a:t> REQ’D</a:t>
                      </a:r>
                      <a:r>
                        <a:rPr lang="en-US" sz="1400" b="1" dirty="0" smtClean="0">
                          <a:effectLst/>
                          <a:sym typeface="Symbol"/>
                        </a:rPr>
                        <a:t>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Flow power spectra, next 5 years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1 + 2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2"/>
                      </a:pPr>
                      <a:r>
                        <a:rPr lang="en-US" sz="1400" b="1" dirty="0">
                          <a:effectLst/>
                        </a:rPr>
                        <a:t>Nature of initial density fluctuations?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RHIC, LHC &amp; EIC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Benefits from asymmetric ion collisions at RHIC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 + 8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2142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3"/>
                      </a:pPr>
                      <a:r>
                        <a:rPr lang="en-US" sz="1400" b="1" dirty="0">
                          <a:effectLst/>
                        </a:rPr>
                        <a:t>How does strong coupling emerge from asymptotic freedom?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RHIC &amp; LHC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Following 5 years @ RHIC; jets need </a:t>
                      </a:r>
                      <a:r>
                        <a:rPr lang="en-US" sz="1400" b="1" dirty="0" err="1">
                          <a:effectLst/>
                        </a:rPr>
                        <a:t>sPHENIX</a:t>
                      </a:r>
                      <a:r>
                        <a:rPr lang="en-US" sz="1400" b="1" dirty="0">
                          <a:effectLst/>
                        </a:rPr>
                        <a:t> upgrade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2 + 4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2142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4"/>
                      </a:pPr>
                      <a:r>
                        <a:rPr lang="en-US" sz="1400" b="1" dirty="0">
                          <a:effectLst/>
                        </a:rPr>
                        <a:t>Evidence for onset of </a:t>
                      </a:r>
                      <a:r>
                        <a:rPr lang="en-US" sz="1400" b="1" dirty="0" err="1" smtClean="0">
                          <a:effectLst/>
                        </a:rPr>
                        <a:t>deconfinement</a:t>
                      </a:r>
                      <a:r>
                        <a:rPr lang="en-US" sz="1400" b="1" dirty="0" smtClean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</a:rPr>
                        <a:t>and/or critical point?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RHIC</a:t>
                      </a:r>
                      <a:r>
                        <a:rPr lang="en-US" sz="1400" b="1" dirty="0" smtClean="0">
                          <a:effectLst/>
                        </a:rPr>
                        <a:t>; follow-up </a:t>
                      </a:r>
                      <a:r>
                        <a:rPr lang="en-US" sz="1400" b="1" dirty="0">
                          <a:effectLst/>
                        </a:rPr>
                        <a:t>@ FAIR, NICA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Phase 2 E scan in following 5 years, needs low-E electron cooling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3 + 7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521428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5"/>
                      </a:pPr>
                      <a:r>
                        <a:rPr lang="en-US" sz="1400" b="1" dirty="0">
                          <a:effectLst/>
                        </a:rPr>
                        <a:t>Sequential melting of </a:t>
                      </a:r>
                      <a:r>
                        <a:rPr lang="en-US" sz="1400" b="1" dirty="0" err="1">
                          <a:effectLst/>
                        </a:rPr>
                        <a:t>quarkonia</a:t>
                      </a:r>
                      <a:r>
                        <a:rPr lang="en-US" sz="1400" b="1" dirty="0">
                          <a:effectLst/>
                        </a:rPr>
                        <a:t>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RHIC &amp; LHC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LHC mass resolution a plus; RHIC det. upgrades help; </a:t>
                      </a:r>
                      <a:r>
                        <a:rPr lang="en-US" sz="1400" b="1" dirty="0">
                          <a:effectLst/>
                          <a:sym typeface="Symbol"/>
                        </a:rPr>
                        <a:t></a:t>
                      </a:r>
                      <a:r>
                        <a:rPr lang="en-US" sz="1400" b="1" dirty="0">
                          <a:effectLst/>
                        </a:rPr>
                        <a:t>s-dependence important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35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6"/>
                      </a:pPr>
                      <a:r>
                        <a:rPr lang="en-US" sz="1400" b="1" dirty="0">
                          <a:effectLst/>
                        </a:rPr>
                        <a:t>Are </a:t>
                      </a:r>
                      <a:r>
                        <a:rPr lang="en-US" sz="1400" b="1" dirty="0" err="1">
                          <a:effectLst/>
                        </a:rPr>
                        <a:t>sphaleron</a:t>
                      </a:r>
                      <a:r>
                        <a:rPr lang="en-US" sz="1400" b="1" dirty="0">
                          <a:effectLst/>
                        </a:rPr>
                        <a:t> hints in RHIC data real?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Mostly RHIC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Exploits U+U and </a:t>
                      </a:r>
                      <a:r>
                        <a:rPr lang="en-US" sz="1400" b="1" dirty="0">
                          <a:effectLst/>
                          <a:sym typeface="Symbol"/>
                        </a:rPr>
                        <a:t></a:t>
                      </a:r>
                      <a:r>
                        <a:rPr lang="en-US" sz="1400" b="1" baseline="-25000" dirty="0">
                          <a:effectLst/>
                        </a:rPr>
                        <a:t>B</a:t>
                      </a:r>
                      <a:r>
                        <a:rPr lang="en-US" sz="1400" b="1" dirty="0">
                          <a:effectLst/>
                        </a:rPr>
                        <a:t> </a:t>
                      </a:r>
                      <a:r>
                        <a:rPr lang="en-US" sz="1400" b="1" dirty="0">
                          <a:effectLst/>
                          <a:sym typeface="Symbol"/>
                        </a:rPr>
                        <a:t></a:t>
                      </a:r>
                      <a:r>
                        <a:rPr lang="en-US" sz="1400" b="1" dirty="0">
                          <a:effectLst/>
                        </a:rPr>
                        <a:t> 0 reach at RHIC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35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7"/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Saturated gluon densities?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RHIC, LHC &amp; EIC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Want to see onset at RHIC; need EIC to quantify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4359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arenR" startAt="8"/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Where is missing proton spin?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RHIC &amp; EIC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EIC will have dramatic impact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0220" marR="80220" marT="40110" marB="40110"/>
                </a:tc>
                <a:tc>
                  <a:txBody>
                    <a:bodyPr/>
                    <a:lstStyle/>
                    <a:p>
                      <a:pPr marL="4762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effectLst/>
                        </a:rPr>
                        <a:t>9 + 10</a:t>
                      </a:r>
                      <a:endParaRPr lang="en-US" sz="1400" b="1" dirty="0">
                        <a:solidFill>
                          <a:srgbClr val="0033CC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527" y="6132639"/>
            <a:ext cx="85759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/>
              <a:t>Addressing these questions requires an ~10-year program of A+A (various ion species), </a:t>
            </a:r>
            <a:r>
              <a:rPr lang="en-US" sz="1800" b="1" i="1" dirty="0" err="1" smtClean="0"/>
              <a:t>p+p</a:t>
            </a:r>
            <a:r>
              <a:rPr lang="en-US" sz="1800" b="1" i="1" dirty="0" smtClean="0"/>
              <a:t> and p/d + A runs at various RHIC energies.</a:t>
            </a:r>
            <a:endParaRPr lang="en-US" sz="1800" b="1" i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0525" y="19368"/>
            <a:ext cx="83820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Questions For the Next Decade</a:t>
            </a:r>
            <a:endParaRPr lang="en-US" b="1" dirty="0">
              <a:solidFill>
                <a:srgbClr val="042B7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2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500533" y="512492"/>
            <a:ext cx="4191220" cy="3006927"/>
            <a:chOff x="2500533" y="512492"/>
            <a:chExt cx="4191220" cy="3006927"/>
          </a:xfrm>
        </p:grpSpPr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533" y="512492"/>
              <a:ext cx="4191220" cy="3006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664636" y="654482"/>
              <a:ext cx="213125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RHIC with cooling and long bunches (</a:t>
              </a:r>
              <a:r>
                <a:rPr lang="en-US" sz="1400" dirty="0" err="1"/>
                <a:t>ΔQsc</a:t>
              </a:r>
              <a:r>
                <a:rPr lang="en-US" sz="1400" dirty="0"/>
                <a:t> = 0.05, </a:t>
              </a:r>
              <a:r>
                <a:rPr lang="en-US" sz="1400" dirty="0" err="1"/>
                <a:t>σs</a:t>
              </a:r>
              <a:r>
                <a:rPr lang="en-US" sz="1400" dirty="0"/>
                <a:t> = 3m)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85467" y="2032182"/>
              <a:ext cx="16193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/>
                <a:t>RHIC w/o cooling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5695144" y="1688123"/>
              <a:ext cx="142951" cy="34405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568532" y="801858"/>
              <a:ext cx="550911" cy="22195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0525" y="15875"/>
            <a:ext cx="838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Contemplated Future</a:t>
            </a:r>
            <a:r>
              <a:rPr lang="en-US" b="1" i="1" dirty="0" smtClean="0">
                <a:solidFill>
                  <a:srgbClr val="042B7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ＭＳ Ｐゴシック" pitchFamily="36" charset="-128"/>
                <a:cs typeface="+mn-cs"/>
              </a:rPr>
              <a:t> Upgrades</a:t>
            </a:r>
            <a:endParaRPr lang="en-US" b="1" i="1" dirty="0">
              <a:solidFill>
                <a:srgbClr val="042B7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ea typeface="ＭＳ Ｐゴシック" pitchFamily="36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24270" t="22486" r="30353" b="17045"/>
          <a:stretch/>
        </p:blipFill>
        <p:spPr bwMode="auto">
          <a:xfrm>
            <a:off x="5606267" y="4178985"/>
            <a:ext cx="3339720" cy="268069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443005" y="513802"/>
            <a:ext cx="27854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0033CC"/>
                </a:solidFill>
              </a:rPr>
              <a:t>Low-E electron cooling for further pursuit of onset of </a:t>
            </a:r>
            <a:r>
              <a:rPr lang="en-US" sz="1800" b="1" i="1" dirty="0" err="1" smtClean="0">
                <a:solidFill>
                  <a:srgbClr val="0033CC"/>
                </a:solidFill>
              </a:rPr>
              <a:t>deconfinement</a:t>
            </a:r>
            <a:r>
              <a:rPr lang="en-US" sz="1800" b="1" i="1" dirty="0" smtClean="0">
                <a:solidFill>
                  <a:srgbClr val="0033CC"/>
                </a:solidFill>
              </a:rPr>
              <a:t>/CP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b="1" i="1" dirty="0" err="1" smtClean="0">
                <a:solidFill>
                  <a:srgbClr val="D60093"/>
                </a:solidFill>
              </a:rPr>
              <a:t>sPHENIX</a:t>
            </a:r>
            <a:r>
              <a:rPr lang="en-US" sz="1800" b="1" i="1" dirty="0" smtClean="0">
                <a:solidFill>
                  <a:srgbClr val="D60093"/>
                </a:solidFill>
              </a:rPr>
              <a:t> solenoid, EMCAL + HCAL for jet physics @ RHIC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0033CC"/>
                </a:solidFill>
              </a:rPr>
              <a:t>STAR forward up-grade for </a:t>
            </a:r>
            <a:r>
              <a:rPr lang="en-US" sz="1800" b="1" i="1" dirty="0" err="1" smtClean="0">
                <a:solidFill>
                  <a:srgbClr val="0033CC"/>
                </a:solidFill>
              </a:rPr>
              <a:t>p+A</a:t>
            </a:r>
            <a:r>
              <a:rPr lang="en-US" sz="1800" b="1" i="1" dirty="0" smtClean="0">
                <a:solidFill>
                  <a:srgbClr val="0033CC"/>
                </a:solidFill>
              </a:rPr>
              <a:t> and transverse spin (e.g., DY) physics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800" b="1" i="1" dirty="0" smtClean="0">
                <a:solidFill>
                  <a:srgbClr val="D60093"/>
                </a:solidFill>
              </a:rPr>
              <a:t>PHENIX MPC-EX, STAR TPC pad rows</a:t>
            </a:r>
            <a:endParaRPr lang="en-US" sz="1800" b="1" i="1" dirty="0">
              <a:solidFill>
                <a:srgbClr val="D6009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0163" y="3433300"/>
            <a:ext cx="390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i="1" dirty="0" smtClean="0"/>
              <a:t>Other machine possibilities: </a:t>
            </a:r>
            <a:r>
              <a:rPr lang="en-US" sz="1800" b="1" i="1" dirty="0" err="1" smtClean="0"/>
              <a:t>pol’d</a:t>
            </a:r>
            <a:r>
              <a:rPr lang="en-US" sz="1800" b="1" i="1" dirty="0" smtClean="0"/>
              <a:t> </a:t>
            </a:r>
            <a:r>
              <a:rPr lang="en-US" sz="1800" b="1" i="1" baseline="36000" dirty="0" smtClean="0"/>
              <a:t>3</a:t>
            </a:r>
            <a:r>
              <a:rPr lang="en-US" sz="1800" b="1" i="1" dirty="0" smtClean="0"/>
              <a:t>He; coherent e-cooling for </a:t>
            </a:r>
            <a:r>
              <a:rPr lang="en-US" sz="1800" b="1" i="1" dirty="0" err="1" smtClean="0">
                <a:latin typeface="Script MT Bold" pitchFamily="66" charset="0"/>
              </a:rPr>
              <a:t>L</a:t>
            </a:r>
            <a:r>
              <a:rPr lang="en-US" sz="1800" b="1" i="1" baseline="-25000" dirty="0" err="1" smtClean="0">
                <a:latin typeface="+mn-lt"/>
              </a:rPr>
              <a:t>pp</a:t>
            </a:r>
            <a:endParaRPr lang="en-US" sz="1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804387" y="4148505"/>
            <a:ext cx="2821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BNL review Oct. 5-6,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087" y="654482"/>
            <a:ext cx="23750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Will likely use high brightness SRF electron gun for bunched beam electron cooling; up to ~10x L; ready after 2017 </a:t>
            </a:r>
            <a:r>
              <a:rPr lang="en-US" sz="1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800" b="1" i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Fermilab</a:t>
            </a:r>
            <a:r>
              <a:rPr lang="en-US" sz="1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Pelletron</a:t>
            </a:r>
            <a:r>
              <a:rPr lang="en-US" sz="1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(cooled 8 </a:t>
            </a:r>
            <a:r>
              <a:rPr lang="en-US" sz="18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GeV</a:t>
            </a:r>
            <a:r>
              <a:rPr lang="en-US" sz="1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pbar</a:t>
            </a:r>
            <a:r>
              <a:rPr lang="en-US" sz="1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en-US" sz="18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Tevatron</a:t>
            </a:r>
            <a:r>
              <a:rPr lang="en-US" sz="18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use) is alternative </a:t>
            </a:r>
            <a:r>
              <a:rPr lang="en-US" sz="1800" b="1" i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option]</a:t>
            </a:r>
            <a:endParaRPr lang="en-US" sz="1800" b="1" i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1" y="4124973"/>
            <a:ext cx="4730262" cy="2742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6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0525" y="19368"/>
            <a:ext cx="8382000" cy="57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lang="en-US" b="1" dirty="0" smtClean="0">
                <a:solidFill>
                  <a:srgbClr val="042B7F"/>
                </a:solidFill>
                <a:latin typeface="Comic Sans MS" pitchFamily="66" charset="0"/>
              </a:rPr>
              <a:t>Timeline for RHIC’s Next Decade</a:t>
            </a:r>
            <a:endParaRPr lang="en-US" b="1" dirty="0">
              <a:solidFill>
                <a:srgbClr val="042B7F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390113"/>
                  </p:ext>
                </p:extLst>
              </p:nvPr>
            </p:nvGraphicFramePr>
            <p:xfrm>
              <a:off x="288927" y="583977"/>
              <a:ext cx="8612868" cy="6211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102"/>
                    <a:gridCol w="2220685"/>
                    <a:gridCol w="3274515"/>
                    <a:gridCol w="2361566"/>
                  </a:tblGrid>
                  <a:tr h="311066">
                    <a:tc>
                      <a:txBody>
                        <a:bodyPr/>
                        <a:lstStyle/>
                        <a:p>
                          <a:pPr marL="4762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/>
                            </a:rPr>
                            <a:t>Years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4762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Beam Species and Energies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4762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Science Goals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4762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New Systems Commissioned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  <a:tr h="769302">
                    <a:tc>
                      <a:txBody>
                        <a:bodyPr/>
                        <a:lstStyle/>
                        <a:p>
                          <a:pPr marL="4762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2013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500 </a:t>
                          </a:r>
                          <a:r>
                            <a:rPr lang="en-US" sz="1400" b="1" dirty="0" err="1">
                              <a:solidFill>
                                <a:srgbClr val="0033CC"/>
                              </a:solidFill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  <m:t>𝐩</m:t>
                                  </m:r>
                                </m:e>
                              </m:acc>
                              <m:r>
                                <a:rPr lang="en-US" sz="1400" b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</a:rPr>
                                <m:t>+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  <m:t>𝐩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15 </a:t>
                          </a:r>
                          <a:r>
                            <a:rPr lang="en-US" sz="1400" b="1" dirty="0" err="1"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effectLst/>
                            </a:rPr>
                            <a:t> </a:t>
                          </a:r>
                          <a:r>
                            <a:rPr lang="en-US" sz="1400" b="1" dirty="0" err="1">
                              <a:effectLst/>
                            </a:rPr>
                            <a:t>Au+Au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285750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Sea antiquark and gluon </a:t>
                          </a: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polarization </a:t>
                          </a:r>
                        </a:p>
                        <a:p>
                          <a:pPr marL="285750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QCD </a:t>
                          </a:r>
                          <a:r>
                            <a:rPr lang="en-US" sz="1400" b="1" dirty="0">
                              <a:effectLst/>
                            </a:rPr>
                            <a:t>critical point search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Electron </a:t>
                          </a: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lenses</a:t>
                          </a:r>
                          <a:r>
                            <a:rPr lang="en-US" sz="1400" b="1" baseline="0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upgraded </a:t>
                          </a:r>
                          <a:r>
                            <a:rPr lang="en-US" sz="1400" b="1" dirty="0" err="1">
                              <a:solidFill>
                                <a:srgbClr val="0033CC"/>
                              </a:solidFill>
                              <a:effectLst/>
                            </a:rPr>
                            <a:t>pol’d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source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STAR HFT 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  <a:tr h="1520754">
                    <a:tc>
                      <a:txBody>
                        <a:bodyPr/>
                        <a:lstStyle/>
                        <a:p>
                          <a:pPr marL="4762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2014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200 </a:t>
                          </a:r>
                          <a:r>
                            <a:rPr lang="en-US" sz="1400" b="1" dirty="0" err="1"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effectLst/>
                            </a:rPr>
                            <a:t> </a:t>
                          </a:r>
                          <a:r>
                            <a:rPr lang="en-US" sz="1400" b="1" dirty="0" err="1">
                              <a:effectLst/>
                            </a:rPr>
                            <a:t>Au+Au</a:t>
                          </a:r>
                          <a:r>
                            <a:rPr lang="en-US" sz="1400" b="1" dirty="0">
                              <a:effectLst/>
                            </a:rPr>
                            <a:t> and baseline data via 200 </a:t>
                          </a:r>
                          <a:r>
                            <a:rPr lang="en-US" sz="1400" b="1" dirty="0" err="1"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effectLst/>
                            </a:rPr>
                            <a:t> </a:t>
                          </a:r>
                          <a:r>
                            <a:rPr lang="en-US" sz="1400" b="1" dirty="0" err="1">
                              <a:effectLst/>
                            </a:rPr>
                            <a:t>p+p</a:t>
                          </a:r>
                          <a:r>
                            <a:rPr lang="en-US" sz="1400" b="1" dirty="0">
                              <a:effectLst/>
                            </a:rPr>
                            <a:t> (needed for new det. subsystems)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Heavy flavor flow, energy loss, </a:t>
                          </a:r>
                          <a:r>
                            <a:rPr lang="en-US" sz="1400" b="1" dirty="0" smtClean="0">
                              <a:effectLst/>
                            </a:rPr>
                            <a:t>  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thermalization</a:t>
                          </a:r>
                          <a:r>
                            <a:rPr lang="en-US" sz="1400" b="1" dirty="0">
                              <a:effectLst/>
                            </a:rPr>
                            <a:t>, etc</a:t>
                          </a:r>
                          <a:r>
                            <a:rPr lang="en-US" sz="1400" b="1" dirty="0" smtClean="0">
                              <a:effectLst/>
                            </a:rPr>
                            <a:t>.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err="1" smtClean="0">
                              <a:effectLst/>
                            </a:rPr>
                            <a:t>quarkonium</a:t>
                          </a:r>
                          <a:r>
                            <a:rPr lang="en-US" sz="1400" b="1" dirty="0" smtClean="0">
                              <a:effectLst/>
                            </a:rPr>
                            <a:t> </a:t>
                          </a:r>
                          <a:r>
                            <a:rPr lang="en-US" sz="1400" b="1" dirty="0">
                              <a:effectLst/>
                            </a:rPr>
                            <a:t>studies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56 MHz </a:t>
                          </a:r>
                          <a:r>
                            <a:rPr lang="en-US" sz="1400" b="1" dirty="0" smtClean="0">
                              <a:effectLst/>
                            </a:rPr>
                            <a:t>SRF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full HFT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STAR </a:t>
                          </a:r>
                          <a:r>
                            <a:rPr lang="en-US" sz="1400" b="1" dirty="0" err="1">
                              <a:effectLst/>
                            </a:rPr>
                            <a:t>Muon</a:t>
                          </a:r>
                          <a:r>
                            <a:rPr lang="en-US" sz="1400" b="1" dirty="0">
                              <a:effectLst/>
                            </a:rPr>
                            <a:t> Telescope </a:t>
                          </a:r>
                          <a:r>
                            <a:rPr lang="en-US" sz="1400" b="1" dirty="0" smtClean="0">
                              <a:effectLst/>
                            </a:rPr>
                            <a:t>Detector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PHENIX </a:t>
                          </a:r>
                          <a:r>
                            <a:rPr lang="en-US" sz="1400" b="1" dirty="0" err="1">
                              <a:solidFill>
                                <a:srgbClr val="CC0066"/>
                              </a:solidFill>
                              <a:effectLst/>
                            </a:rPr>
                            <a:t>Muon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 Piston Calorimeter Extension (MPC-EX)</a:t>
                          </a:r>
                          <a:endParaRPr lang="en-US" sz="1400" b="1" dirty="0">
                            <a:solidFill>
                              <a:srgbClr val="CC0066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  <a:tr h="1445159">
                    <a:tc>
                      <a:txBody>
                        <a:bodyPr/>
                        <a:lstStyle/>
                        <a:p>
                          <a:pPr marL="4762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2015-2017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High </a:t>
                          </a:r>
                          <a:r>
                            <a:rPr lang="en-US" sz="1400" b="1" dirty="0" smtClean="0">
                              <a:effectLst/>
                            </a:rPr>
                            <a:t>stat. </a:t>
                          </a:r>
                          <a:r>
                            <a:rPr lang="en-US" sz="1400" b="1" dirty="0" err="1">
                              <a:effectLst/>
                            </a:rPr>
                            <a:t>Au+Au</a:t>
                          </a:r>
                          <a:r>
                            <a:rPr lang="en-US" sz="1400" b="1" dirty="0">
                              <a:effectLst/>
                            </a:rPr>
                            <a:t> at 200 and ~</a:t>
                          </a:r>
                          <a:r>
                            <a:rPr lang="en-US" sz="1400" b="1" dirty="0" smtClean="0">
                              <a:effectLst/>
                            </a:rPr>
                            <a:t>40 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GeV</a:t>
                          </a:r>
                          <a:r>
                            <a:rPr lang="en-US" sz="1400" b="1" dirty="0" smtClean="0">
                              <a:effectLst/>
                            </a:rPr>
                            <a:t>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U+U/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Cu+Au</a:t>
                          </a:r>
                          <a:r>
                            <a:rPr lang="en-US" sz="1400" b="1" dirty="0" smtClean="0">
                              <a:effectLst/>
                            </a:rPr>
                            <a:t> </a:t>
                          </a:r>
                          <a:r>
                            <a:rPr lang="en-US" sz="1400" b="1" dirty="0">
                              <a:effectLst/>
                            </a:rPr>
                            <a:t>at 1-2 </a:t>
                          </a:r>
                          <a:r>
                            <a:rPr lang="en-US" sz="1400" b="1" dirty="0" smtClean="0">
                              <a:effectLst/>
                            </a:rPr>
                            <a:t>energies 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200 </a:t>
                          </a:r>
                          <a:r>
                            <a:rPr lang="en-US" sz="1400" b="1" dirty="0" err="1">
                              <a:solidFill>
                                <a:srgbClr val="FF0000"/>
                              </a:solidFill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solidFill>
                                <a:srgbClr val="FF0000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b="1" dirty="0" err="1" smtClean="0">
                              <a:solidFill>
                                <a:srgbClr val="FF0000"/>
                              </a:solidFill>
                              <a:effectLst/>
                            </a:rPr>
                            <a:t>p+A</a:t>
                          </a: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500 </a:t>
                          </a:r>
                          <a:r>
                            <a:rPr lang="en-US" sz="1400" b="1" dirty="0" err="1">
                              <a:solidFill>
                                <a:srgbClr val="0033CC"/>
                              </a:solidFill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  <m:t>𝐩</m:t>
                                  </m:r>
                                </m:e>
                              </m:acc>
                              <m:r>
                                <a:rPr lang="en-US" sz="1400" b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</a:rPr>
                                <m:t>+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  <m:t>𝐩</m:t>
                                  </m:r>
                                </m:e>
                              </m:acc>
                            </m:oMath>
                          </a14:m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Extract </a:t>
                          </a:r>
                          <a:r>
                            <a:rPr lang="en-US" sz="1400" b="1" dirty="0">
                              <a:effectLst/>
                              <a:sym typeface="Symbol"/>
                            </a:rPr>
                            <a:t></a:t>
                          </a:r>
                          <a:r>
                            <a:rPr lang="en-US" sz="1400" b="1" dirty="0">
                              <a:effectLst/>
                            </a:rPr>
                            <a:t>/</a:t>
                          </a:r>
                          <a:r>
                            <a:rPr lang="en-US" sz="1400" b="1" dirty="0" smtClean="0">
                              <a:effectLst/>
                            </a:rPr>
                            <a:t>s(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T</a:t>
                          </a:r>
                          <a:r>
                            <a:rPr lang="en-US" sz="1400" b="1" baseline="-25000" dirty="0" err="1" smtClean="0">
                              <a:effectLst/>
                            </a:rPr>
                            <a:t>min</a:t>
                          </a:r>
                          <a:r>
                            <a:rPr lang="en-US" sz="1400" b="1" dirty="0" smtClean="0">
                              <a:effectLst/>
                            </a:rPr>
                            <a:t>) + constrain </a:t>
                          </a:r>
                          <a:r>
                            <a:rPr lang="en-US" sz="1400" b="1" dirty="0">
                              <a:effectLst/>
                            </a:rPr>
                            <a:t>initial quantum </a:t>
                          </a:r>
                          <a:r>
                            <a:rPr lang="en-US" sz="1400" b="1" dirty="0" smtClean="0">
                              <a:effectLst/>
                            </a:rPr>
                            <a:t>fluctuations                 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further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effectLst/>
                            </a:rPr>
                            <a:t>heavy </a:t>
                          </a:r>
                          <a:r>
                            <a:rPr lang="en-US" sz="1400" b="1" dirty="0">
                              <a:effectLst/>
                            </a:rPr>
                            <a:t>flavor </a:t>
                          </a:r>
                          <a:r>
                            <a:rPr lang="en-US" sz="1400" b="1" dirty="0" smtClean="0">
                              <a:effectLst/>
                            </a:rPr>
                            <a:t>studies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err="1" smtClean="0">
                              <a:effectLst/>
                            </a:rPr>
                            <a:t>sphaleron</a:t>
                          </a:r>
                          <a:r>
                            <a:rPr lang="en-US" sz="1400" b="1" dirty="0" smtClean="0">
                              <a:effectLst/>
                            </a:rPr>
                            <a:t> </a:t>
                          </a:r>
                          <a:r>
                            <a:rPr lang="en-US" sz="1400" b="1" dirty="0">
                              <a:effectLst/>
                            </a:rPr>
                            <a:t>tests @ </a:t>
                          </a:r>
                          <a:r>
                            <a:rPr lang="en-US" sz="1400" b="1" dirty="0">
                              <a:effectLst/>
                              <a:sym typeface="Symbol"/>
                            </a:rPr>
                            <a:t></a:t>
                          </a:r>
                          <a:r>
                            <a:rPr lang="en-US" sz="1400" b="1" baseline="-25000" dirty="0">
                              <a:effectLst/>
                            </a:rPr>
                            <a:t>B</a:t>
                          </a:r>
                          <a:r>
                            <a:rPr lang="en-US" sz="1400" b="1" dirty="0">
                              <a:effectLst/>
                              <a:sym typeface="Symbol"/>
                            </a:rPr>
                            <a:t></a:t>
                          </a:r>
                          <a:r>
                            <a:rPr lang="en-US" sz="1400" b="1" dirty="0" smtClean="0">
                              <a:effectLst/>
                            </a:rPr>
                            <a:t>0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gluon densities &amp; saturation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finish </a:t>
                          </a:r>
                          <a:r>
                            <a:rPr lang="en-US" sz="1400" b="1" dirty="0" err="1">
                              <a:solidFill>
                                <a:srgbClr val="0033CC"/>
                              </a:solidFill>
                              <a:effectLst/>
                            </a:rPr>
                            <a:t>p+p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 W </a:t>
                          </a:r>
                          <a:r>
                            <a:rPr lang="en-US" sz="1400" b="1" dirty="0" err="1" smtClean="0">
                              <a:solidFill>
                                <a:srgbClr val="0033CC"/>
                              </a:solidFill>
                              <a:effectLst/>
                            </a:rPr>
                            <a:t>prod’n</a:t>
                          </a:r>
                          <a:endParaRPr lang="en-US" sz="1400" b="1" dirty="0">
                            <a:solidFill>
                              <a:srgbClr val="0033CC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Coherent Electron Cooling (</a:t>
                          </a:r>
                          <a:r>
                            <a:rPr lang="en-US" sz="1400" b="1" dirty="0" err="1">
                              <a:effectLst/>
                            </a:rPr>
                            <a:t>CeC</a:t>
                          </a:r>
                          <a:r>
                            <a:rPr lang="en-US" sz="1400" b="1" dirty="0">
                              <a:effectLst/>
                            </a:rPr>
                            <a:t>) </a:t>
                          </a:r>
                          <a:r>
                            <a:rPr lang="en-US" sz="1400" b="1" dirty="0" smtClean="0">
                              <a:effectLst/>
                            </a:rPr>
                            <a:t>test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Low-energy </a:t>
                          </a:r>
                          <a:r>
                            <a:rPr lang="en-US" sz="1400" b="1" dirty="0">
                              <a:effectLst/>
                            </a:rPr>
                            <a:t>electron </a:t>
                          </a:r>
                          <a:r>
                            <a:rPr lang="en-US" sz="1400" b="1" dirty="0" smtClean="0">
                              <a:effectLst/>
                            </a:rPr>
                            <a:t>cooling     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STAR </a:t>
                          </a:r>
                          <a:r>
                            <a:rPr lang="en-US" sz="1400" b="1" dirty="0">
                              <a:effectLst/>
                            </a:rPr>
                            <a:t>inner TPC pad row upgrade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  <a:tr h="1823267">
                    <a:tc>
                      <a:txBody>
                        <a:bodyPr/>
                        <a:lstStyle/>
                        <a:p>
                          <a:pPr marL="4762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2018-2021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400" b="1" dirty="0">
                              <a:effectLst/>
                            </a:rPr>
                            <a:t>5-20 </a:t>
                          </a:r>
                          <a:r>
                            <a:rPr lang="en-US" sz="1400" b="1" dirty="0" err="1"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effectLst/>
                            </a:rPr>
                            <a:t> </a:t>
                          </a:r>
                          <a:r>
                            <a:rPr lang="en-US" sz="1400" b="1" dirty="0" err="1">
                              <a:effectLst/>
                            </a:rPr>
                            <a:t>Au+Au</a:t>
                          </a:r>
                          <a:r>
                            <a:rPr lang="en-US" sz="1400" b="1" dirty="0"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effectLst/>
                            </a:rPr>
                            <a:t>(E </a:t>
                          </a:r>
                          <a:r>
                            <a:rPr lang="en-US" sz="1400" b="1" dirty="0">
                              <a:effectLst/>
                            </a:rPr>
                            <a:t>scan phase 2</a:t>
                          </a:r>
                          <a:r>
                            <a:rPr lang="en-US" sz="1400" b="1" dirty="0" smtClean="0">
                              <a:effectLst/>
                            </a:rPr>
                            <a:t>) </a:t>
                          </a:r>
                        </a:p>
                        <a:p>
                          <a:pPr marL="333375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400" b="1" dirty="0" smtClean="0">
                              <a:effectLst/>
                            </a:rPr>
                            <a:t>long </a:t>
                          </a:r>
                          <a:r>
                            <a:rPr lang="en-US" sz="1400" b="1" dirty="0">
                              <a:effectLst/>
                            </a:rPr>
                            <a:t>200 </a:t>
                          </a:r>
                          <a:r>
                            <a:rPr lang="en-US" sz="1400" b="1" dirty="0" err="1"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effectLst/>
                            </a:rPr>
                            <a:t> + 1-2 lower </a:t>
                          </a:r>
                          <a:r>
                            <a:rPr lang="en-US" sz="1400" b="1" dirty="0" smtClean="0">
                              <a:effectLst/>
                              <a:sym typeface="Symbol"/>
                            </a:rPr>
                            <a:t>s</a:t>
                          </a:r>
                          <a:r>
                            <a:rPr lang="en-US" sz="1400" b="1" dirty="0" smtClean="0">
                              <a:effectLst/>
                            </a:rPr>
                            <a:t> </a:t>
                          </a:r>
                          <a:r>
                            <a:rPr lang="en-US" sz="1400" b="1" dirty="0" err="1">
                              <a:effectLst/>
                            </a:rPr>
                            <a:t>Au+Au</a:t>
                          </a:r>
                          <a:r>
                            <a:rPr lang="en-US" sz="1400" b="1" dirty="0"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effectLst/>
                            </a:rPr>
                            <a:t>w/ </a:t>
                          </a:r>
                          <a:r>
                            <a:rPr lang="en-US" sz="1400" b="1" dirty="0">
                              <a:effectLst/>
                            </a:rPr>
                            <a:t>upgraded </a:t>
                          </a:r>
                          <a:r>
                            <a:rPr lang="en-US" sz="1400" b="1" dirty="0" err="1">
                              <a:effectLst/>
                            </a:rPr>
                            <a:t>dets</a:t>
                          </a:r>
                          <a:r>
                            <a:rPr lang="en-US" sz="1400" b="1" dirty="0" smtClean="0">
                              <a:effectLst/>
                            </a:rPr>
                            <a:t>. </a:t>
                          </a:r>
                        </a:p>
                        <a:p>
                          <a:pPr marL="333375" marR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itchFamily="34" charset="0"/>
                            <a:buChar char="•"/>
                            <a:tabLst/>
                            <a:defRPr/>
                          </a:pPr>
                          <a:r>
                            <a:rPr lang="en-US" sz="1400" b="1" dirty="0" smtClean="0">
                              <a:effectLst/>
                            </a:rPr>
                            <a:t>baseline data @ 200 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GeV</a:t>
                          </a:r>
                          <a:r>
                            <a:rPr lang="en-US" sz="1400" b="1" dirty="0" smtClean="0">
                              <a:effectLst/>
                            </a:rPr>
                            <a:t> and lower </a:t>
                          </a:r>
                          <a:r>
                            <a:rPr lang="en-US" sz="1400" b="1" dirty="0" smtClean="0">
                              <a:effectLst/>
                              <a:sym typeface="Symbol"/>
                            </a:rPr>
                            <a:t>s</a:t>
                          </a:r>
                          <a:endParaRPr lang="en-US" sz="1400" b="1" dirty="0" smtClean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500 </a:t>
                          </a:r>
                          <a:r>
                            <a:rPr lang="en-US" sz="1400" b="1" dirty="0" err="1">
                              <a:solidFill>
                                <a:srgbClr val="0033CC"/>
                              </a:solidFill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  <m:t>𝐩</m:t>
                                  </m:r>
                                </m:e>
                              </m:acc>
                              <m:r>
                                <a:rPr lang="en-US" sz="1400" b="1">
                                  <a:solidFill>
                                    <a:srgbClr val="0033CC"/>
                                  </a:solidFill>
                                  <a:effectLst/>
                                  <a:latin typeface="Cambria Math"/>
                                </a:rPr>
                                <m:t>+ 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solidFill>
                                        <a:srgbClr val="0033CC"/>
                                      </a:solidFill>
                                      <a:effectLst/>
                                      <a:latin typeface="Cambria Math"/>
                                    </a:rPr>
                                    <m:t>𝐩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200 </a:t>
                          </a:r>
                          <a:r>
                            <a:rPr lang="en-US" sz="1400" b="1" dirty="0" err="1">
                              <a:solidFill>
                                <a:srgbClr val="CC0066"/>
                              </a:solidFill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⃗"/>
                                  <m:ctrlPr>
                                    <a:rPr lang="en-US" sz="1400" b="1" i="1">
                                      <a:solidFill>
                                        <a:srgbClr val="CC0066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1400" b="1" i="1">
                                      <a:solidFill>
                                        <a:srgbClr val="CC0066"/>
                                      </a:solidFill>
                                      <a:effectLst/>
                                      <a:latin typeface="Cambria Math"/>
                                    </a:rPr>
                                    <m:t>𝐩</m:t>
                                  </m:r>
                                </m:e>
                              </m:acc>
                              <m:r>
                                <a:rPr lang="en-US" sz="1400" b="1">
                                  <a:solidFill>
                                    <a:srgbClr val="CC0066"/>
                                  </a:solidFill>
                                  <a:effectLst/>
                                  <a:latin typeface="Cambria Math"/>
                                </a:rPr>
                                <m:t>+ </m:t>
                              </m:r>
                              <m:r>
                                <a:rPr lang="en-US" sz="1400" b="1" i="1">
                                  <a:solidFill>
                                    <a:srgbClr val="CC0066"/>
                                  </a:solidFill>
                                  <a:effectLst/>
                                  <a:latin typeface="Cambria Math"/>
                                </a:rPr>
                                <m:t>𝐀</m:t>
                              </m:r>
                            </m:oMath>
                          </a14:m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 </a:t>
                          </a:r>
                          <a:endParaRPr lang="en-US" sz="1400" b="1" dirty="0">
                            <a:solidFill>
                              <a:srgbClr val="CC0066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x10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baseline="0" dirty="0" err="1" smtClean="0">
                              <a:effectLst/>
                            </a:rPr>
                            <a:t>sens.</a:t>
                          </a:r>
                          <a:r>
                            <a:rPr lang="en-US" sz="1400" b="1" dirty="0" smtClean="0">
                              <a:effectLst/>
                            </a:rPr>
                            <a:t> increase </a:t>
                          </a:r>
                          <a:r>
                            <a:rPr lang="en-US" sz="1400" b="1" dirty="0">
                              <a:effectLst/>
                            </a:rPr>
                            <a:t>to </a:t>
                          </a:r>
                          <a:r>
                            <a:rPr lang="en-US" sz="1400" b="1" dirty="0" smtClean="0">
                              <a:effectLst/>
                            </a:rPr>
                            <a:t>QCD </a:t>
                          </a:r>
                          <a:r>
                            <a:rPr lang="en-US" sz="1400" b="1" dirty="0">
                              <a:effectLst/>
                            </a:rPr>
                            <a:t>critical point and 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deconfinement</a:t>
                          </a:r>
                          <a:r>
                            <a:rPr lang="en-US" sz="1400" b="1" dirty="0" smtClean="0">
                              <a:effectLst/>
                            </a:rPr>
                            <a:t> onset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jet</a:t>
                          </a:r>
                          <a:r>
                            <a:rPr lang="en-US" sz="1400" b="1" dirty="0">
                              <a:effectLst/>
                            </a:rPr>
                            <a:t>, di-jet, </a:t>
                          </a:r>
                          <a:r>
                            <a:rPr lang="en-US" sz="1400" b="1" dirty="0">
                              <a:effectLst/>
                              <a:sym typeface="Symbol"/>
                            </a:rPr>
                            <a:t></a:t>
                          </a:r>
                          <a:r>
                            <a:rPr lang="en-US" sz="1400" b="1" dirty="0">
                              <a:effectLst/>
                            </a:rPr>
                            <a:t>-jet </a:t>
                          </a:r>
                          <a:r>
                            <a:rPr lang="en-US" sz="1400" b="1" dirty="0" smtClean="0">
                              <a:effectLst/>
                            </a:rPr>
                            <a:t>quenching </a:t>
                          </a:r>
                          <a:r>
                            <a:rPr lang="en-US" sz="1400" b="1" dirty="0">
                              <a:effectLst/>
                            </a:rPr>
                            <a:t>probes of </a:t>
                          </a:r>
                          <a:r>
                            <a:rPr lang="en-US" sz="1400" b="1" dirty="0" smtClean="0">
                              <a:effectLst/>
                            </a:rPr>
                            <a:t>E-loss mechanism</a:t>
                          </a:r>
                          <a:endParaRPr lang="en-US" sz="1400" b="1" dirty="0">
                            <a:effectLst/>
                          </a:endParaRP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color </a:t>
                          </a:r>
                          <a:r>
                            <a:rPr lang="en-US" sz="1400" b="1" dirty="0">
                              <a:effectLst/>
                            </a:rPr>
                            <a:t>screening for different 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qq</a:t>
                          </a:r>
                          <a:r>
                            <a:rPr lang="en-US" sz="1400" b="1" dirty="0" smtClean="0">
                              <a:effectLst/>
                            </a:rPr>
                            <a:t> states                            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transverse 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spin </a:t>
                          </a:r>
                          <a:r>
                            <a:rPr lang="en-US" sz="1400" b="1" dirty="0" err="1" smtClean="0">
                              <a:solidFill>
                                <a:srgbClr val="CC0066"/>
                              </a:solidFill>
                              <a:effectLst/>
                            </a:rPr>
                            <a:t>asyms</a:t>
                          </a: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.  </a:t>
                          </a:r>
                          <a:r>
                            <a:rPr lang="en-US" sz="1400" b="1" dirty="0" err="1">
                              <a:solidFill>
                                <a:srgbClr val="CC0066"/>
                              </a:solidFill>
                              <a:effectLst/>
                            </a:rPr>
                            <a:t>Drell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-Yan </a:t>
                          </a: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&amp;</a:t>
                          </a:r>
                          <a:r>
                            <a:rPr lang="en-US" sz="1400" b="1" baseline="0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gluon saturation</a:t>
                          </a:r>
                          <a:endParaRPr lang="en-US" sz="1400" b="1" dirty="0">
                            <a:solidFill>
                              <a:srgbClr val="CC0066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err="1" smtClean="0">
                              <a:effectLst/>
                            </a:rPr>
                            <a:t>sPHENIX</a:t>
                          </a:r>
                          <a:r>
                            <a:rPr lang="en-US" sz="1400" b="1" dirty="0" smtClean="0">
                              <a:effectLst/>
                            </a:rPr>
                            <a:t>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forward 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physics upgrades</a:t>
                          </a:r>
                          <a:endParaRPr lang="en-US" sz="1400" b="1" dirty="0">
                            <a:solidFill>
                              <a:srgbClr val="CC0066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9390113"/>
                  </p:ext>
                </p:extLst>
              </p:nvPr>
            </p:nvGraphicFramePr>
            <p:xfrm>
              <a:off x="288927" y="583977"/>
              <a:ext cx="8612868" cy="6211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56102"/>
                    <a:gridCol w="2220685"/>
                    <a:gridCol w="3274515"/>
                    <a:gridCol w="2361566"/>
                  </a:tblGrid>
                  <a:tr h="478768">
                    <a:tc>
                      <a:txBody>
                        <a:bodyPr/>
                        <a:lstStyle/>
                        <a:p>
                          <a:pPr marL="4762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 smtClean="0">
                              <a:effectLst/>
                            </a:rPr>
                            <a:t>Years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4762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Beam Species and Energies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4762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Science Goals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47625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New Systems Commissioned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  <a:tr h="769302">
                    <a:tc>
                      <a:txBody>
                        <a:bodyPr/>
                        <a:lstStyle/>
                        <a:p>
                          <a:pPr marL="4762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effectLst/>
                            </a:rPr>
                            <a:t>2013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2047" marR="52047" marT="26024" marB="26024">
                        <a:blipFill rotWithShape="1">
                          <a:blip r:embed="rId2"/>
                          <a:stretch>
                            <a:fillRect l="-34066" t="-65873" r="-254396" b="-656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Sea antiquark and gluon </a:t>
                          </a: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polarization </a:t>
                          </a:r>
                        </a:p>
                        <a:p>
                          <a:pPr marL="285750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QCD </a:t>
                          </a:r>
                          <a:r>
                            <a:rPr lang="en-US" sz="1400" b="1" dirty="0">
                              <a:effectLst/>
                            </a:rPr>
                            <a:t>critical point search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Electron </a:t>
                          </a: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lenses</a:t>
                          </a:r>
                          <a:r>
                            <a:rPr lang="en-US" sz="1400" b="1" baseline="0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upgraded </a:t>
                          </a:r>
                          <a:r>
                            <a:rPr lang="en-US" sz="1400" b="1" dirty="0" err="1">
                              <a:solidFill>
                                <a:srgbClr val="0033CC"/>
                              </a:solidFill>
                              <a:effectLst/>
                            </a:rPr>
                            <a:t>pol’d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source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STAR HFT 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  <a:tr h="1545568">
                    <a:tc>
                      <a:txBody>
                        <a:bodyPr/>
                        <a:lstStyle/>
                        <a:p>
                          <a:pPr marL="4762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2014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 algn="l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200 </a:t>
                          </a:r>
                          <a:r>
                            <a:rPr lang="en-US" sz="1400" b="1" dirty="0" err="1"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effectLst/>
                            </a:rPr>
                            <a:t> </a:t>
                          </a:r>
                          <a:r>
                            <a:rPr lang="en-US" sz="1400" b="1" dirty="0" err="1">
                              <a:effectLst/>
                            </a:rPr>
                            <a:t>Au+Au</a:t>
                          </a:r>
                          <a:r>
                            <a:rPr lang="en-US" sz="1400" b="1" dirty="0">
                              <a:effectLst/>
                            </a:rPr>
                            <a:t> and baseline data via 200 </a:t>
                          </a:r>
                          <a:r>
                            <a:rPr lang="en-US" sz="1400" b="1" dirty="0" err="1">
                              <a:effectLst/>
                            </a:rPr>
                            <a:t>GeV</a:t>
                          </a:r>
                          <a:r>
                            <a:rPr lang="en-US" sz="1400" b="1" dirty="0">
                              <a:effectLst/>
                            </a:rPr>
                            <a:t> </a:t>
                          </a:r>
                          <a:r>
                            <a:rPr lang="en-US" sz="1400" b="1" dirty="0" err="1">
                              <a:effectLst/>
                            </a:rPr>
                            <a:t>p+p</a:t>
                          </a:r>
                          <a:r>
                            <a:rPr lang="en-US" sz="1400" b="1" dirty="0">
                              <a:effectLst/>
                            </a:rPr>
                            <a:t> (needed for new det. subsystems)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Heavy flavor flow, energy loss, </a:t>
                          </a:r>
                          <a:r>
                            <a:rPr lang="en-US" sz="1400" b="1" dirty="0" smtClean="0">
                              <a:effectLst/>
                            </a:rPr>
                            <a:t>  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thermalization</a:t>
                          </a:r>
                          <a:r>
                            <a:rPr lang="en-US" sz="1400" b="1" dirty="0">
                              <a:effectLst/>
                            </a:rPr>
                            <a:t>, etc</a:t>
                          </a:r>
                          <a:r>
                            <a:rPr lang="en-US" sz="1400" b="1" dirty="0" smtClean="0">
                              <a:effectLst/>
                            </a:rPr>
                            <a:t>.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err="1" smtClean="0">
                              <a:effectLst/>
                            </a:rPr>
                            <a:t>quarkonium</a:t>
                          </a:r>
                          <a:r>
                            <a:rPr lang="en-US" sz="1400" b="1" dirty="0" smtClean="0">
                              <a:effectLst/>
                            </a:rPr>
                            <a:t> </a:t>
                          </a:r>
                          <a:r>
                            <a:rPr lang="en-US" sz="1400" b="1" dirty="0">
                              <a:effectLst/>
                            </a:rPr>
                            <a:t>studies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56 MHz </a:t>
                          </a:r>
                          <a:r>
                            <a:rPr lang="en-US" sz="1400" b="1" dirty="0" smtClean="0">
                              <a:effectLst/>
                            </a:rPr>
                            <a:t>SRF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full HFT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STAR </a:t>
                          </a:r>
                          <a:r>
                            <a:rPr lang="en-US" sz="1400" b="1" dirty="0" err="1">
                              <a:effectLst/>
                            </a:rPr>
                            <a:t>Muon</a:t>
                          </a:r>
                          <a:r>
                            <a:rPr lang="en-US" sz="1400" b="1" dirty="0">
                              <a:effectLst/>
                            </a:rPr>
                            <a:t> Telescope </a:t>
                          </a:r>
                          <a:r>
                            <a:rPr lang="en-US" sz="1400" b="1" dirty="0" smtClean="0">
                              <a:effectLst/>
                            </a:rPr>
                            <a:t>Detector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PHENIX </a:t>
                          </a:r>
                          <a:r>
                            <a:rPr lang="en-US" sz="1400" b="1" dirty="0" err="1">
                              <a:solidFill>
                                <a:srgbClr val="CC0066"/>
                              </a:solidFill>
                              <a:effectLst/>
                            </a:rPr>
                            <a:t>Muon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 Piston Calorimeter Extension (MPC-EX)</a:t>
                          </a:r>
                          <a:endParaRPr lang="en-US" sz="1400" b="1" dirty="0">
                            <a:solidFill>
                              <a:srgbClr val="CC0066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  <a:tr h="1445159">
                    <a:tc>
                      <a:txBody>
                        <a:bodyPr/>
                        <a:lstStyle/>
                        <a:p>
                          <a:pPr marL="4762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2015-2017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2047" marR="52047" marT="26024" marB="26024">
                        <a:blipFill rotWithShape="1">
                          <a:blip r:embed="rId2"/>
                          <a:stretch>
                            <a:fillRect l="-34066" t="-194937" r="-254396" b="-142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Extract </a:t>
                          </a:r>
                          <a:r>
                            <a:rPr lang="en-US" sz="1400" b="1" dirty="0">
                              <a:effectLst/>
                              <a:sym typeface="Symbol"/>
                            </a:rPr>
                            <a:t></a:t>
                          </a:r>
                          <a:r>
                            <a:rPr lang="en-US" sz="1400" b="1" dirty="0">
                              <a:effectLst/>
                            </a:rPr>
                            <a:t>/</a:t>
                          </a:r>
                          <a:r>
                            <a:rPr lang="en-US" sz="1400" b="1" dirty="0" smtClean="0">
                              <a:effectLst/>
                            </a:rPr>
                            <a:t>s(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T</a:t>
                          </a:r>
                          <a:r>
                            <a:rPr lang="en-US" sz="1400" b="1" baseline="-25000" dirty="0" err="1" smtClean="0">
                              <a:effectLst/>
                            </a:rPr>
                            <a:t>min</a:t>
                          </a:r>
                          <a:r>
                            <a:rPr lang="en-US" sz="1400" b="1" dirty="0" smtClean="0">
                              <a:effectLst/>
                            </a:rPr>
                            <a:t>) + constrain </a:t>
                          </a:r>
                          <a:r>
                            <a:rPr lang="en-US" sz="1400" b="1" dirty="0">
                              <a:effectLst/>
                            </a:rPr>
                            <a:t>initial quantum </a:t>
                          </a:r>
                          <a:r>
                            <a:rPr lang="en-US" sz="1400" b="1" dirty="0" smtClean="0">
                              <a:effectLst/>
                            </a:rPr>
                            <a:t>fluctuations                 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further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effectLst/>
                            </a:rPr>
                            <a:t>heavy </a:t>
                          </a:r>
                          <a:r>
                            <a:rPr lang="en-US" sz="1400" b="1" dirty="0">
                              <a:effectLst/>
                            </a:rPr>
                            <a:t>flavor </a:t>
                          </a:r>
                          <a:r>
                            <a:rPr lang="en-US" sz="1400" b="1" dirty="0" smtClean="0">
                              <a:effectLst/>
                            </a:rPr>
                            <a:t>studies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err="1" smtClean="0">
                              <a:effectLst/>
                            </a:rPr>
                            <a:t>sphaleron</a:t>
                          </a:r>
                          <a:r>
                            <a:rPr lang="en-US" sz="1400" b="1" dirty="0" smtClean="0">
                              <a:effectLst/>
                            </a:rPr>
                            <a:t> </a:t>
                          </a:r>
                          <a:r>
                            <a:rPr lang="en-US" sz="1400" b="1" dirty="0">
                              <a:effectLst/>
                            </a:rPr>
                            <a:t>tests @ </a:t>
                          </a:r>
                          <a:r>
                            <a:rPr lang="en-US" sz="1400" b="1" dirty="0">
                              <a:effectLst/>
                              <a:sym typeface="Symbol"/>
                            </a:rPr>
                            <a:t></a:t>
                          </a:r>
                          <a:r>
                            <a:rPr lang="en-US" sz="1400" b="1" baseline="-25000" dirty="0">
                              <a:effectLst/>
                            </a:rPr>
                            <a:t>B</a:t>
                          </a:r>
                          <a:r>
                            <a:rPr lang="en-US" sz="1400" b="1" dirty="0">
                              <a:effectLst/>
                              <a:sym typeface="Symbol"/>
                            </a:rPr>
                            <a:t></a:t>
                          </a:r>
                          <a:r>
                            <a:rPr lang="en-US" sz="1400" b="1" dirty="0" smtClean="0">
                              <a:effectLst/>
                            </a:rPr>
                            <a:t>0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gluon densities &amp; saturation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0033CC"/>
                              </a:solidFill>
                              <a:effectLst/>
                            </a:rPr>
                            <a:t>finish </a:t>
                          </a:r>
                          <a:r>
                            <a:rPr lang="en-US" sz="1400" b="1" dirty="0" err="1">
                              <a:solidFill>
                                <a:srgbClr val="0033CC"/>
                              </a:solidFill>
                              <a:effectLst/>
                            </a:rPr>
                            <a:t>p+p</a:t>
                          </a:r>
                          <a:r>
                            <a:rPr lang="en-US" sz="1400" b="1" dirty="0">
                              <a:solidFill>
                                <a:srgbClr val="0033CC"/>
                              </a:solidFill>
                              <a:effectLst/>
                            </a:rPr>
                            <a:t> W </a:t>
                          </a:r>
                          <a:r>
                            <a:rPr lang="en-US" sz="1400" b="1" dirty="0" err="1" smtClean="0">
                              <a:solidFill>
                                <a:srgbClr val="0033CC"/>
                              </a:solidFill>
                              <a:effectLst/>
                            </a:rPr>
                            <a:t>prod’n</a:t>
                          </a:r>
                          <a:endParaRPr lang="en-US" sz="1400" b="1" dirty="0">
                            <a:solidFill>
                              <a:srgbClr val="0033CC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>
                              <a:effectLst/>
                            </a:rPr>
                            <a:t>Coherent Electron Cooling (</a:t>
                          </a:r>
                          <a:r>
                            <a:rPr lang="en-US" sz="1400" b="1" dirty="0" err="1">
                              <a:effectLst/>
                            </a:rPr>
                            <a:t>CeC</a:t>
                          </a:r>
                          <a:r>
                            <a:rPr lang="en-US" sz="1400" b="1" dirty="0">
                              <a:effectLst/>
                            </a:rPr>
                            <a:t>) </a:t>
                          </a:r>
                          <a:r>
                            <a:rPr lang="en-US" sz="1400" b="1" dirty="0" smtClean="0">
                              <a:effectLst/>
                            </a:rPr>
                            <a:t>test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Low-energy </a:t>
                          </a:r>
                          <a:r>
                            <a:rPr lang="en-US" sz="1400" b="1" dirty="0">
                              <a:effectLst/>
                            </a:rPr>
                            <a:t>electron </a:t>
                          </a:r>
                          <a:r>
                            <a:rPr lang="en-US" sz="1400" b="1" dirty="0" smtClean="0">
                              <a:effectLst/>
                            </a:rPr>
                            <a:t>cooling     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STAR </a:t>
                          </a:r>
                          <a:r>
                            <a:rPr lang="en-US" sz="1400" b="1" dirty="0">
                              <a:effectLst/>
                            </a:rPr>
                            <a:t>inner TPC pad row upgrade</a:t>
                          </a:r>
                          <a:endParaRPr lang="en-US" sz="1400" b="1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  <a:tr h="1972288">
                    <a:tc>
                      <a:txBody>
                        <a:bodyPr/>
                        <a:lstStyle/>
                        <a:p>
                          <a:pPr marL="47625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1">
                              <a:effectLst/>
                            </a:rPr>
                            <a:t>2018-2021</a:t>
                          </a:r>
                          <a:endParaRPr lang="en-US" sz="1400" b="1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2047" marR="52047" marT="26024" marB="26024">
                        <a:blipFill rotWithShape="1">
                          <a:blip r:embed="rId2"/>
                          <a:stretch>
                            <a:fillRect l="-34066" t="-215741" r="-254396" b="-40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x10</a:t>
                          </a:r>
                          <a:r>
                            <a:rPr lang="en-US" sz="1400" b="1" baseline="0" dirty="0" smtClean="0">
                              <a:effectLst/>
                            </a:rPr>
                            <a:t> </a:t>
                          </a:r>
                          <a:r>
                            <a:rPr lang="en-US" sz="1400" b="1" baseline="0" dirty="0" err="1" smtClean="0">
                              <a:effectLst/>
                            </a:rPr>
                            <a:t>sens.</a:t>
                          </a:r>
                          <a:r>
                            <a:rPr lang="en-US" sz="1400" b="1" dirty="0" smtClean="0">
                              <a:effectLst/>
                            </a:rPr>
                            <a:t> increase </a:t>
                          </a:r>
                          <a:r>
                            <a:rPr lang="en-US" sz="1400" b="1" dirty="0">
                              <a:effectLst/>
                            </a:rPr>
                            <a:t>to </a:t>
                          </a:r>
                          <a:r>
                            <a:rPr lang="en-US" sz="1400" b="1" dirty="0" smtClean="0">
                              <a:effectLst/>
                            </a:rPr>
                            <a:t>QCD </a:t>
                          </a:r>
                          <a:r>
                            <a:rPr lang="en-US" sz="1400" b="1" dirty="0">
                              <a:effectLst/>
                            </a:rPr>
                            <a:t>critical point and 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deconfinement</a:t>
                          </a:r>
                          <a:r>
                            <a:rPr lang="en-US" sz="1400" b="1" dirty="0" smtClean="0">
                              <a:effectLst/>
                            </a:rPr>
                            <a:t> onset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jet</a:t>
                          </a:r>
                          <a:r>
                            <a:rPr lang="en-US" sz="1400" b="1" dirty="0">
                              <a:effectLst/>
                            </a:rPr>
                            <a:t>, di-jet, </a:t>
                          </a:r>
                          <a:r>
                            <a:rPr lang="en-US" sz="1400" b="1" dirty="0">
                              <a:effectLst/>
                              <a:sym typeface="Symbol"/>
                            </a:rPr>
                            <a:t></a:t>
                          </a:r>
                          <a:r>
                            <a:rPr lang="en-US" sz="1400" b="1" dirty="0">
                              <a:effectLst/>
                            </a:rPr>
                            <a:t>-jet </a:t>
                          </a:r>
                          <a:r>
                            <a:rPr lang="en-US" sz="1400" b="1" dirty="0" smtClean="0">
                              <a:effectLst/>
                            </a:rPr>
                            <a:t>quenching </a:t>
                          </a:r>
                          <a:r>
                            <a:rPr lang="en-US" sz="1400" b="1" dirty="0">
                              <a:effectLst/>
                            </a:rPr>
                            <a:t>probes of </a:t>
                          </a:r>
                          <a:r>
                            <a:rPr lang="en-US" sz="1400" b="1" dirty="0" smtClean="0">
                              <a:effectLst/>
                            </a:rPr>
                            <a:t>E-loss mechanism</a:t>
                          </a:r>
                          <a:endParaRPr lang="en-US" sz="1400" b="1" dirty="0">
                            <a:effectLst/>
                          </a:endParaRP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effectLst/>
                            </a:rPr>
                            <a:t>color </a:t>
                          </a:r>
                          <a:r>
                            <a:rPr lang="en-US" sz="1400" b="1" dirty="0">
                              <a:effectLst/>
                            </a:rPr>
                            <a:t>screening for different </a:t>
                          </a:r>
                          <a:r>
                            <a:rPr lang="en-US" sz="1400" b="1" dirty="0" err="1" smtClean="0">
                              <a:effectLst/>
                            </a:rPr>
                            <a:t>qq</a:t>
                          </a:r>
                          <a:r>
                            <a:rPr lang="en-US" sz="1400" b="1" dirty="0" smtClean="0">
                              <a:effectLst/>
                            </a:rPr>
                            <a:t> states                            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transverse 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spin </a:t>
                          </a:r>
                          <a:r>
                            <a:rPr lang="en-US" sz="1400" b="1" dirty="0" err="1" smtClean="0">
                              <a:solidFill>
                                <a:srgbClr val="CC0066"/>
                              </a:solidFill>
                              <a:effectLst/>
                            </a:rPr>
                            <a:t>asyms</a:t>
                          </a: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.  </a:t>
                          </a:r>
                          <a:r>
                            <a:rPr lang="en-US" sz="1400" b="1" dirty="0" err="1">
                              <a:solidFill>
                                <a:srgbClr val="CC0066"/>
                              </a:solidFill>
                              <a:effectLst/>
                            </a:rPr>
                            <a:t>Drell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-Yan </a:t>
                          </a: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&amp;</a:t>
                          </a:r>
                          <a:r>
                            <a:rPr lang="en-US" sz="1400" b="1" baseline="0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 </a:t>
                          </a: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gluon saturation</a:t>
                          </a:r>
                          <a:endParaRPr lang="en-US" sz="1400" b="1" dirty="0">
                            <a:solidFill>
                              <a:srgbClr val="CC0066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  <a:tc>
                      <a:txBody>
                        <a:bodyPr/>
                        <a:lstStyle/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err="1" smtClean="0">
                              <a:effectLst/>
                            </a:rPr>
                            <a:t>sPHENIX</a:t>
                          </a:r>
                          <a:r>
                            <a:rPr lang="en-US" sz="1400" b="1" dirty="0" smtClean="0">
                              <a:effectLst/>
                            </a:rPr>
                            <a:t>                 </a:t>
                          </a:r>
                        </a:p>
                        <a:p>
                          <a:pPr marL="333375" marR="0" indent="-28575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Arial" pitchFamily="34" charset="0"/>
                            <a:buChar char="•"/>
                          </a:pPr>
                          <a:r>
                            <a:rPr lang="en-US" sz="1400" b="1" dirty="0" smtClean="0">
                              <a:solidFill>
                                <a:srgbClr val="CC0066"/>
                              </a:solidFill>
                              <a:effectLst/>
                            </a:rPr>
                            <a:t>forward </a:t>
                          </a:r>
                          <a:r>
                            <a:rPr lang="en-US" sz="1400" b="1" dirty="0">
                              <a:solidFill>
                                <a:srgbClr val="CC0066"/>
                              </a:solidFill>
                              <a:effectLst/>
                            </a:rPr>
                            <a:t>physics upgrades</a:t>
                          </a:r>
                          <a:endParaRPr lang="en-US" sz="1400" b="1" dirty="0">
                            <a:solidFill>
                              <a:srgbClr val="CC0066"/>
                            </a:solidFill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52047" marR="52047" marT="26024" marB="26024"/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/>
          <p:cNvCxnSpPr/>
          <p:nvPr/>
        </p:nvCxnSpPr>
        <p:spPr bwMode="auto">
          <a:xfrm>
            <a:off x="6125029" y="5921829"/>
            <a:ext cx="1741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65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19759</TotalTime>
  <Words>2151</Words>
  <Application>Microsoft Office PowerPoint</Application>
  <PresentationFormat>On-screen Show (4:3)</PresentationFormat>
  <Paragraphs>299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2_Blank Presentation</vt:lpstr>
      <vt:lpstr>Visions for RHIC’s Short- and Long-Term Future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 Drivers:  Technically Driven Project Timelines, Plus Running Period Lengths for Desired Uncertainties</vt:lpstr>
      <vt:lpstr>Timelines for Possible Projects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Vigdor, Steven</cp:lastModifiedBy>
  <cp:revision>567</cp:revision>
  <cp:lastPrinted>2007-07-02T19:06:14Z</cp:lastPrinted>
  <dcterms:created xsi:type="dcterms:W3CDTF">2007-06-28T20:22:43Z</dcterms:created>
  <dcterms:modified xsi:type="dcterms:W3CDTF">2012-10-17T22:24:26Z</dcterms:modified>
</cp:coreProperties>
</file>