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9"/>
  </p:notesMasterIdLst>
  <p:sldIdLst>
    <p:sldId id="256" r:id="rId2"/>
    <p:sldId id="287" r:id="rId3"/>
    <p:sldId id="280" r:id="rId4"/>
    <p:sldId id="281" r:id="rId5"/>
    <p:sldId id="288" r:id="rId6"/>
    <p:sldId id="282" r:id="rId7"/>
    <p:sldId id="273" r:id="rId8"/>
    <p:sldId id="276" r:id="rId9"/>
    <p:sldId id="272" r:id="rId10"/>
    <p:sldId id="274" r:id="rId11"/>
    <p:sldId id="275" r:id="rId12"/>
    <p:sldId id="286" r:id="rId13"/>
    <p:sldId id="278" r:id="rId14"/>
    <p:sldId id="277" r:id="rId15"/>
    <p:sldId id="279"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7953" autoAdjust="0"/>
    <p:restoredTop sz="94660"/>
  </p:normalViewPr>
  <p:slideViewPr>
    <p:cSldViewPr>
      <p:cViewPr>
        <p:scale>
          <a:sx n="100" d="100"/>
          <a:sy n="100" d="100"/>
        </p:scale>
        <p:origin x="-592" y="-7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05035-6469-4DB4-96F3-FC904D2348B6}" type="datetimeFigureOut">
              <a:rPr lang="en-US" smtClean="0"/>
              <a:pPr/>
              <a:t>10/19/12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D39809-E543-4C44-AAC0-52A0263517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8AA591-CF98-4AA3-B187-D27E6BFE61F3}" type="datetime1">
              <a:rPr lang="en-US" smtClean="0"/>
              <a:pPr/>
              <a:t>10/19/12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DD336-08EF-4208-B990-F6EA3104EF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6038F-E9BF-4CE7-969B-B0E7E3257CA1}" type="datetime1">
              <a:rPr lang="en-US" smtClean="0"/>
              <a:pPr/>
              <a:t>10/19/12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DD336-08EF-4208-B990-F6EA3104EF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1AF99-8FBD-4F13-B40D-80FE3F2A10C3}" type="datetime1">
              <a:rPr lang="en-US" smtClean="0"/>
              <a:pPr/>
              <a:t>10/19/12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DD336-08EF-4208-B990-F6EA3104EF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CF381-7FC4-4F01-A1AF-A6BC98497813}" type="datetime1">
              <a:rPr lang="en-US" smtClean="0"/>
              <a:pPr/>
              <a:t>10/19/12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DD336-08EF-4208-B990-F6EA3104EF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C391A-5411-4106-AF57-1032F546897B}" type="datetime1">
              <a:rPr lang="en-US" smtClean="0"/>
              <a:pPr/>
              <a:t>10/19/12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DD336-08EF-4208-B990-F6EA3104EF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207287-E765-4892-8597-C214418646EF}" type="datetime1">
              <a:rPr lang="en-US" smtClean="0"/>
              <a:pPr/>
              <a:t>10/19/12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DD336-08EF-4208-B990-F6EA3104EF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80F83-4190-46C3-8959-614D316D96E9}" type="datetime1">
              <a:rPr lang="en-US" smtClean="0"/>
              <a:pPr/>
              <a:t>10/19/12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DD336-08EF-4208-B990-F6EA3104EF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A3538-8524-413D-9517-4DE32A07F812}" type="datetime1">
              <a:rPr lang="en-US" smtClean="0"/>
              <a:pPr/>
              <a:t>10/19/12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DD336-08EF-4208-B990-F6EA3104EF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2968D-3724-4EA3-821A-802D8CE3A7EC}" type="datetime1">
              <a:rPr lang="en-US" smtClean="0"/>
              <a:pPr/>
              <a:t>10/19/12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6DD336-08EF-4208-B990-F6EA3104EF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E3286-850B-4B4E-ACE8-6817FEBC4109}" type="datetime1">
              <a:rPr lang="en-US" smtClean="0"/>
              <a:pPr/>
              <a:t>10/19/12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DD336-08EF-4208-B990-F6EA3104EF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EC2659-018A-4CF1-9A13-ECC7AD36592D}" type="datetime1">
              <a:rPr lang="en-US" smtClean="0"/>
              <a:pPr/>
              <a:t>10/19/12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DD336-08EF-4208-B990-F6EA3104EF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609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D6A71-16B8-4B93-B74A-860BFDC94C5D}" type="datetime1">
              <a:rPr lang="en-US" smtClean="0"/>
              <a:pPr/>
              <a:t>10/19/12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64928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DD336-08EF-4208-B990-F6EA3104EF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94593" y="152400"/>
            <a:ext cx="8292207" cy="707886"/>
          </a:xfrm>
          <a:prstGeom prst="rect">
            <a:avLst/>
          </a:prstGeom>
          <a:noFill/>
        </p:spPr>
        <p:txBody>
          <a:bodyPr wrap="square" rtlCol="0">
            <a:spAutoFit/>
          </a:bodyPr>
          <a:lstStyle/>
          <a:p>
            <a:pPr algn="ctr"/>
            <a:r>
              <a:rPr lang="en-US" sz="4000" dirty="0" smtClean="0"/>
              <a:t>the RHIC Physics Program</a:t>
            </a:r>
            <a:endParaRPr lang="en-US" sz="4000" dirty="0"/>
          </a:p>
        </p:txBody>
      </p:sp>
      <p:sp>
        <p:nvSpPr>
          <p:cNvPr id="3" name="Slide Number Placeholder 2"/>
          <p:cNvSpPr>
            <a:spLocks noGrp="1"/>
          </p:cNvSpPr>
          <p:nvPr>
            <p:ph type="sldNum" sz="quarter" idx="12"/>
          </p:nvPr>
        </p:nvSpPr>
        <p:spPr/>
        <p:txBody>
          <a:bodyPr/>
          <a:lstStyle/>
          <a:p>
            <a:fld id="{AF6DD336-08EF-4208-B990-F6EA3104EF7C}" type="slidenum">
              <a:rPr lang="en-US" smtClean="0"/>
              <a:pPr/>
              <a:t>1</a:t>
            </a:fld>
            <a:endParaRPr lang="en-US"/>
          </a:p>
        </p:txBody>
      </p:sp>
      <p:sp>
        <p:nvSpPr>
          <p:cNvPr id="5" name="TextBox 4"/>
          <p:cNvSpPr txBox="1"/>
          <p:nvPr/>
        </p:nvSpPr>
        <p:spPr>
          <a:xfrm>
            <a:off x="228600" y="4495800"/>
            <a:ext cx="8686800" cy="2246769"/>
          </a:xfrm>
          <a:prstGeom prst="rect">
            <a:avLst/>
          </a:prstGeom>
          <a:noFill/>
        </p:spPr>
        <p:txBody>
          <a:bodyPr wrap="square" rtlCol="0">
            <a:spAutoFit/>
          </a:bodyPr>
          <a:lstStyle/>
          <a:p>
            <a:r>
              <a:rPr lang="en-US" sz="2000"/>
              <a:t>A versitile facility making it possible to study many aspects of the strong force: </a:t>
            </a:r>
          </a:p>
          <a:p>
            <a:pPr lvl="1">
              <a:buFont typeface="Arial"/>
              <a:buChar char="•"/>
            </a:pPr>
            <a:r>
              <a:rPr lang="en-US" sz="2000"/>
              <a:t>condensed QCD matter and its phase structure</a:t>
            </a:r>
          </a:p>
          <a:p>
            <a:pPr lvl="1">
              <a:buFont typeface="Arial"/>
              <a:buChar char="•"/>
            </a:pPr>
            <a:r>
              <a:rPr lang="en-US" sz="2000"/>
              <a:t>transitions between degenerate vacuum states</a:t>
            </a:r>
          </a:p>
          <a:p>
            <a:pPr lvl="1">
              <a:buFont typeface="Arial"/>
              <a:buChar char="•"/>
            </a:pPr>
            <a:r>
              <a:rPr lang="en-US" sz="2000"/>
              <a:t>gluon saturation</a:t>
            </a:r>
          </a:p>
          <a:p>
            <a:pPr lvl="1">
              <a:buFont typeface="Arial"/>
              <a:buChar char="•"/>
            </a:pPr>
            <a:r>
              <a:rPr lang="en-US" sz="2000"/>
              <a:t>proton spin</a:t>
            </a:r>
          </a:p>
          <a:p>
            <a:endParaRPr lang="en-US" sz="2000"/>
          </a:p>
          <a:p>
            <a:r>
              <a:rPr lang="en-US" sz="2000"/>
              <a:t>“It’s time to stop testing QCD and start understanding it” Dokshitzer</a:t>
            </a:r>
          </a:p>
        </p:txBody>
      </p:sp>
      <p:pic>
        <p:nvPicPr>
          <p:cNvPr id="6" name="Picture 5"/>
          <p:cNvPicPr>
            <a:picLocks noChangeAspect="1"/>
          </p:cNvPicPr>
          <p:nvPr/>
        </p:nvPicPr>
        <p:blipFill>
          <a:blip r:embed="rId2"/>
          <a:stretch>
            <a:fillRect/>
          </a:stretch>
        </p:blipFill>
        <p:spPr>
          <a:xfrm>
            <a:off x="76200" y="990600"/>
            <a:ext cx="2952008" cy="2895600"/>
          </a:xfrm>
          <a:prstGeom prst="rect">
            <a:avLst/>
          </a:prstGeom>
        </p:spPr>
      </p:pic>
      <p:pic>
        <p:nvPicPr>
          <p:cNvPr id="9" name="Picture 8"/>
          <p:cNvPicPr>
            <a:picLocks noChangeAspect="1"/>
          </p:cNvPicPr>
          <p:nvPr/>
        </p:nvPicPr>
        <p:blipFill>
          <a:blip r:embed="rId3"/>
          <a:stretch>
            <a:fillRect/>
          </a:stretch>
        </p:blipFill>
        <p:spPr>
          <a:xfrm>
            <a:off x="5784082" y="838200"/>
            <a:ext cx="3283718" cy="3505200"/>
          </a:xfrm>
          <a:prstGeom prst="rect">
            <a:avLst/>
          </a:prstGeom>
        </p:spPr>
      </p:pic>
      <p:pic>
        <p:nvPicPr>
          <p:cNvPr id="10" name="Picture 9"/>
          <p:cNvPicPr>
            <a:picLocks noChangeAspect="1"/>
          </p:cNvPicPr>
          <p:nvPr/>
        </p:nvPicPr>
        <p:blipFill>
          <a:blip r:embed="rId4"/>
          <a:stretch>
            <a:fillRect/>
          </a:stretch>
        </p:blipFill>
        <p:spPr>
          <a:xfrm>
            <a:off x="3124200" y="919029"/>
            <a:ext cx="2514600" cy="30433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8" name="Group 37"/>
          <p:cNvGrpSpPr/>
          <p:nvPr/>
        </p:nvGrpSpPr>
        <p:grpSpPr>
          <a:xfrm>
            <a:off x="152400" y="1905000"/>
            <a:ext cx="8839200" cy="3200401"/>
            <a:chOff x="152400" y="2057400"/>
            <a:chExt cx="8839200" cy="3200401"/>
          </a:xfrm>
        </p:grpSpPr>
        <p:pic>
          <p:nvPicPr>
            <p:cNvPr id="34" name="Picture 8" descr="ErrorProjectionPlotWithCurves.pdf"/>
            <p:cNvPicPr>
              <a:picLocks noChangeAspect="1"/>
            </p:cNvPicPr>
            <p:nvPr/>
          </p:nvPicPr>
          <p:blipFill>
            <a:blip r:embed="rId2" cstate="print"/>
            <a:srcRect l="3987" t="24445" r="8301" b="21111"/>
            <a:stretch>
              <a:fillRect/>
            </a:stretch>
          </p:blipFill>
          <p:spPr bwMode="auto">
            <a:xfrm>
              <a:off x="152400" y="2057401"/>
              <a:ext cx="3984933" cy="3200400"/>
            </a:xfrm>
            <a:prstGeom prst="rect">
              <a:avLst/>
            </a:prstGeom>
            <a:noFill/>
            <a:ln w="9525">
              <a:noFill/>
              <a:miter lim="800000"/>
              <a:headEnd/>
              <a:tailEnd/>
            </a:ln>
          </p:spPr>
        </p:pic>
        <p:pic>
          <p:nvPicPr>
            <p:cNvPr id="31" name="Picture 11" descr="phi_errors.pdf"/>
            <p:cNvPicPr>
              <a:picLocks noChangeAspect="1"/>
            </p:cNvPicPr>
            <p:nvPr/>
          </p:nvPicPr>
          <p:blipFill>
            <a:blip r:embed="rId3" cstate="print"/>
            <a:srcRect t="8492" r="8929"/>
            <a:stretch>
              <a:fillRect/>
            </a:stretch>
          </p:blipFill>
          <p:spPr bwMode="auto">
            <a:xfrm>
              <a:off x="3923149" y="2057400"/>
              <a:ext cx="5014784" cy="3048000"/>
            </a:xfrm>
            <a:prstGeom prst="rect">
              <a:avLst/>
            </a:prstGeom>
            <a:noFill/>
            <a:ln w="9525">
              <a:noFill/>
              <a:miter lim="800000"/>
              <a:headEnd/>
              <a:tailEnd/>
            </a:ln>
          </p:spPr>
        </p:pic>
        <p:sp>
          <p:nvSpPr>
            <p:cNvPr id="37" name="Rectangle 36"/>
            <p:cNvSpPr/>
            <p:nvPr/>
          </p:nvSpPr>
          <p:spPr>
            <a:xfrm>
              <a:off x="152400" y="2057400"/>
              <a:ext cx="8839200" cy="3200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5" name="Table 4"/>
          <p:cNvGraphicFramePr>
            <a:graphicFrameLocks noGrp="1"/>
          </p:cNvGraphicFramePr>
          <p:nvPr/>
        </p:nvGraphicFramePr>
        <p:xfrm>
          <a:off x="0" y="38488"/>
          <a:ext cx="9144000" cy="304800"/>
        </p:xfrm>
        <a:graphic>
          <a:graphicData uri="http://schemas.openxmlformats.org/drawingml/2006/table">
            <a:tbl>
              <a:tblPr>
                <a:tableStyleId>{2D5ABB26-0587-4C30-8999-92F81FD0307C}</a:tableStyleId>
              </a:tblPr>
              <a:tblGrid>
                <a:gridCol w="914400"/>
                <a:gridCol w="914400"/>
                <a:gridCol w="914400"/>
                <a:gridCol w="914400"/>
                <a:gridCol w="914400"/>
                <a:gridCol w="914400"/>
                <a:gridCol w="914400"/>
                <a:gridCol w="914400"/>
                <a:gridCol w="914400"/>
                <a:gridCol w="914400"/>
              </a:tblGrid>
              <a:tr h="223532">
                <a:tc>
                  <a:txBody>
                    <a:bodyPr/>
                    <a:lstStyle/>
                    <a:p>
                      <a:r>
                        <a:rPr lang="en-US" sz="2000"/>
                        <a:t>2013</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2014</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2015</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2016</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2017</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2018</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2019</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2020</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2021</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2022</a:t>
                      </a:r>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pSp>
        <p:nvGrpSpPr>
          <p:cNvPr id="2" name="Group 21"/>
          <p:cNvGrpSpPr/>
          <p:nvPr/>
        </p:nvGrpSpPr>
        <p:grpSpPr>
          <a:xfrm>
            <a:off x="3657600" y="635488"/>
            <a:ext cx="2209800" cy="307777"/>
            <a:chOff x="4402504" y="1940222"/>
            <a:chExt cx="1805636" cy="660596"/>
          </a:xfrm>
        </p:grpSpPr>
        <p:cxnSp>
          <p:nvCxnSpPr>
            <p:cNvPr id="23" name="Elbow Connector 22"/>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02504" y="1940222"/>
              <a:ext cx="1805636" cy="660596"/>
            </a:xfrm>
            <a:prstGeom prst="rect">
              <a:avLst/>
            </a:prstGeom>
            <a:noFill/>
          </p:spPr>
          <p:txBody>
            <a:bodyPr wrap="square" rtlCol="0">
              <a:spAutoFit/>
            </a:bodyPr>
            <a:lstStyle/>
            <a:p>
              <a:r>
                <a:rPr lang="en-US" sz="1400"/>
                <a:t>STAR Inner TPC Upgrade</a:t>
              </a:r>
            </a:p>
          </p:txBody>
        </p:sp>
      </p:grpSp>
      <p:grpSp>
        <p:nvGrpSpPr>
          <p:cNvPr id="3" name="Group 27"/>
          <p:cNvGrpSpPr/>
          <p:nvPr/>
        </p:nvGrpSpPr>
        <p:grpSpPr>
          <a:xfrm>
            <a:off x="8229600" y="356007"/>
            <a:ext cx="911888" cy="369332"/>
            <a:chOff x="4402504" y="1944225"/>
            <a:chExt cx="1488856" cy="677514"/>
          </a:xfrm>
        </p:grpSpPr>
        <p:cxnSp>
          <p:nvCxnSpPr>
            <p:cNvPr id="29" name="Elbow Connector 28"/>
            <p:cNvCxnSpPr/>
            <p:nvPr/>
          </p:nvCxnSpPr>
          <p:spPr>
            <a:xfrm>
              <a:off x="4420748" y="2156698"/>
              <a:ext cx="1378213" cy="381000"/>
            </a:xfrm>
            <a:prstGeom prst="bentConnector3">
              <a:avLst>
                <a:gd name="adj1" fmla="val 326"/>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02504" y="1944225"/>
              <a:ext cx="1488856" cy="677514"/>
            </a:xfrm>
            <a:prstGeom prst="rect">
              <a:avLst/>
            </a:prstGeom>
            <a:noFill/>
          </p:spPr>
          <p:txBody>
            <a:bodyPr wrap="square" rtlCol="0">
              <a:spAutoFit/>
            </a:bodyPr>
            <a:lstStyle/>
            <a:p>
              <a:r>
                <a:rPr lang="en-US"/>
                <a:t>eRHIC</a:t>
              </a:r>
            </a:p>
          </p:txBody>
        </p:sp>
      </p:grpSp>
      <p:grpSp>
        <p:nvGrpSpPr>
          <p:cNvPr id="4" name="Group 30"/>
          <p:cNvGrpSpPr/>
          <p:nvPr/>
        </p:nvGrpSpPr>
        <p:grpSpPr>
          <a:xfrm>
            <a:off x="4572000" y="940288"/>
            <a:ext cx="2895600" cy="307777"/>
            <a:chOff x="4402504" y="1940222"/>
            <a:chExt cx="1805636" cy="660596"/>
          </a:xfrm>
        </p:grpSpPr>
        <p:cxnSp>
          <p:nvCxnSpPr>
            <p:cNvPr id="32" name="Elbow Connector 3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02504" y="1940222"/>
              <a:ext cx="1805636" cy="660596"/>
            </a:xfrm>
            <a:prstGeom prst="rect">
              <a:avLst/>
            </a:prstGeom>
            <a:noFill/>
          </p:spPr>
          <p:txBody>
            <a:bodyPr wrap="square" rtlCol="0">
              <a:spAutoFit/>
            </a:bodyPr>
            <a:lstStyle/>
            <a:p>
              <a:r>
                <a:rPr lang="en-US" sz="1400"/>
                <a:t>STAR/PHENIX Forward Detectors</a:t>
              </a:r>
            </a:p>
          </p:txBody>
        </p:sp>
      </p:grpSp>
      <p:grpSp>
        <p:nvGrpSpPr>
          <p:cNvPr id="6" name="Group 33"/>
          <p:cNvGrpSpPr/>
          <p:nvPr/>
        </p:nvGrpSpPr>
        <p:grpSpPr>
          <a:xfrm>
            <a:off x="4581621" y="1245089"/>
            <a:ext cx="2854228" cy="307777"/>
            <a:chOff x="4402504" y="1940222"/>
            <a:chExt cx="1817892" cy="660596"/>
          </a:xfrm>
        </p:grpSpPr>
        <p:cxnSp>
          <p:nvCxnSpPr>
            <p:cNvPr id="35" name="Elbow Connector 34"/>
            <p:cNvCxnSpPr/>
            <p:nvPr/>
          </p:nvCxnSpPr>
          <p:spPr>
            <a:xfrm>
              <a:off x="4420748" y="2156698"/>
              <a:ext cx="1799648" cy="374132"/>
            </a:xfrm>
            <a:prstGeom prst="bentConnector3">
              <a:avLst>
                <a:gd name="adj1" fmla="val -396"/>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02504" y="1940222"/>
              <a:ext cx="1805636" cy="660596"/>
            </a:xfrm>
            <a:prstGeom prst="rect">
              <a:avLst/>
            </a:prstGeom>
            <a:noFill/>
          </p:spPr>
          <p:txBody>
            <a:bodyPr wrap="square" rtlCol="0">
              <a:spAutoFit/>
            </a:bodyPr>
            <a:lstStyle/>
            <a:p>
              <a:r>
                <a:rPr lang="en-US" sz="1400"/>
                <a:t>sPHENIX </a:t>
              </a:r>
            </a:p>
          </p:txBody>
        </p:sp>
      </p:grpSp>
      <p:grpSp>
        <p:nvGrpSpPr>
          <p:cNvPr id="7" name="Group 47"/>
          <p:cNvGrpSpPr/>
          <p:nvPr/>
        </p:nvGrpSpPr>
        <p:grpSpPr>
          <a:xfrm>
            <a:off x="912180" y="639696"/>
            <a:ext cx="2669220" cy="307777"/>
            <a:chOff x="4402504" y="1997114"/>
            <a:chExt cx="1805636" cy="606598"/>
          </a:xfrm>
        </p:grpSpPr>
        <p:cxnSp>
          <p:nvCxnSpPr>
            <p:cNvPr id="49" name="Elbow Connector 48"/>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402504" y="1997114"/>
              <a:ext cx="1805636" cy="606598"/>
            </a:xfrm>
            <a:prstGeom prst="rect">
              <a:avLst/>
            </a:prstGeom>
            <a:noFill/>
          </p:spPr>
          <p:txBody>
            <a:bodyPr wrap="square" rtlCol="0">
              <a:spAutoFit/>
            </a:bodyPr>
            <a:lstStyle/>
            <a:p>
              <a:r>
                <a:rPr lang="en-US" sz="1400"/>
                <a:t>Muon Telescope Detector</a:t>
              </a:r>
            </a:p>
          </p:txBody>
        </p:sp>
      </p:grpSp>
      <p:grpSp>
        <p:nvGrpSpPr>
          <p:cNvPr id="8" name="Group 50"/>
          <p:cNvGrpSpPr/>
          <p:nvPr/>
        </p:nvGrpSpPr>
        <p:grpSpPr>
          <a:xfrm>
            <a:off x="914400" y="940289"/>
            <a:ext cx="2362200" cy="307777"/>
            <a:chOff x="4402504" y="1940217"/>
            <a:chExt cx="2057400" cy="660595"/>
          </a:xfrm>
        </p:grpSpPr>
        <p:cxnSp>
          <p:nvCxnSpPr>
            <p:cNvPr id="52" name="Elbow Connector 5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402504" y="1940217"/>
              <a:ext cx="2057400" cy="660595"/>
            </a:xfrm>
            <a:prstGeom prst="rect">
              <a:avLst/>
            </a:prstGeom>
            <a:noFill/>
          </p:spPr>
          <p:txBody>
            <a:bodyPr wrap="square" rtlCol="0">
              <a:spAutoFit/>
            </a:bodyPr>
            <a:lstStyle/>
            <a:p>
              <a:r>
                <a:rPr lang="en-US" sz="1400"/>
                <a:t>Muon Piston Cal. Ext.</a:t>
              </a:r>
            </a:p>
          </p:txBody>
        </p:sp>
      </p:grpSp>
      <p:grpSp>
        <p:nvGrpSpPr>
          <p:cNvPr id="9" name="Group 53"/>
          <p:cNvGrpSpPr/>
          <p:nvPr/>
        </p:nvGrpSpPr>
        <p:grpSpPr>
          <a:xfrm>
            <a:off x="909960" y="328002"/>
            <a:ext cx="2671440" cy="307777"/>
            <a:chOff x="4402504" y="1989209"/>
            <a:chExt cx="1805636" cy="600342"/>
          </a:xfrm>
        </p:grpSpPr>
        <p:cxnSp>
          <p:nvCxnSpPr>
            <p:cNvPr id="55" name="Elbow Connector 54"/>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402504" y="1989209"/>
              <a:ext cx="1805636" cy="600342"/>
            </a:xfrm>
            <a:prstGeom prst="rect">
              <a:avLst/>
            </a:prstGeom>
            <a:noFill/>
          </p:spPr>
          <p:txBody>
            <a:bodyPr wrap="square" rtlCol="0">
              <a:spAutoFit/>
            </a:bodyPr>
            <a:lstStyle/>
            <a:p>
              <a:r>
                <a:rPr lang="en-US" sz="1400"/>
                <a:t>Full Heavy Flavor Tracker </a:t>
              </a:r>
            </a:p>
          </p:txBody>
        </p:sp>
      </p:grpSp>
      <p:graphicFrame>
        <p:nvGraphicFramePr>
          <p:cNvPr id="59" name="Table 58"/>
          <p:cNvGraphicFramePr>
            <a:graphicFrameLocks noGrp="1"/>
          </p:cNvGraphicFramePr>
          <p:nvPr/>
        </p:nvGraphicFramePr>
        <p:xfrm>
          <a:off x="0" y="6492240"/>
          <a:ext cx="9144000" cy="365760"/>
        </p:xfrm>
        <a:graphic>
          <a:graphicData uri="http://schemas.openxmlformats.org/drawingml/2006/table">
            <a:tbl>
              <a:tblPr>
                <a:tableStyleId>{2D5ABB26-0587-4C30-8999-92F81FD0307C}</a:tableStyleId>
              </a:tblPr>
              <a:tblGrid>
                <a:gridCol w="914400"/>
                <a:gridCol w="914400"/>
                <a:gridCol w="2743200"/>
                <a:gridCol w="3657600"/>
                <a:gridCol w="914400"/>
              </a:tblGrid>
              <a:tr h="223532">
                <a:tc>
                  <a:txBody>
                    <a:bodyPr/>
                    <a:lstStyle/>
                    <a:p>
                      <a:pPr algn="ctr"/>
                      <a:r>
                        <a:rPr lang="en-US" sz="1200"/>
                        <a:t>500 GeV p+p</a:t>
                      </a:r>
                    </a:p>
                    <a:p>
                      <a:pPr algn="ctr"/>
                      <a:r>
                        <a:rPr lang="en-US" sz="1200"/>
                        <a:t>15 GeV A+A</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200 GeV A+A</a:t>
                      </a:r>
                    </a:p>
                    <a:p>
                      <a:pPr algn="ctr"/>
                      <a:r>
                        <a:rPr lang="en-US" sz="1200"/>
                        <a:t>200 GeV p+p</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aseline="0"/>
                        <a:t>Au+Au, U+U, Cu+Au at 1-2 energies</a:t>
                      </a:r>
                    </a:p>
                    <a:p>
                      <a:pPr algn="ctr"/>
                      <a:r>
                        <a:rPr lang="en-US" sz="1200" baseline="0"/>
                        <a:t>200 GeV p+A, 500 GeV p+p</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BESII 5-20</a:t>
                      </a:r>
                      <a:r>
                        <a:rPr lang="en-US" sz="1200" baseline="0"/>
                        <a:t> GeV Au+Au; 200 and 100 GeV Au+Au;</a:t>
                      </a:r>
                    </a:p>
                    <a:p>
                      <a:pPr algn="ctr"/>
                      <a:r>
                        <a:rPr lang="en-US" sz="1200" baseline="0"/>
                        <a:t>500 GeV p+p; 200 GeV polarized p+A</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pSp>
        <p:nvGrpSpPr>
          <p:cNvPr id="10" name="Group 59"/>
          <p:cNvGrpSpPr/>
          <p:nvPr/>
        </p:nvGrpSpPr>
        <p:grpSpPr>
          <a:xfrm>
            <a:off x="3657600" y="358779"/>
            <a:ext cx="2209800" cy="307777"/>
            <a:chOff x="4402504" y="1934455"/>
            <a:chExt cx="1805636" cy="660596"/>
          </a:xfrm>
        </p:grpSpPr>
        <p:cxnSp>
          <p:nvCxnSpPr>
            <p:cNvPr id="61" name="Elbow Connector 60"/>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4402504" y="1934455"/>
              <a:ext cx="1805636" cy="660596"/>
            </a:xfrm>
            <a:prstGeom prst="rect">
              <a:avLst/>
            </a:prstGeom>
            <a:noFill/>
          </p:spPr>
          <p:txBody>
            <a:bodyPr wrap="square" rtlCol="0">
              <a:spAutoFit/>
            </a:bodyPr>
            <a:lstStyle/>
            <a:p>
              <a:r>
                <a:rPr lang="en-US" sz="1400"/>
                <a:t>Earliest Possible e-cooling</a:t>
              </a:r>
            </a:p>
          </p:txBody>
        </p:sp>
      </p:grpSp>
      <p:cxnSp>
        <p:nvCxnSpPr>
          <p:cNvPr id="43" name="Curved Connector 42"/>
          <p:cNvCxnSpPr/>
          <p:nvPr/>
        </p:nvCxnSpPr>
        <p:spPr>
          <a:xfrm rot="5400000">
            <a:off x="3657601" y="990603"/>
            <a:ext cx="1524001" cy="304799"/>
          </a:xfrm>
          <a:prstGeom prst="curvedConnector3">
            <a:avLst>
              <a:gd name="adj1" fmla="val 50000"/>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cxnSp>
        <p:nvCxnSpPr>
          <p:cNvPr id="45" name="Curved Connector 44"/>
          <p:cNvCxnSpPr/>
          <p:nvPr/>
        </p:nvCxnSpPr>
        <p:spPr>
          <a:xfrm rot="16200000" flipV="1">
            <a:off x="4152900" y="5295900"/>
            <a:ext cx="1371600" cy="990600"/>
          </a:xfrm>
          <a:prstGeom prst="curvedConnector3">
            <a:avLst>
              <a:gd name="adj1" fmla="val 50000"/>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2"/>
          <a:stretch>
            <a:fillRect/>
          </a:stretch>
        </p:blipFill>
        <p:spPr>
          <a:xfrm>
            <a:off x="1752600" y="1676400"/>
            <a:ext cx="5943600" cy="3901011"/>
          </a:xfrm>
          <a:prstGeom prst="rect">
            <a:avLst/>
          </a:prstGeom>
        </p:spPr>
      </p:pic>
      <p:graphicFrame>
        <p:nvGraphicFramePr>
          <p:cNvPr id="5" name="Table 4"/>
          <p:cNvGraphicFramePr>
            <a:graphicFrameLocks noGrp="1"/>
          </p:cNvGraphicFramePr>
          <p:nvPr/>
        </p:nvGraphicFramePr>
        <p:xfrm>
          <a:off x="0" y="38488"/>
          <a:ext cx="9144000" cy="304800"/>
        </p:xfrm>
        <a:graphic>
          <a:graphicData uri="http://schemas.openxmlformats.org/drawingml/2006/table">
            <a:tbl>
              <a:tblPr>
                <a:tableStyleId>{2D5ABB26-0587-4C30-8999-92F81FD0307C}</a:tableStyleId>
              </a:tblPr>
              <a:tblGrid>
                <a:gridCol w="914400"/>
                <a:gridCol w="914400"/>
                <a:gridCol w="914400"/>
                <a:gridCol w="914400"/>
                <a:gridCol w="914400"/>
                <a:gridCol w="914400"/>
                <a:gridCol w="914400"/>
                <a:gridCol w="914400"/>
                <a:gridCol w="914400"/>
                <a:gridCol w="914400"/>
              </a:tblGrid>
              <a:tr h="223532">
                <a:tc>
                  <a:txBody>
                    <a:bodyPr/>
                    <a:lstStyle/>
                    <a:p>
                      <a:r>
                        <a:rPr lang="en-US" sz="2000"/>
                        <a:t>2013</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2014</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2015</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2016</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2017</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2018</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2019</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2020</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2021</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2022</a:t>
                      </a:r>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pSp>
        <p:nvGrpSpPr>
          <p:cNvPr id="3" name="Group 21"/>
          <p:cNvGrpSpPr/>
          <p:nvPr/>
        </p:nvGrpSpPr>
        <p:grpSpPr>
          <a:xfrm>
            <a:off x="3657600" y="635488"/>
            <a:ext cx="2209800" cy="307777"/>
            <a:chOff x="4402504" y="1940222"/>
            <a:chExt cx="1805636" cy="660596"/>
          </a:xfrm>
        </p:grpSpPr>
        <p:cxnSp>
          <p:nvCxnSpPr>
            <p:cNvPr id="23" name="Elbow Connector 22"/>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02504" y="1940222"/>
              <a:ext cx="1805636" cy="660596"/>
            </a:xfrm>
            <a:prstGeom prst="rect">
              <a:avLst/>
            </a:prstGeom>
            <a:noFill/>
          </p:spPr>
          <p:txBody>
            <a:bodyPr wrap="square" rtlCol="0">
              <a:spAutoFit/>
            </a:bodyPr>
            <a:lstStyle/>
            <a:p>
              <a:r>
                <a:rPr lang="en-US" sz="1400"/>
                <a:t>STAR Inner TPC Upgrade</a:t>
              </a:r>
            </a:p>
          </p:txBody>
        </p:sp>
      </p:grpSp>
      <p:grpSp>
        <p:nvGrpSpPr>
          <p:cNvPr id="4" name="Group 27"/>
          <p:cNvGrpSpPr/>
          <p:nvPr/>
        </p:nvGrpSpPr>
        <p:grpSpPr>
          <a:xfrm>
            <a:off x="8229600" y="356007"/>
            <a:ext cx="911888" cy="369332"/>
            <a:chOff x="4402504" y="1944225"/>
            <a:chExt cx="1488856" cy="677514"/>
          </a:xfrm>
        </p:grpSpPr>
        <p:cxnSp>
          <p:nvCxnSpPr>
            <p:cNvPr id="29" name="Elbow Connector 28"/>
            <p:cNvCxnSpPr/>
            <p:nvPr/>
          </p:nvCxnSpPr>
          <p:spPr>
            <a:xfrm>
              <a:off x="4420748" y="2156698"/>
              <a:ext cx="1378213" cy="381000"/>
            </a:xfrm>
            <a:prstGeom prst="bentConnector3">
              <a:avLst>
                <a:gd name="adj1" fmla="val 326"/>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02504" y="1944225"/>
              <a:ext cx="1488856" cy="677514"/>
            </a:xfrm>
            <a:prstGeom prst="rect">
              <a:avLst/>
            </a:prstGeom>
            <a:noFill/>
          </p:spPr>
          <p:txBody>
            <a:bodyPr wrap="square" rtlCol="0">
              <a:spAutoFit/>
            </a:bodyPr>
            <a:lstStyle/>
            <a:p>
              <a:r>
                <a:rPr lang="en-US"/>
                <a:t>eRHIC</a:t>
              </a:r>
            </a:p>
          </p:txBody>
        </p:sp>
      </p:grpSp>
      <p:grpSp>
        <p:nvGrpSpPr>
          <p:cNvPr id="6" name="Group 30"/>
          <p:cNvGrpSpPr/>
          <p:nvPr/>
        </p:nvGrpSpPr>
        <p:grpSpPr>
          <a:xfrm>
            <a:off x="4572000" y="940288"/>
            <a:ext cx="2895600" cy="307777"/>
            <a:chOff x="4402504" y="1940222"/>
            <a:chExt cx="1805636" cy="660596"/>
          </a:xfrm>
        </p:grpSpPr>
        <p:cxnSp>
          <p:nvCxnSpPr>
            <p:cNvPr id="32" name="Elbow Connector 3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02504" y="1940222"/>
              <a:ext cx="1805636" cy="660596"/>
            </a:xfrm>
            <a:prstGeom prst="rect">
              <a:avLst/>
            </a:prstGeom>
            <a:noFill/>
          </p:spPr>
          <p:txBody>
            <a:bodyPr wrap="square" rtlCol="0">
              <a:spAutoFit/>
            </a:bodyPr>
            <a:lstStyle/>
            <a:p>
              <a:r>
                <a:rPr lang="en-US" sz="1400"/>
                <a:t>STAR/PHENIX Forward Detectors</a:t>
              </a:r>
            </a:p>
          </p:txBody>
        </p:sp>
      </p:grpSp>
      <p:grpSp>
        <p:nvGrpSpPr>
          <p:cNvPr id="7" name="Group 33"/>
          <p:cNvGrpSpPr/>
          <p:nvPr/>
        </p:nvGrpSpPr>
        <p:grpSpPr>
          <a:xfrm>
            <a:off x="4581621" y="1245089"/>
            <a:ext cx="2854228" cy="307777"/>
            <a:chOff x="4402504" y="1940222"/>
            <a:chExt cx="1817892" cy="660596"/>
          </a:xfrm>
        </p:grpSpPr>
        <p:cxnSp>
          <p:nvCxnSpPr>
            <p:cNvPr id="35" name="Elbow Connector 34"/>
            <p:cNvCxnSpPr/>
            <p:nvPr/>
          </p:nvCxnSpPr>
          <p:spPr>
            <a:xfrm>
              <a:off x="4420748" y="2156698"/>
              <a:ext cx="1799648" cy="374132"/>
            </a:xfrm>
            <a:prstGeom prst="bentConnector3">
              <a:avLst>
                <a:gd name="adj1" fmla="val -396"/>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02504" y="1940222"/>
              <a:ext cx="1805636" cy="660596"/>
            </a:xfrm>
            <a:prstGeom prst="rect">
              <a:avLst/>
            </a:prstGeom>
            <a:noFill/>
          </p:spPr>
          <p:txBody>
            <a:bodyPr wrap="square" rtlCol="0">
              <a:spAutoFit/>
            </a:bodyPr>
            <a:lstStyle/>
            <a:p>
              <a:r>
                <a:rPr lang="en-US" sz="1400"/>
                <a:t>sPHENIX </a:t>
              </a:r>
            </a:p>
          </p:txBody>
        </p:sp>
      </p:grpSp>
      <p:grpSp>
        <p:nvGrpSpPr>
          <p:cNvPr id="8" name="Group 47"/>
          <p:cNvGrpSpPr/>
          <p:nvPr/>
        </p:nvGrpSpPr>
        <p:grpSpPr>
          <a:xfrm>
            <a:off x="912180" y="639696"/>
            <a:ext cx="2669220" cy="307777"/>
            <a:chOff x="4402504" y="1997114"/>
            <a:chExt cx="1805636" cy="606598"/>
          </a:xfrm>
        </p:grpSpPr>
        <p:cxnSp>
          <p:nvCxnSpPr>
            <p:cNvPr id="49" name="Elbow Connector 48"/>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402504" y="1997114"/>
              <a:ext cx="1805636" cy="606598"/>
            </a:xfrm>
            <a:prstGeom prst="rect">
              <a:avLst/>
            </a:prstGeom>
            <a:noFill/>
          </p:spPr>
          <p:txBody>
            <a:bodyPr wrap="square" rtlCol="0">
              <a:spAutoFit/>
            </a:bodyPr>
            <a:lstStyle/>
            <a:p>
              <a:r>
                <a:rPr lang="en-US" sz="1400"/>
                <a:t>Muon Telescope Detector</a:t>
              </a:r>
            </a:p>
          </p:txBody>
        </p:sp>
      </p:grpSp>
      <p:grpSp>
        <p:nvGrpSpPr>
          <p:cNvPr id="9" name="Group 50"/>
          <p:cNvGrpSpPr/>
          <p:nvPr/>
        </p:nvGrpSpPr>
        <p:grpSpPr>
          <a:xfrm>
            <a:off x="914400" y="940289"/>
            <a:ext cx="2362200" cy="307777"/>
            <a:chOff x="4402504" y="1940217"/>
            <a:chExt cx="2057400" cy="660595"/>
          </a:xfrm>
        </p:grpSpPr>
        <p:cxnSp>
          <p:nvCxnSpPr>
            <p:cNvPr id="52" name="Elbow Connector 5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402504" y="1940217"/>
              <a:ext cx="2057400" cy="660595"/>
            </a:xfrm>
            <a:prstGeom prst="rect">
              <a:avLst/>
            </a:prstGeom>
            <a:noFill/>
          </p:spPr>
          <p:txBody>
            <a:bodyPr wrap="square" rtlCol="0">
              <a:spAutoFit/>
            </a:bodyPr>
            <a:lstStyle/>
            <a:p>
              <a:r>
                <a:rPr lang="en-US" sz="1400"/>
                <a:t>Muon Piston Cal. Ext.</a:t>
              </a:r>
            </a:p>
          </p:txBody>
        </p:sp>
      </p:grpSp>
      <p:grpSp>
        <p:nvGrpSpPr>
          <p:cNvPr id="10" name="Group 53"/>
          <p:cNvGrpSpPr/>
          <p:nvPr/>
        </p:nvGrpSpPr>
        <p:grpSpPr>
          <a:xfrm>
            <a:off x="909960" y="328002"/>
            <a:ext cx="2671440" cy="307777"/>
            <a:chOff x="4402504" y="1989209"/>
            <a:chExt cx="1805636" cy="600342"/>
          </a:xfrm>
        </p:grpSpPr>
        <p:cxnSp>
          <p:nvCxnSpPr>
            <p:cNvPr id="55" name="Elbow Connector 54"/>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402504" y="1989209"/>
              <a:ext cx="1805636" cy="600342"/>
            </a:xfrm>
            <a:prstGeom prst="rect">
              <a:avLst/>
            </a:prstGeom>
            <a:noFill/>
          </p:spPr>
          <p:txBody>
            <a:bodyPr wrap="square" rtlCol="0">
              <a:spAutoFit/>
            </a:bodyPr>
            <a:lstStyle/>
            <a:p>
              <a:r>
                <a:rPr lang="en-US" sz="1400"/>
                <a:t>Full Heavy Flavor Tracker </a:t>
              </a:r>
            </a:p>
          </p:txBody>
        </p:sp>
      </p:grpSp>
      <p:graphicFrame>
        <p:nvGraphicFramePr>
          <p:cNvPr id="59" name="Table 58"/>
          <p:cNvGraphicFramePr>
            <a:graphicFrameLocks noGrp="1"/>
          </p:cNvGraphicFramePr>
          <p:nvPr/>
        </p:nvGraphicFramePr>
        <p:xfrm>
          <a:off x="0" y="6492240"/>
          <a:ext cx="9144000" cy="365760"/>
        </p:xfrm>
        <a:graphic>
          <a:graphicData uri="http://schemas.openxmlformats.org/drawingml/2006/table">
            <a:tbl>
              <a:tblPr>
                <a:tableStyleId>{2D5ABB26-0587-4C30-8999-92F81FD0307C}</a:tableStyleId>
              </a:tblPr>
              <a:tblGrid>
                <a:gridCol w="914400"/>
                <a:gridCol w="914400"/>
                <a:gridCol w="2743200"/>
                <a:gridCol w="3657600"/>
                <a:gridCol w="914400"/>
              </a:tblGrid>
              <a:tr h="223532">
                <a:tc>
                  <a:txBody>
                    <a:bodyPr/>
                    <a:lstStyle/>
                    <a:p>
                      <a:pPr algn="ctr"/>
                      <a:r>
                        <a:rPr lang="en-US" sz="1200"/>
                        <a:t>500 GeV p+p</a:t>
                      </a:r>
                    </a:p>
                    <a:p>
                      <a:pPr algn="ctr"/>
                      <a:r>
                        <a:rPr lang="en-US" sz="1200"/>
                        <a:t>15 GeV A+A</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200 GeV A+A</a:t>
                      </a:r>
                    </a:p>
                    <a:p>
                      <a:pPr algn="ctr"/>
                      <a:r>
                        <a:rPr lang="en-US" sz="1200"/>
                        <a:t>200 GeV p+p</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aseline="0"/>
                        <a:t>Au+Au, U+U, Cu+Au at 1-2 energies</a:t>
                      </a:r>
                    </a:p>
                    <a:p>
                      <a:pPr algn="ctr"/>
                      <a:r>
                        <a:rPr lang="en-US" sz="1200" baseline="0"/>
                        <a:t>200 GeV p+A, 500 GeV p+p</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BESII 5-20</a:t>
                      </a:r>
                      <a:r>
                        <a:rPr lang="en-US" sz="1200" baseline="0"/>
                        <a:t> GeV Au+Au; 200 and 100 GeV Au+Au;</a:t>
                      </a:r>
                    </a:p>
                    <a:p>
                      <a:pPr algn="ctr"/>
                      <a:r>
                        <a:rPr lang="en-US" sz="1200" baseline="0"/>
                        <a:t>500 GeV p+p; 200 GeV polarized p+A</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pSp>
        <p:nvGrpSpPr>
          <p:cNvPr id="11" name="Group 59"/>
          <p:cNvGrpSpPr/>
          <p:nvPr/>
        </p:nvGrpSpPr>
        <p:grpSpPr>
          <a:xfrm>
            <a:off x="3657600" y="358779"/>
            <a:ext cx="2209800" cy="307777"/>
            <a:chOff x="4402504" y="1934455"/>
            <a:chExt cx="1805636" cy="660596"/>
          </a:xfrm>
        </p:grpSpPr>
        <p:cxnSp>
          <p:nvCxnSpPr>
            <p:cNvPr id="61" name="Elbow Connector 60"/>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4402504" y="1934455"/>
              <a:ext cx="1805636" cy="660596"/>
            </a:xfrm>
            <a:prstGeom prst="rect">
              <a:avLst/>
            </a:prstGeom>
            <a:noFill/>
          </p:spPr>
          <p:txBody>
            <a:bodyPr wrap="square" rtlCol="0">
              <a:spAutoFit/>
            </a:bodyPr>
            <a:lstStyle/>
            <a:p>
              <a:r>
                <a:rPr lang="en-US" sz="1400"/>
                <a:t>Earliest Possible e-cooling</a:t>
              </a:r>
            </a:p>
          </p:txBody>
        </p:sp>
      </p:grpSp>
      <p:cxnSp>
        <p:nvCxnSpPr>
          <p:cNvPr id="43" name="Curved Connector 42"/>
          <p:cNvCxnSpPr/>
          <p:nvPr/>
        </p:nvCxnSpPr>
        <p:spPr>
          <a:xfrm rot="5400000">
            <a:off x="4200366" y="847566"/>
            <a:ext cx="1371598" cy="438471"/>
          </a:xfrm>
          <a:prstGeom prst="curvedConnector3">
            <a:avLst>
              <a:gd name="adj1" fmla="val 50000"/>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sp>
        <p:nvSpPr>
          <p:cNvPr id="48" name="Freeform 47"/>
          <p:cNvSpPr/>
          <p:nvPr/>
        </p:nvSpPr>
        <p:spPr>
          <a:xfrm>
            <a:off x="4724400" y="5562600"/>
            <a:ext cx="1219200" cy="9271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38488"/>
          <a:ext cx="9144000" cy="304800"/>
        </p:xfrm>
        <a:graphic>
          <a:graphicData uri="http://schemas.openxmlformats.org/drawingml/2006/table">
            <a:tbl>
              <a:tblPr>
                <a:tableStyleId>{2D5ABB26-0587-4C30-8999-92F81FD0307C}</a:tableStyleId>
              </a:tblPr>
              <a:tblGrid>
                <a:gridCol w="914400"/>
                <a:gridCol w="914400"/>
                <a:gridCol w="914400"/>
                <a:gridCol w="914400"/>
                <a:gridCol w="914400"/>
                <a:gridCol w="914400"/>
                <a:gridCol w="914400"/>
                <a:gridCol w="914400"/>
                <a:gridCol w="914400"/>
                <a:gridCol w="914400"/>
              </a:tblGrid>
              <a:tr h="223532">
                <a:tc>
                  <a:txBody>
                    <a:bodyPr/>
                    <a:lstStyle/>
                    <a:p>
                      <a:r>
                        <a:rPr lang="en-US" sz="2000"/>
                        <a:t>2013</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2014</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2015</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2016</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2017</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2018</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2019</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2020</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2021</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2022</a:t>
                      </a:r>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pSp>
        <p:nvGrpSpPr>
          <p:cNvPr id="2" name="Group 21"/>
          <p:cNvGrpSpPr/>
          <p:nvPr/>
        </p:nvGrpSpPr>
        <p:grpSpPr>
          <a:xfrm>
            <a:off x="3657600" y="635488"/>
            <a:ext cx="2209800" cy="307777"/>
            <a:chOff x="4402504" y="1940222"/>
            <a:chExt cx="1805636" cy="660596"/>
          </a:xfrm>
        </p:grpSpPr>
        <p:cxnSp>
          <p:nvCxnSpPr>
            <p:cNvPr id="23" name="Elbow Connector 22"/>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02504" y="1940222"/>
              <a:ext cx="1805636" cy="660596"/>
            </a:xfrm>
            <a:prstGeom prst="rect">
              <a:avLst/>
            </a:prstGeom>
            <a:noFill/>
          </p:spPr>
          <p:txBody>
            <a:bodyPr wrap="square" rtlCol="0">
              <a:spAutoFit/>
            </a:bodyPr>
            <a:lstStyle/>
            <a:p>
              <a:r>
                <a:rPr lang="en-US" sz="1400"/>
                <a:t>STAR Inner TPC Upgrade</a:t>
              </a:r>
            </a:p>
          </p:txBody>
        </p:sp>
      </p:grpSp>
      <p:grpSp>
        <p:nvGrpSpPr>
          <p:cNvPr id="3" name="Group 27"/>
          <p:cNvGrpSpPr/>
          <p:nvPr/>
        </p:nvGrpSpPr>
        <p:grpSpPr>
          <a:xfrm>
            <a:off x="8229600" y="356007"/>
            <a:ext cx="911888" cy="369332"/>
            <a:chOff x="4402504" y="1944225"/>
            <a:chExt cx="1488856" cy="677514"/>
          </a:xfrm>
        </p:grpSpPr>
        <p:cxnSp>
          <p:nvCxnSpPr>
            <p:cNvPr id="29" name="Elbow Connector 28"/>
            <p:cNvCxnSpPr/>
            <p:nvPr/>
          </p:nvCxnSpPr>
          <p:spPr>
            <a:xfrm>
              <a:off x="4420748" y="2156698"/>
              <a:ext cx="1378213" cy="381000"/>
            </a:xfrm>
            <a:prstGeom prst="bentConnector3">
              <a:avLst>
                <a:gd name="adj1" fmla="val 326"/>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02504" y="1944225"/>
              <a:ext cx="1488856" cy="677514"/>
            </a:xfrm>
            <a:prstGeom prst="rect">
              <a:avLst/>
            </a:prstGeom>
            <a:noFill/>
          </p:spPr>
          <p:txBody>
            <a:bodyPr wrap="square" rtlCol="0">
              <a:spAutoFit/>
            </a:bodyPr>
            <a:lstStyle/>
            <a:p>
              <a:r>
                <a:rPr lang="en-US"/>
                <a:t>eRHIC</a:t>
              </a:r>
            </a:p>
          </p:txBody>
        </p:sp>
      </p:grpSp>
      <p:grpSp>
        <p:nvGrpSpPr>
          <p:cNvPr id="4" name="Group 30"/>
          <p:cNvGrpSpPr/>
          <p:nvPr/>
        </p:nvGrpSpPr>
        <p:grpSpPr>
          <a:xfrm>
            <a:off x="4572000" y="940288"/>
            <a:ext cx="2895600" cy="307777"/>
            <a:chOff x="4402504" y="1940222"/>
            <a:chExt cx="1805636" cy="660596"/>
          </a:xfrm>
        </p:grpSpPr>
        <p:cxnSp>
          <p:nvCxnSpPr>
            <p:cNvPr id="32" name="Elbow Connector 3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02504" y="1940222"/>
              <a:ext cx="1805636" cy="660596"/>
            </a:xfrm>
            <a:prstGeom prst="rect">
              <a:avLst/>
            </a:prstGeom>
            <a:noFill/>
          </p:spPr>
          <p:txBody>
            <a:bodyPr wrap="square" rtlCol="0">
              <a:spAutoFit/>
            </a:bodyPr>
            <a:lstStyle/>
            <a:p>
              <a:r>
                <a:rPr lang="en-US" sz="1400"/>
                <a:t>STAR/PHENIX Forward Detectors</a:t>
              </a:r>
            </a:p>
          </p:txBody>
        </p:sp>
      </p:grpSp>
      <p:grpSp>
        <p:nvGrpSpPr>
          <p:cNvPr id="6" name="Group 33"/>
          <p:cNvGrpSpPr/>
          <p:nvPr/>
        </p:nvGrpSpPr>
        <p:grpSpPr>
          <a:xfrm>
            <a:off x="4581621" y="1245089"/>
            <a:ext cx="2854228" cy="307777"/>
            <a:chOff x="4402504" y="1940222"/>
            <a:chExt cx="1817892" cy="660596"/>
          </a:xfrm>
        </p:grpSpPr>
        <p:cxnSp>
          <p:nvCxnSpPr>
            <p:cNvPr id="35" name="Elbow Connector 34"/>
            <p:cNvCxnSpPr/>
            <p:nvPr/>
          </p:nvCxnSpPr>
          <p:spPr>
            <a:xfrm>
              <a:off x="4420748" y="2156698"/>
              <a:ext cx="1799648" cy="374132"/>
            </a:xfrm>
            <a:prstGeom prst="bentConnector3">
              <a:avLst>
                <a:gd name="adj1" fmla="val -396"/>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02504" y="1940222"/>
              <a:ext cx="1805636" cy="660596"/>
            </a:xfrm>
            <a:prstGeom prst="rect">
              <a:avLst/>
            </a:prstGeom>
            <a:noFill/>
          </p:spPr>
          <p:txBody>
            <a:bodyPr wrap="square" rtlCol="0">
              <a:spAutoFit/>
            </a:bodyPr>
            <a:lstStyle/>
            <a:p>
              <a:r>
                <a:rPr lang="en-US" sz="1400"/>
                <a:t>sPHENIX </a:t>
              </a:r>
            </a:p>
          </p:txBody>
        </p:sp>
      </p:grpSp>
      <p:grpSp>
        <p:nvGrpSpPr>
          <p:cNvPr id="7" name="Group 47"/>
          <p:cNvGrpSpPr/>
          <p:nvPr/>
        </p:nvGrpSpPr>
        <p:grpSpPr>
          <a:xfrm>
            <a:off x="912180" y="639696"/>
            <a:ext cx="2669220" cy="307777"/>
            <a:chOff x="4402504" y="1997114"/>
            <a:chExt cx="1805636" cy="606598"/>
          </a:xfrm>
        </p:grpSpPr>
        <p:cxnSp>
          <p:nvCxnSpPr>
            <p:cNvPr id="49" name="Elbow Connector 48"/>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402504" y="1997114"/>
              <a:ext cx="1805636" cy="606598"/>
            </a:xfrm>
            <a:prstGeom prst="rect">
              <a:avLst/>
            </a:prstGeom>
            <a:noFill/>
          </p:spPr>
          <p:txBody>
            <a:bodyPr wrap="square" rtlCol="0">
              <a:spAutoFit/>
            </a:bodyPr>
            <a:lstStyle/>
            <a:p>
              <a:r>
                <a:rPr lang="en-US" sz="1400"/>
                <a:t>Muon Telescope Detector</a:t>
              </a:r>
            </a:p>
          </p:txBody>
        </p:sp>
      </p:grpSp>
      <p:grpSp>
        <p:nvGrpSpPr>
          <p:cNvPr id="8" name="Group 50"/>
          <p:cNvGrpSpPr/>
          <p:nvPr/>
        </p:nvGrpSpPr>
        <p:grpSpPr>
          <a:xfrm>
            <a:off x="914400" y="940289"/>
            <a:ext cx="2362200" cy="307777"/>
            <a:chOff x="4402504" y="1940217"/>
            <a:chExt cx="2057400" cy="660595"/>
          </a:xfrm>
        </p:grpSpPr>
        <p:cxnSp>
          <p:nvCxnSpPr>
            <p:cNvPr id="52" name="Elbow Connector 5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402504" y="1940217"/>
              <a:ext cx="2057400" cy="660595"/>
            </a:xfrm>
            <a:prstGeom prst="rect">
              <a:avLst/>
            </a:prstGeom>
            <a:noFill/>
          </p:spPr>
          <p:txBody>
            <a:bodyPr wrap="square" rtlCol="0">
              <a:spAutoFit/>
            </a:bodyPr>
            <a:lstStyle/>
            <a:p>
              <a:r>
                <a:rPr lang="en-US" sz="1400"/>
                <a:t>Muon Piston Cal. Ext.</a:t>
              </a:r>
            </a:p>
          </p:txBody>
        </p:sp>
      </p:grpSp>
      <p:grpSp>
        <p:nvGrpSpPr>
          <p:cNvPr id="9" name="Group 53"/>
          <p:cNvGrpSpPr/>
          <p:nvPr/>
        </p:nvGrpSpPr>
        <p:grpSpPr>
          <a:xfrm>
            <a:off x="909960" y="328002"/>
            <a:ext cx="2671440" cy="307777"/>
            <a:chOff x="4402504" y="1989209"/>
            <a:chExt cx="1805636" cy="600342"/>
          </a:xfrm>
        </p:grpSpPr>
        <p:cxnSp>
          <p:nvCxnSpPr>
            <p:cNvPr id="55" name="Elbow Connector 54"/>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402504" y="1989209"/>
              <a:ext cx="1805636" cy="600342"/>
            </a:xfrm>
            <a:prstGeom prst="rect">
              <a:avLst/>
            </a:prstGeom>
            <a:noFill/>
          </p:spPr>
          <p:txBody>
            <a:bodyPr wrap="square" rtlCol="0">
              <a:spAutoFit/>
            </a:bodyPr>
            <a:lstStyle/>
            <a:p>
              <a:r>
                <a:rPr lang="en-US" sz="1400"/>
                <a:t>Full Heavy Flavor Tracker </a:t>
              </a:r>
            </a:p>
          </p:txBody>
        </p:sp>
      </p:grpSp>
      <p:graphicFrame>
        <p:nvGraphicFramePr>
          <p:cNvPr id="59" name="Table 58"/>
          <p:cNvGraphicFramePr>
            <a:graphicFrameLocks noGrp="1"/>
          </p:cNvGraphicFramePr>
          <p:nvPr/>
        </p:nvGraphicFramePr>
        <p:xfrm>
          <a:off x="0" y="6492240"/>
          <a:ext cx="9144000" cy="365760"/>
        </p:xfrm>
        <a:graphic>
          <a:graphicData uri="http://schemas.openxmlformats.org/drawingml/2006/table">
            <a:tbl>
              <a:tblPr>
                <a:tableStyleId>{2D5ABB26-0587-4C30-8999-92F81FD0307C}</a:tableStyleId>
              </a:tblPr>
              <a:tblGrid>
                <a:gridCol w="914400"/>
                <a:gridCol w="914400"/>
                <a:gridCol w="2743200"/>
                <a:gridCol w="3657600"/>
                <a:gridCol w="914400"/>
              </a:tblGrid>
              <a:tr h="223532">
                <a:tc>
                  <a:txBody>
                    <a:bodyPr/>
                    <a:lstStyle/>
                    <a:p>
                      <a:pPr algn="ctr"/>
                      <a:r>
                        <a:rPr lang="en-US" sz="1200"/>
                        <a:t>500 GeV p+p</a:t>
                      </a:r>
                    </a:p>
                    <a:p>
                      <a:pPr algn="ctr"/>
                      <a:r>
                        <a:rPr lang="en-US" sz="1200"/>
                        <a:t>15 GeV A+A</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200 GeV A+A</a:t>
                      </a:r>
                    </a:p>
                    <a:p>
                      <a:pPr algn="ctr"/>
                      <a:r>
                        <a:rPr lang="en-US" sz="1200"/>
                        <a:t>200 GeV p+p</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aseline="0"/>
                        <a:t>Au+Au, U+U, Cu+Au at 1-2 energies</a:t>
                      </a:r>
                    </a:p>
                    <a:p>
                      <a:pPr algn="ctr"/>
                      <a:r>
                        <a:rPr lang="en-US" sz="1200" baseline="0"/>
                        <a:t>200 GeV p+A, 500 GeV p+p</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BESII 5-20</a:t>
                      </a:r>
                      <a:r>
                        <a:rPr lang="en-US" sz="1200" baseline="0"/>
                        <a:t> GeV Au+Au; 200 and 100 GeV Au+Au;</a:t>
                      </a:r>
                    </a:p>
                    <a:p>
                      <a:pPr algn="ctr"/>
                      <a:r>
                        <a:rPr lang="en-US" sz="1200" baseline="0"/>
                        <a:t>500 GeV p+p; 200 GeV polarized p+A</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pSp>
        <p:nvGrpSpPr>
          <p:cNvPr id="10" name="Group 59"/>
          <p:cNvGrpSpPr/>
          <p:nvPr/>
        </p:nvGrpSpPr>
        <p:grpSpPr>
          <a:xfrm>
            <a:off x="3657600" y="358779"/>
            <a:ext cx="2209800" cy="307777"/>
            <a:chOff x="4402504" y="1934455"/>
            <a:chExt cx="1805636" cy="660596"/>
          </a:xfrm>
        </p:grpSpPr>
        <p:cxnSp>
          <p:nvCxnSpPr>
            <p:cNvPr id="61" name="Elbow Connector 60"/>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4402504" y="1934455"/>
              <a:ext cx="1805636" cy="660596"/>
            </a:xfrm>
            <a:prstGeom prst="rect">
              <a:avLst/>
            </a:prstGeom>
            <a:noFill/>
          </p:spPr>
          <p:txBody>
            <a:bodyPr wrap="square" rtlCol="0">
              <a:spAutoFit/>
            </a:bodyPr>
            <a:lstStyle/>
            <a:p>
              <a:r>
                <a:rPr lang="en-US" sz="1400"/>
                <a:t>Earliest Possible e-cooling</a:t>
              </a:r>
            </a:p>
          </p:txBody>
        </p:sp>
      </p:grpSp>
      <p:cxnSp>
        <p:nvCxnSpPr>
          <p:cNvPr id="43" name="Curved Connector 42"/>
          <p:cNvCxnSpPr/>
          <p:nvPr/>
        </p:nvCxnSpPr>
        <p:spPr>
          <a:xfrm rot="5400000">
            <a:off x="4200366" y="847566"/>
            <a:ext cx="1371598" cy="438471"/>
          </a:xfrm>
          <a:prstGeom prst="curvedConnector3">
            <a:avLst>
              <a:gd name="adj1" fmla="val 50000"/>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sp>
        <p:nvSpPr>
          <p:cNvPr id="48" name="Freeform 47"/>
          <p:cNvSpPr/>
          <p:nvPr/>
        </p:nvSpPr>
        <p:spPr>
          <a:xfrm>
            <a:off x="4724400" y="5562600"/>
            <a:ext cx="1219200" cy="9271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1" name="Picture 30"/>
          <p:cNvPicPr>
            <a:picLocks noChangeAspect="1"/>
          </p:cNvPicPr>
          <p:nvPr/>
        </p:nvPicPr>
        <p:blipFill>
          <a:blip r:embed="rId2"/>
          <a:stretch>
            <a:fillRect/>
          </a:stretch>
        </p:blipFill>
        <p:spPr>
          <a:xfrm>
            <a:off x="1524000" y="1834203"/>
            <a:ext cx="6477000" cy="349979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38488"/>
          <a:ext cx="9144000" cy="304800"/>
        </p:xfrm>
        <a:graphic>
          <a:graphicData uri="http://schemas.openxmlformats.org/drawingml/2006/table">
            <a:tbl>
              <a:tblPr>
                <a:tableStyleId>{2D5ABB26-0587-4C30-8999-92F81FD0307C}</a:tableStyleId>
              </a:tblPr>
              <a:tblGrid>
                <a:gridCol w="914400"/>
                <a:gridCol w="914400"/>
                <a:gridCol w="914400"/>
                <a:gridCol w="914400"/>
                <a:gridCol w="914400"/>
                <a:gridCol w="914400"/>
                <a:gridCol w="914400"/>
                <a:gridCol w="914400"/>
                <a:gridCol w="914400"/>
                <a:gridCol w="914400"/>
              </a:tblGrid>
              <a:tr h="223532">
                <a:tc>
                  <a:txBody>
                    <a:bodyPr/>
                    <a:lstStyle/>
                    <a:p>
                      <a:r>
                        <a:rPr lang="en-US" sz="2000"/>
                        <a:t>2013</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2014</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2015</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2016</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2017</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2018</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2019</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2020</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2021</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2022</a:t>
                      </a:r>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pSp>
        <p:nvGrpSpPr>
          <p:cNvPr id="2" name="Group 21"/>
          <p:cNvGrpSpPr/>
          <p:nvPr/>
        </p:nvGrpSpPr>
        <p:grpSpPr>
          <a:xfrm>
            <a:off x="3657600" y="635488"/>
            <a:ext cx="2209800" cy="307777"/>
            <a:chOff x="4402504" y="1940222"/>
            <a:chExt cx="1805636" cy="660596"/>
          </a:xfrm>
        </p:grpSpPr>
        <p:cxnSp>
          <p:nvCxnSpPr>
            <p:cNvPr id="23" name="Elbow Connector 22"/>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02504" y="1940222"/>
              <a:ext cx="1805636" cy="660596"/>
            </a:xfrm>
            <a:prstGeom prst="rect">
              <a:avLst/>
            </a:prstGeom>
            <a:noFill/>
          </p:spPr>
          <p:txBody>
            <a:bodyPr wrap="square" rtlCol="0">
              <a:spAutoFit/>
            </a:bodyPr>
            <a:lstStyle/>
            <a:p>
              <a:r>
                <a:rPr lang="en-US" sz="1400"/>
                <a:t>STAR Inner TPC Upgrade</a:t>
              </a:r>
            </a:p>
          </p:txBody>
        </p:sp>
      </p:grpSp>
      <p:grpSp>
        <p:nvGrpSpPr>
          <p:cNvPr id="3" name="Group 27"/>
          <p:cNvGrpSpPr/>
          <p:nvPr/>
        </p:nvGrpSpPr>
        <p:grpSpPr>
          <a:xfrm>
            <a:off x="8229600" y="356007"/>
            <a:ext cx="911888" cy="369332"/>
            <a:chOff x="4402504" y="1944225"/>
            <a:chExt cx="1488856" cy="677514"/>
          </a:xfrm>
        </p:grpSpPr>
        <p:cxnSp>
          <p:nvCxnSpPr>
            <p:cNvPr id="29" name="Elbow Connector 28"/>
            <p:cNvCxnSpPr/>
            <p:nvPr/>
          </p:nvCxnSpPr>
          <p:spPr>
            <a:xfrm>
              <a:off x="4420748" y="2156698"/>
              <a:ext cx="1378213" cy="381000"/>
            </a:xfrm>
            <a:prstGeom prst="bentConnector3">
              <a:avLst>
                <a:gd name="adj1" fmla="val 326"/>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02504" y="1944225"/>
              <a:ext cx="1488856" cy="677514"/>
            </a:xfrm>
            <a:prstGeom prst="rect">
              <a:avLst/>
            </a:prstGeom>
            <a:noFill/>
          </p:spPr>
          <p:txBody>
            <a:bodyPr wrap="square" rtlCol="0">
              <a:spAutoFit/>
            </a:bodyPr>
            <a:lstStyle/>
            <a:p>
              <a:r>
                <a:rPr lang="en-US"/>
                <a:t>eRHIC</a:t>
              </a:r>
            </a:p>
          </p:txBody>
        </p:sp>
      </p:grpSp>
      <p:grpSp>
        <p:nvGrpSpPr>
          <p:cNvPr id="4" name="Group 30"/>
          <p:cNvGrpSpPr/>
          <p:nvPr/>
        </p:nvGrpSpPr>
        <p:grpSpPr>
          <a:xfrm>
            <a:off x="4572000" y="940288"/>
            <a:ext cx="2895600" cy="307777"/>
            <a:chOff x="4402504" y="1940222"/>
            <a:chExt cx="1805636" cy="660596"/>
          </a:xfrm>
        </p:grpSpPr>
        <p:cxnSp>
          <p:nvCxnSpPr>
            <p:cNvPr id="32" name="Elbow Connector 3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02504" y="1940222"/>
              <a:ext cx="1805636" cy="660596"/>
            </a:xfrm>
            <a:prstGeom prst="rect">
              <a:avLst/>
            </a:prstGeom>
            <a:noFill/>
          </p:spPr>
          <p:txBody>
            <a:bodyPr wrap="square" rtlCol="0">
              <a:spAutoFit/>
            </a:bodyPr>
            <a:lstStyle/>
            <a:p>
              <a:r>
                <a:rPr lang="en-US" sz="1400"/>
                <a:t>STAR/PHENIX Forward Detectors</a:t>
              </a:r>
            </a:p>
          </p:txBody>
        </p:sp>
      </p:grpSp>
      <p:grpSp>
        <p:nvGrpSpPr>
          <p:cNvPr id="6" name="Group 33"/>
          <p:cNvGrpSpPr/>
          <p:nvPr/>
        </p:nvGrpSpPr>
        <p:grpSpPr>
          <a:xfrm>
            <a:off x="4581621" y="1245089"/>
            <a:ext cx="2854228" cy="307777"/>
            <a:chOff x="4402504" y="1940222"/>
            <a:chExt cx="1817892" cy="660596"/>
          </a:xfrm>
        </p:grpSpPr>
        <p:cxnSp>
          <p:nvCxnSpPr>
            <p:cNvPr id="35" name="Elbow Connector 34"/>
            <p:cNvCxnSpPr/>
            <p:nvPr/>
          </p:nvCxnSpPr>
          <p:spPr>
            <a:xfrm>
              <a:off x="4420748" y="2156698"/>
              <a:ext cx="1799648" cy="374132"/>
            </a:xfrm>
            <a:prstGeom prst="bentConnector3">
              <a:avLst>
                <a:gd name="adj1" fmla="val -396"/>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02504" y="1940222"/>
              <a:ext cx="1805636" cy="660596"/>
            </a:xfrm>
            <a:prstGeom prst="rect">
              <a:avLst/>
            </a:prstGeom>
            <a:noFill/>
          </p:spPr>
          <p:txBody>
            <a:bodyPr wrap="square" rtlCol="0">
              <a:spAutoFit/>
            </a:bodyPr>
            <a:lstStyle/>
            <a:p>
              <a:r>
                <a:rPr lang="en-US" sz="1400"/>
                <a:t>sPHENIX </a:t>
              </a:r>
            </a:p>
          </p:txBody>
        </p:sp>
      </p:grpSp>
      <p:grpSp>
        <p:nvGrpSpPr>
          <p:cNvPr id="7" name="Group 47"/>
          <p:cNvGrpSpPr/>
          <p:nvPr/>
        </p:nvGrpSpPr>
        <p:grpSpPr>
          <a:xfrm>
            <a:off x="912180" y="639696"/>
            <a:ext cx="2669220" cy="307777"/>
            <a:chOff x="4402504" y="1997114"/>
            <a:chExt cx="1805636" cy="606598"/>
          </a:xfrm>
        </p:grpSpPr>
        <p:cxnSp>
          <p:nvCxnSpPr>
            <p:cNvPr id="49" name="Elbow Connector 48"/>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402504" y="1997114"/>
              <a:ext cx="1805636" cy="606598"/>
            </a:xfrm>
            <a:prstGeom prst="rect">
              <a:avLst/>
            </a:prstGeom>
            <a:noFill/>
          </p:spPr>
          <p:txBody>
            <a:bodyPr wrap="square" rtlCol="0">
              <a:spAutoFit/>
            </a:bodyPr>
            <a:lstStyle/>
            <a:p>
              <a:r>
                <a:rPr lang="en-US" sz="1400"/>
                <a:t>Muon Telescope Detector</a:t>
              </a:r>
            </a:p>
          </p:txBody>
        </p:sp>
      </p:grpSp>
      <p:grpSp>
        <p:nvGrpSpPr>
          <p:cNvPr id="8" name="Group 50"/>
          <p:cNvGrpSpPr/>
          <p:nvPr/>
        </p:nvGrpSpPr>
        <p:grpSpPr>
          <a:xfrm>
            <a:off x="914400" y="940289"/>
            <a:ext cx="2362200" cy="307777"/>
            <a:chOff x="4402504" y="1940217"/>
            <a:chExt cx="2057400" cy="660595"/>
          </a:xfrm>
        </p:grpSpPr>
        <p:cxnSp>
          <p:nvCxnSpPr>
            <p:cNvPr id="52" name="Elbow Connector 5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402504" y="1940217"/>
              <a:ext cx="2057400" cy="660595"/>
            </a:xfrm>
            <a:prstGeom prst="rect">
              <a:avLst/>
            </a:prstGeom>
            <a:noFill/>
          </p:spPr>
          <p:txBody>
            <a:bodyPr wrap="square" rtlCol="0">
              <a:spAutoFit/>
            </a:bodyPr>
            <a:lstStyle/>
            <a:p>
              <a:r>
                <a:rPr lang="en-US" sz="1400"/>
                <a:t>Muon Piston Cal. Ext.</a:t>
              </a:r>
            </a:p>
          </p:txBody>
        </p:sp>
      </p:grpSp>
      <p:grpSp>
        <p:nvGrpSpPr>
          <p:cNvPr id="9" name="Group 53"/>
          <p:cNvGrpSpPr/>
          <p:nvPr/>
        </p:nvGrpSpPr>
        <p:grpSpPr>
          <a:xfrm>
            <a:off x="909960" y="328002"/>
            <a:ext cx="2671440" cy="307777"/>
            <a:chOff x="4402504" y="1989209"/>
            <a:chExt cx="1805636" cy="600342"/>
          </a:xfrm>
        </p:grpSpPr>
        <p:cxnSp>
          <p:nvCxnSpPr>
            <p:cNvPr id="55" name="Elbow Connector 54"/>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402504" y="1989209"/>
              <a:ext cx="1805636" cy="600342"/>
            </a:xfrm>
            <a:prstGeom prst="rect">
              <a:avLst/>
            </a:prstGeom>
            <a:noFill/>
          </p:spPr>
          <p:txBody>
            <a:bodyPr wrap="square" rtlCol="0">
              <a:spAutoFit/>
            </a:bodyPr>
            <a:lstStyle/>
            <a:p>
              <a:r>
                <a:rPr lang="en-US" sz="1400"/>
                <a:t>Full Heavy Flavor Tracker </a:t>
              </a:r>
            </a:p>
          </p:txBody>
        </p:sp>
      </p:grpSp>
      <p:graphicFrame>
        <p:nvGraphicFramePr>
          <p:cNvPr id="59" name="Table 58"/>
          <p:cNvGraphicFramePr>
            <a:graphicFrameLocks noGrp="1"/>
          </p:cNvGraphicFramePr>
          <p:nvPr/>
        </p:nvGraphicFramePr>
        <p:xfrm>
          <a:off x="0" y="6492240"/>
          <a:ext cx="9144000" cy="365760"/>
        </p:xfrm>
        <a:graphic>
          <a:graphicData uri="http://schemas.openxmlformats.org/drawingml/2006/table">
            <a:tbl>
              <a:tblPr>
                <a:tableStyleId>{2D5ABB26-0587-4C30-8999-92F81FD0307C}</a:tableStyleId>
              </a:tblPr>
              <a:tblGrid>
                <a:gridCol w="914400"/>
                <a:gridCol w="914400"/>
                <a:gridCol w="2743200"/>
                <a:gridCol w="3657600"/>
                <a:gridCol w="914400"/>
              </a:tblGrid>
              <a:tr h="223532">
                <a:tc>
                  <a:txBody>
                    <a:bodyPr/>
                    <a:lstStyle/>
                    <a:p>
                      <a:pPr algn="ctr"/>
                      <a:r>
                        <a:rPr lang="en-US" sz="1200"/>
                        <a:t>500 GeV p+p</a:t>
                      </a:r>
                    </a:p>
                    <a:p>
                      <a:pPr algn="ctr"/>
                      <a:r>
                        <a:rPr lang="en-US" sz="1200"/>
                        <a:t>15 GeV A+A</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200 GeV A+A</a:t>
                      </a:r>
                    </a:p>
                    <a:p>
                      <a:pPr algn="ctr"/>
                      <a:r>
                        <a:rPr lang="en-US" sz="1200"/>
                        <a:t>200 GeV p+p</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aseline="0"/>
                        <a:t>Au+Au, U+U, Cu+Au at 1-2 energies</a:t>
                      </a:r>
                    </a:p>
                    <a:p>
                      <a:pPr algn="ctr"/>
                      <a:r>
                        <a:rPr lang="en-US" sz="1200" baseline="0"/>
                        <a:t>200 GeV p+A, 500 GeV p+p</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BESII 5-20</a:t>
                      </a:r>
                      <a:r>
                        <a:rPr lang="en-US" sz="1200" baseline="0"/>
                        <a:t> GeV Au+Au; 200 and 100 GeV Au+Au;</a:t>
                      </a:r>
                    </a:p>
                    <a:p>
                      <a:pPr algn="ctr"/>
                      <a:r>
                        <a:rPr lang="en-US" sz="1200" baseline="0"/>
                        <a:t>500 GeV p+p; 200 GeV polarized p+A</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pSp>
        <p:nvGrpSpPr>
          <p:cNvPr id="10" name="Group 59"/>
          <p:cNvGrpSpPr/>
          <p:nvPr/>
        </p:nvGrpSpPr>
        <p:grpSpPr>
          <a:xfrm>
            <a:off x="3657600" y="358779"/>
            <a:ext cx="2209800" cy="307777"/>
            <a:chOff x="4402504" y="1934455"/>
            <a:chExt cx="1805636" cy="660596"/>
          </a:xfrm>
        </p:grpSpPr>
        <p:cxnSp>
          <p:nvCxnSpPr>
            <p:cNvPr id="61" name="Elbow Connector 60"/>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4402504" y="1934455"/>
              <a:ext cx="1805636" cy="660596"/>
            </a:xfrm>
            <a:prstGeom prst="rect">
              <a:avLst/>
            </a:prstGeom>
            <a:noFill/>
          </p:spPr>
          <p:txBody>
            <a:bodyPr wrap="square" rtlCol="0">
              <a:spAutoFit/>
            </a:bodyPr>
            <a:lstStyle/>
            <a:p>
              <a:r>
                <a:rPr lang="en-US" sz="1400"/>
                <a:t>Earliest Possible e-cooling</a:t>
              </a:r>
            </a:p>
          </p:txBody>
        </p:sp>
      </p:grpSp>
      <p:cxnSp>
        <p:nvCxnSpPr>
          <p:cNvPr id="43" name="Curved Connector 42"/>
          <p:cNvCxnSpPr>
            <a:endCxn id="38" idx="0"/>
          </p:cNvCxnSpPr>
          <p:nvPr/>
        </p:nvCxnSpPr>
        <p:spPr>
          <a:xfrm rot="5400000">
            <a:off x="4619465" y="428465"/>
            <a:ext cx="1371598" cy="1276673"/>
          </a:xfrm>
          <a:prstGeom prst="curvedConnector3">
            <a:avLst>
              <a:gd name="adj1" fmla="val 50000"/>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pic>
        <p:nvPicPr>
          <p:cNvPr id="38" name="Picture 37" descr="figure_alphaconstraint_v0.png"/>
          <p:cNvPicPr>
            <a:picLocks noChangeAspect="1"/>
          </p:cNvPicPr>
          <p:nvPr/>
        </p:nvPicPr>
        <p:blipFill>
          <a:blip r:embed="rId2" cstate="print"/>
          <a:stretch>
            <a:fillRect/>
          </a:stretch>
        </p:blipFill>
        <p:spPr>
          <a:xfrm>
            <a:off x="647054" y="1752600"/>
            <a:ext cx="8039746" cy="3810000"/>
          </a:xfrm>
          <a:prstGeom prst="rect">
            <a:avLst/>
          </a:prstGeom>
          <a:ln>
            <a:solidFill>
              <a:srgbClr val="000000"/>
            </a:solidFill>
          </a:ln>
        </p:spPr>
      </p:pic>
      <p:sp>
        <p:nvSpPr>
          <p:cNvPr id="48" name="Freeform 47"/>
          <p:cNvSpPr/>
          <p:nvPr/>
        </p:nvSpPr>
        <p:spPr>
          <a:xfrm>
            <a:off x="4724400" y="5562600"/>
            <a:ext cx="1689100" cy="9271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2463800" y="1600200"/>
            <a:ext cx="4241800" cy="4034321"/>
          </a:xfrm>
          <a:prstGeom prst="rect">
            <a:avLst/>
          </a:prstGeom>
          <a:ln>
            <a:solidFill>
              <a:srgbClr val="000000"/>
            </a:solidFill>
          </a:ln>
        </p:spPr>
      </p:pic>
      <p:graphicFrame>
        <p:nvGraphicFramePr>
          <p:cNvPr id="5" name="Table 4"/>
          <p:cNvGraphicFramePr>
            <a:graphicFrameLocks noGrp="1"/>
          </p:cNvGraphicFramePr>
          <p:nvPr/>
        </p:nvGraphicFramePr>
        <p:xfrm>
          <a:off x="0" y="38488"/>
          <a:ext cx="9144000" cy="304800"/>
        </p:xfrm>
        <a:graphic>
          <a:graphicData uri="http://schemas.openxmlformats.org/drawingml/2006/table">
            <a:tbl>
              <a:tblPr>
                <a:tableStyleId>{2D5ABB26-0587-4C30-8999-92F81FD0307C}</a:tableStyleId>
              </a:tblPr>
              <a:tblGrid>
                <a:gridCol w="914400"/>
                <a:gridCol w="914400"/>
                <a:gridCol w="914400"/>
                <a:gridCol w="914400"/>
                <a:gridCol w="914400"/>
                <a:gridCol w="914400"/>
                <a:gridCol w="914400"/>
                <a:gridCol w="914400"/>
                <a:gridCol w="914400"/>
                <a:gridCol w="914400"/>
              </a:tblGrid>
              <a:tr h="223532">
                <a:tc>
                  <a:txBody>
                    <a:bodyPr/>
                    <a:lstStyle/>
                    <a:p>
                      <a:r>
                        <a:rPr lang="en-US" sz="2000"/>
                        <a:t>2013</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2014</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2015</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2016</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2017</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2018</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2019</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2020</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2021</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2022</a:t>
                      </a:r>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pSp>
        <p:nvGrpSpPr>
          <p:cNvPr id="2" name="Group 21"/>
          <p:cNvGrpSpPr/>
          <p:nvPr/>
        </p:nvGrpSpPr>
        <p:grpSpPr>
          <a:xfrm>
            <a:off x="3657600" y="635488"/>
            <a:ext cx="2209800" cy="307777"/>
            <a:chOff x="4402504" y="1940222"/>
            <a:chExt cx="1805636" cy="660596"/>
          </a:xfrm>
        </p:grpSpPr>
        <p:cxnSp>
          <p:nvCxnSpPr>
            <p:cNvPr id="23" name="Elbow Connector 22"/>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02504" y="1940222"/>
              <a:ext cx="1805636" cy="660596"/>
            </a:xfrm>
            <a:prstGeom prst="rect">
              <a:avLst/>
            </a:prstGeom>
            <a:noFill/>
          </p:spPr>
          <p:txBody>
            <a:bodyPr wrap="square" rtlCol="0">
              <a:spAutoFit/>
            </a:bodyPr>
            <a:lstStyle/>
            <a:p>
              <a:r>
                <a:rPr lang="en-US" sz="1400"/>
                <a:t>STAR Inner TPC Upgrade</a:t>
              </a:r>
            </a:p>
          </p:txBody>
        </p:sp>
      </p:grpSp>
      <p:grpSp>
        <p:nvGrpSpPr>
          <p:cNvPr id="3" name="Group 27"/>
          <p:cNvGrpSpPr/>
          <p:nvPr/>
        </p:nvGrpSpPr>
        <p:grpSpPr>
          <a:xfrm>
            <a:off x="8229600" y="356007"/>
            <a:ext cx="911888" cy="369332"/>
            <a:chOff x="4402504" y="1944225"/>
            <a:chExt cx="1488856" cy="677514"/>
          </a:xfrm>
        </p:grpSpPr>
        <p:cxnSp>
          <p:nvCxnSpPr>
            <p:cNvPr id="29" name="Elbow Connector 28"/>
            <p:cNvCxnSpPr/>
            <p:nvPr/>
          </p:nvCxnSpPr>
          <p:spPr>
            <a:xfrm>
              <a:off x="4420748" y="2156698"/>
              <a:ext cx="1378213" cy="381000"/>
            </a:xfrm>
            <a:prstGeom prst="bentConnector3">
              <a:avLst>
                <a:gd name="adj1" fmla="val 326"/>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02504" y="1944225"/>
              <a:ext cx="1488856" cy="677514"/>
            </a:xfrm>
            <a:prstGeom prst="rect">
              <a:avLst/>
            </a:prstGeom>
            <a:noFill/>
          </p:spPr>
          <p:txBody>
            <a:bodyPr wrap="square" rtlCol="0">
              <a:spAutoFit/>
            </a:bodyPr>
            <a:lstStyle/>
            <a:p>
              <a:r>
                <a:rPr lang="en-US"/>
                <a:t>eRHIC</a:t>
              </a:r>
            </a:p>
          </p:txBody>
        </p:sp>
      </p:grpSp>
      <p:grpSp>
        <p:nvGrpSpPr>
          <p:cNvPr id="4" name="Group 30"/>
          <p:cNvGrpSpPr/>
          <p:nvPr/>
        </p:nvGrpSpPr>
        <p:grpSpPr>
          <a:xfrm>
            <a:off x="4572000" y="940288"/>
            <a:ext cx="2895600" cy="307777"/>
            <a:chOff x="4402504" y="1940222"/>
            <a:chExt cx="1805636" cy="660596"/>
          </a:xfrm>
        </p:grpSpPr>
        <p:cxnSp>
          <p:nvCxnSpPr>
            <p:cNvPr id="32" name="Elbow Connector 3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02504" y="1940222"/>
              <a:ext cx="1805636" cy="660596"/>
            </a:xfrm>
            <a:prstGeom prst="rect">
              <a:avLst/>
            </a:prstGeom>
            <a:noFill/>
          </p:spPr>
          <p:txBody>
            <a:bodyPr wrap="square" rtlCol="0">
              <a:spAutoFit/>
            </a:bodyPr>
            <a:lstStyle/>
            <a:p>
              <a:r>
                <a:rPr lang="en-US" sz="1400"/>
                <a:t>STAR/PHENIX Forward Detectors</a:t>
              </a:r>
            </a:p>
          </p:txBody>
        </p:sp>
      </p:grpSp>
      <p:grpSp>
        <p:nvGrpSpPr>
          <p:cNvPr id="6" name="Group 33"/>
          <p:cNvGrpSpPr/>
          <p:nvPr/>
        </p:nvGrpSpPr>
        <p:grpSpPr>
          <a:xfrm>
            <a:off x="4581621" y="1245089"/>
            <a:ext cx="2854228" cy="307777"/>
            <a:chOff x="4402504" y="1940222"/>
            <a:chExt cx="1817892" cy="660596"/>
          </a:xfrm>
        </p:grpSpPr>
        <p:cxnSp>
          <p:nvCxnSpPr>
            <p:cNvPr id="35" name="Elbow Connector 34"/>
            <p:cNvCxnSpPr/>
            <p:nvPr/>
          </p:nvCxnSpPr>
          <p:spPr>
            <a:xfrm>
              <a:off x="4420748" y="2156698"/>
              <a:ext cx="1799648" cy="374132"/>
            </a:xfrm>
            <a:prstGeom prst="bentConnector3">
              <a:avLst>
                <a:gd name="adj1" fmla="val -396"/>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02504" y="1940222"/>
              <a:ext cx="1805636" cy="660596"/>
            </a:xfrm>
            <a:prstGeom prst="rect">
              <a:avLst/>
            </a:prstGeom>
            <a:noFill/>
          </p:spPr>
          <p:txBody>
            <a:bodyPr wrap="square" rtlCol="0">
              <a:spAutoFit/>
            </a:bodyPr>
            <a:lstStyle/>
            <a:p>
              <a:r>
                <a:rPr lang="en-US" sz="1400"/>
                <a:t>sPHENIX </a:t>
              </a:r>
            </a:p>
          </p:txBody>
        </p:sp>
      </p:grpSp>
      <p:grpSp>
        <p:nvGrpSpPr>
          <p:cNvPr id="7" name="Group 47"/>
          <p:cNvGrpSpPr/>
          <p:nvPr/>
        </p:nvGrpSpPr>
        <p:grpSpPr>
          <a:xfrm>
            <a:off x="912180" y="639696"/>
            <a:ext cx="2669220" cy="307777"/>
            <a:chOff x="4402504" y="1997114"/>
            <a:chExt cx="1805636" cy="606598"/>
          </a:xfrm>
        </p:grpSpPr>
        <p:cxnSp>
          <p:nvCxnSpPr>
            <p:cNvPr id="49" name="Elbow Connector 48"/>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402504" y="1997114"/>
              <a:ext cx="1805636" cy="606598"/>
            </a:xfrm>
            <a:prstGeom prst="rect">
              <a:avLst/>
            </a:prstGeom>
            <a:noFill/>
          </p:spPr>
          <p:txBody>
            <a:bodyPr wrap="square" rtlCol="0">
              <a:spAutoFit/>
            </a:bodyPr>
            <a:lstStyle/>
            <a:p>
              <a:r>
                <a:rPr lang="en-US" sz="1400"/>
                <a:t>Muon Telescope Detector</a:t>
              </a:r>
            </a:p>
          </p:txBody>
        </p:sp>
      </p:grpSp>
      <p:grpSp>
        <p:nvGrpSpPr>
          <p:cNvPr id="8" name="Group 50"/>
          <p:cNvGrpSpPr/>
          <p:nvPr/>
        </p:nvGrpSpPr>
        <p:grpSpPr>
          <a:xfrm>
            <a:off x="914400" y="940289"/>
            <a:ext cx="2362200" cy="307777"/>
            <a:chOff x="4402504" y="1940217"/>
            <a:chExt cx="2057400" cy="660595"/>
          </a:xfrm>
        </p:grpSpPr>
        <p:cxnSp>
          <p:nvCxnSpPr>
            <p:cNvPr id="52" name="Elbow Connector 5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402504" y="1940217"/>
              <a:ext cx="2057400" cy="660595"/>
            </a:xfrm>
            <a:prstGeom prst="rect">
              <a:avLst/>
            </a:prstGeom>
            <a:noFill/>
          </p:spPr>
          <p:txBody>
            <a:bodyPr wrap="square" rtlCol="0">
              <a:spAutoFit/>
            </a:bodyPr>
            <a:lstStyle/>
            <a:p>
              <a:r>
                <a:rPr lang="en-US" sz="1400"/>
                <a:t>Muon Piston Cal. Ext.</a:t>
              </a:r>
            </a:p>
          </p:txBody>
        </p:sp>
      </p:grpSp>
      <p:grpSp>
        <p:nvGrpSpPr>
          <p:cNvPr id="9" name="Group 53"/>
          <p:cNvGrpSpPr/>
          <p:nvPr/>
        </p:nvGrpSpPr>
        <p:grpSpPr>
          <a:xfrm>
            <a:off x="909960" y="328002"/>
            <a:ext cx="2671440" cy="307777"/>
            <a:chOff x="4402504" y="1989209"/>
            <a:chExt cx="1805636" cy="600342"/>
          </a:xfrm>
        </p:grpSpPr>
        <p:cxnSp>
          <p:nvCxnSpPr>
            <p:cNvPr id="55" name="Elbow Connector 54"/>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402504" y="1989209"/>
              <a:ext cx="1805636" cy="600342"/>
            </a:xfrm>
            <a:prstGeom prst="rect">
              <a:avLst/>
            </a:prstGeom>
            <a:noFill/>
          </p:spPr>
          <p:txBody>
            <a:bodyPr wrap="square" rtlCol="0">
              <a:spAutoFit/>
            </a:bodyPr>
            <a:lstStyle/>
            <a:p>
              <a:r>
                <a:rPr lang="en-US" sz="1400"/>
                <a:t>Full Heavy Flavor Tracker </a:t>
              </a:r>
            </a:p>
          </p:txBody>
        </p:sp>
      </p:grpSp>
      <p:graphicFrame>
        <p:nvGraphicFramePr>
          <p:cNvPr id="59" name="Table 58"/>
          <p:cNvGraphicFramePr>
            <a:graphicFrameLocks noGrp="1"/>
          </p:cNvGraphicFramePr>
          <p:nvPr/>
        </p:nvGraphicFramePr>
        <p:xfrm>
          <a:off x="0" y="6492240"/>
          <a:ext cx="9144000" cy="365760"/>
        </p:xfrm>
        <a:graphic>
          <a:graphicData uri="http://schemas.openxmlformats.org/drawingml/2006/table">
            <a:tbl>
              <a:tblPr>
                <a:tableStyleId>{2D5ABB26-0587-4C30-8999-92F81FD0307C}</a:tableStyleId>
              </a:tblPr>
              <a:tblGrid>
                <a:gridCol w="914400"/>
                <a:gridCol w="914400"/>
                <a:gridCol w="2743200"/>
                <a:gridCol w="3657600"/>
                <a:gridCol w="914400"/>
              </a:tblGrid>
              <a:tr h="223532">
                <a:tc>
                  <a:txBody>
                    <a:bodyPr/>
                    <a:lstStyle/>
                    <a:p>
                      <a:pPr algn="ctr"/>
                      <a:r>
                        <a:rPr lang="en-US" sz="1200"/>
                        <a:t>500 GeV p+p</a:t>
                      </a:r>
                    </a:p>
                    <a:p>
                      <a:pPr algn="ctr"/>
                      <a:r>
                        <a:rPr lang="en-US" sz="1200"/>
                        <a:t>15 GeV A+A</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200 GeV A+A</a:t>
                      </a:r>
                    </a:p>
                    <a:p>
                      <a:pPr algn="ctr"/>
                      <a:r>
                        <a:rPr lang="en-US" sz="1200"/>
                        <a:t>200 GeV p+p</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aseline="0"/>
                        <a:t>Au+Au, U+U, Cu+Au at 1-2 energies</a:t>
                      </a:r>
                    </a:p>
                    <a:p>
                      <a:pPr algn="ctr"/>
                      <a:r>
                        <a:rPr lang="en-US" sz="1200" baseline="0"/>
                        <a:t>200 GeV p+A, 500 GeV p+p</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BESII 5-20</a:t>
                      </a:r>
                      <a:r>
                        <a:rPr lang="en-US" sz="1200" baseline="0"/>
                        <a:t> GeV Au+Au; 200 and 100 GeV Au+Au;</a:t>
                      </a:r>
                    </a:p>
                    <a:p>
                      <a:pPr algn="ctr"/>
                      <a:r>
                        <a:rPr lang="en-US" sz="1200" baseline="0"/>
                        <a:t>500 GeV p+p; 200 GeV polarized p+A</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pSp>
        <p:nvGrpSpPr>
          <p:cNvPr id="10" name="Group 59"/>
          <p:cNvGrpSpPr/>
          <p:nvPr/>
        </p:nvGrpSpPr>
        <p:grpSpPr>
          <a:xfrm>
            <a:off x="3657600" y="358779"/>
            <a:ext cx="2209800" cy="307777"/>
            <a:chOff x="4402504" y="1934455"/>
            <a:chExt cx="1805636" cy="660596"/>
          </a:xfrm>
        </p:grpSpPr>
        <p:cxnSp>
          <p:nvCxnSpPr>
            <p:cNvPr id="61" name="Elbow Connector 60"/>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4402504" y="1934455"/>
              <a:ext cx="1805636" cy="660596"/>
            </a:xfrm>
            <a:prstGeom prst="rect">
              <a:avLst/>
            </a:prstGeom>
            <a:noFill/>
          </p:spPr>
          <p:txBody>
            <a:bodyPr wrap="square" rtlCol="0">
              <a:spAutoFit/>
            </a:bodyPr>
            <a:lstStyle/>
            <a:p>
              <a:r>
                <a:rPr lang="en-US" sz="1400"/>
                <a:t>Earliest Possible e-cooling</a:t>
              </a:r>
            </a:p>
          </p:txBody>
        </p:sp>
      </p:grpSp>
      <p:sp>
        <p:nvSpPr>
          <p:cNvPr id="48" name="Freeform 47"/>
          <p:cNvSpPr/>
          <p:nvPr/>
        </p:nvSpPr>
        <p:spPr>
          <a:xfrm>
            <a:off x="4724400" y="5638800"/>
            <a:ext cx="2362200" cy="8509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flipV="1">
            <a:off x="4724400" y="381000"/>
            <a:ext cx="2057400" cy="12192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9" name="Group 38"/>
          <p:cNvGrpSpPr/>
          <p:nvPr/>
        </p:nvGrpSpPr>
        <p:grpSpPr>
          <a:xfrm>
            <a:off x="304242" y="1676400"/>
            <a:ext cx="8611158" cy="3547838"/>
            <a:chOff x="304242" y="1676400"/>
            <a:chExt cx="8611158" cy="3547838"/>
          </a:xfrm>
        </p:grpSpPr>
        <p:pic>
          <p:nvPicPr>
            <p:cNvPr id="37"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242" y="1752600"/>
              <a:ext cx="4146504"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4" name="Picture 3"/>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1875" b="36892"/>
            <a:stretch/>
          </p:blipFill>
          <p:spPr bwMode="auto">
            <a:xfrm>
              <a:off x="4238456" y="1676400"/>
              <a:ext cx="4676944" cy="3547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8" name="Rectangle 37"/>
            <p:cNvSpPr/>
            <p:nvPr/>
          </p:nvSpPr>
          <p:spPr>
            <a:xfrm>
              <a:off x="304800" y="1752600"/>
              <a:ext cx="8458200" cy="3429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5" name="Table 4"/>
          <p:cNvGraphicFramePr>
            <a:graphicFrameLocks noGrp="1"/>
          </p:cNvGraphicFramePr>
          <p:nvPr/>
        </p:nvGraphicFramePr>
        <p:xfrm>
          <a:off x="0" y="38488"/>
          <a:ext cx="9144000" cy="304800"/>
        </p:xfrm>
        <a:graphic>
          <a:graphicData uri="http://schemas.openxmlformats.org/drawingml/2006/table">
            <a:tbl>
              <a:tblPr>
                <a:tableStyleId>{2D5ABB26-0587-4C30-8999-92F81FD0307C}</a:tableStyleId>
              </a:tblPr>
              <a:tblGrid>
                <a:gridCol w="914400"/>
                <a:gridCol w="914400"/>
                <a:gridCol w="914400"/>
                <a:gridCol w="914400"/>
                <a:gridCol w="914400"/>
                <a:gridCol w="914400"/>
                <a:gridCol w="914400"/>
                <a:gridCol w="914400"/>
                <a:gridCol w="914400"/>
                <a:gridCol w="914400"/>
              </a:tblGrid>
              <a:tr h="223532">
                <a:tc>
                  <a:txBody>
                    <a:bodyPr/>
                    <a:lstStyle/>
                    <a:p>
                      <a:r>
                        <a:rPr lang="en-US" sz="2000"/>
                        <a:t>2013</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2014</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2015</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2016</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2017</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2018</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2019</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2020</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2021</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2022</a:t>
                      </a:r>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pSp>
        <p:nvGrpSpPr>
          <p:cNvPr id="2" name="Group 21"/>
          <p:cNvGrpSpPr/>
          <p:nvPr/>
        </p:nvGrpSpPr>
        <p:grpSpPr>
          <a:xfrm>
            <a:off x="3657600" y="635488"/>
            <a:ext cx="2209800" cy="307777"/>
            <a:chOff x="4402504" y="1940222"/>
            <a:chExt cx="1805636" cy="660596"/>
          </a:xfrm>
        </p:grpSpPr>
        <p:cxnSp>
          <p:nvCxnSpPr>
            <p:cNvPr id="23" name="Elbow Connector 22"/>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02504" y="1940222"/>
              <a:ext cx="1805636" cy="660596"/>
            </a:xfrm>
            <a:prstGeom prst="rect">
              <a:avLst/>
            </a:prstGeom>
            <a:noFill/>
          </p:spPr>
          <p:txBody>
            <a:bodyPr wrap="square" rtlCol="0">
              <a:spAutoFit/>
            </a:bodyPr>
            <a:lstStyle/>
            <a:p>
              <a:r>
                <a:rPr lang="en-US" sz="1400"/>
                <a:t>STAR Inner TPC Upgrade</a:t>
              </a:r>
            </a:p>
          </p:txBody>
        </p:sp>
      </p:grpSp>
      <p:grpSp>
        <p:nvGrpSpPr>
          <p:cNvPr id="3" name="Group 27"/>
          <p:cNvGrpSpPr/>
          <p:nvPr/>
        </p:nvGrpSpPr>
        <p:grpSpPr>
          <a:xfrm>
            <a:off x="8229600" y="356007"/>
            <a:ext cx="911888" cy="369332"/>
            <a:chOff x="4402504" y="1944225"/>
            <a:chExt cx="1488856" cy="677514"/>
          </a:xfrm>
        </p:grpSpPr>
        <p:cxnSp>
          <p:nvCxnSpPr>
            <p:cNvPr id="29" name="Elbow Connector 28"/>
            <p:cNvCxnSpPr/>
            <p:nvPr/>
          </p:nvCxnSpPr>
          <p:spPr>
            <a:xfrm>
              <a:off x="4420748" y="2156698"/>
              <a:ext cx="1378213" cy="381000"/>
            </a:xfrm>
            <a:prstGeom prst="bentConnector3">
              <a:avLst>
                <a:gd name="adj1" fmla="val 326"/>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02504" y="1944225"/>
              <a:ext cx="1488856" cy="677514"/>
            </a:xfrm>
            <a:prstGeom prst="rect">
              <a:avLst/>
            </a:prstGeom>
            <a:noFill/>
          </p:spPr>
          <p:txBody>
            <a:bodyPr wrap="square" rtlCol="0">
              <a:spAutoFit/>
            </a:bodyPr>
            <a:lstStyle/>
            <a:p>
              <a:r>
                <a:rPr lang="en-US"/>
                <a:t>eRHIC</a:t>
              </a:r>
            </a:p>
          </p:txBody>
        </p:sp>
      </p:grpSp>
      <p:grpSp>
        <p:nvGrpSpPr>
          <p:cNvPr id="4" name="Group 30"/>
          <p:cNvGrpSpPr/>
          <p:nvPr/>
        </p:nvGrpSpPr>
        <p:grpSpPr>
          <a:xfrm>
            <a:off x="4572000" y="940288"/>
            <a:ext cx="2895600" cy="307777"/>
            <a:chOff x="4402504" y="1940222"/>
            <a:chExt cx="1805636" cy="660596"/>
          </a:xfrm>
        </p:grpSpPr>
        <p:cxnSp>
          <p:nvCxnSpPr>
            <p:cNvPr id="32" name="Elbow Connector 3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02504" y="1940222"/>
              <a:ext cx="1805636" cy="660596"/>
            </a:xfrm>
            <a:prstGeom prst="rect">
              <a:avLst/>
            </a:prstGeom>
            <a:noFill/>
          </p:spPr>
          <p:txBody>
            <a:bodyPr wrap="square" rtlCol="0">
              <a:spAutoFit/>
            </a:bodyPr>
            <a:lstStyle/>
            <a:p>
              <a:r>
                <a:rPr lang="en-US" sz="1400"/>
                <a:t>STAR/PHENIX Forward Detectors</a:t>
              </a:r>
            </a:p>
          </p:txBody>
        </p:sp>
      </p:grpSp>
      <p:grpSp>
        <p:nvGrpSpPr>
          <p:cNvPr id="6" name="Group 33"/>
          <p:cNvGrpSpPr/>
          <p:nvPr/>
        </p:nvGrpSpPr>
        <p:grpSpPr>
          <a:xfrm>
            <a:off x="4581621" y="1245089"/>
            <a:ext cx="2854228" cy="307777"/>
            <a:chOff x="4402504" y="1940222"/>
            <a:chExt cx="1817892" cy="660596"/>
          </a:xfrm>
        </p:grpSpPr>
        <p:cxnSp>
          <p:nvCxnSpPr>
            <p:cNvPr id="35" name="Elbow Connector 34"/>
            <p:cNvCxnSpPr/>
            <p:nvPr/>
          </p:nvCxnSpPr>
          <p:spPr>
            <a:xfrm>
              <a:off x="4420748" y="2156698"/>
              <a:ext cx="1799648" cy="374132"/>
            </a:xfrm>
            <a:prstGeom prst="bentConnector3">
              <a:avLst>
                <a:gd name="adj1" fmla="val -396"/>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02504" y="1940222"/>
              <a:ext cx="1805636" cy="660596"/>
            </a:xfrm>
            <a:prstGeom prst="rect">
              <a:avLst/>
            </a:prstGeom>
            <a:noFill/>
          </p:spPr>
          <p:txBody>
            <a:bodyPr wrap="square" rtlCol="0">
              <a:spAutoFit/>
            </a:bodyPr>
            <a:lstStyle/>
            <a:p>
              <a:r>
                <a:rPr lang="en-US" sz="1400"/>
                <a:t>sPHENIX </a:t>
              </a:r>
            </a:p>
          </p:txBody>
        </p:sp>
      </p:grpSp>
      <p:grpSp>
        <p:nvGrpSpPr>
          <p:cNvPr id="7" name="Group 47"/>
          <p:cNvGrpSpPr/>
          <p:nvPr/>
        </p:nvGrpSpPr>
        <p:grpSpPr>
          <a:xfrm>
            <a:off x="912180" y="639696"/>
            <a:ext cx="2669220" cy="307777"/>
            <a:chOff x="4402504" y="1997114"/>
            <a:chExt cx="1805636" cy="606598"/>
          </a:xfrm>
        </p:grpSpPr>
        <p:cxnSp>
          <p:nvCxnSpPr>
            <p:cNvPr id="49" name="Elbow Connector 48"/>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402504" y="1997114"/>
              <a:ext cx="1805636" cy="606598"/>
            </a:xfrm>
            <a:prstGeom prst="rect">
              <a:avLst/>
            </a:prstGeom>
            <a:noFill/>
          </p:spPr>
          <p:txBody>
            <a:bodyPr wrap="square" rtlCol="0">
              <a:spAutoFit/>
            </a:bodyPr>
            <a:lstStyle/>
            <a:p>
              <a:r>
                <a:rPr lang="en-US" sz="1400"/>
                <a:t>Muon Telescope Detector</a:t>
              </a:r>
            </a:p>
          </p:txBody>
        </p:sp>
      </p:grpSp>
      <p:grpSp>
        <p:nvGrpSpPr>
          <p:cNvPr id="8" name="Group 50"/>
          <p:cNvGrpSpPr/>
          <p:nvPr/>
        </p:nvGrpSpPr>
        <p:grpSpPr>
          <a:xfrm>
            <a:off x="914400" y="940289"/>
            <a:ext cx="2362200" cy="307777"/>
            <a:chOff x="4402504" y="1940217"/>
            <a:chExt cx="2057400" cy="660595"/>
          </a:xfrm>
        </p:grpSpPr>
        <p:cxnSp>
          <p:nvCxnSpPr>
            <p:cNvPr id="52" name="Elbow Connector 5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402504" y="1940217"/>
              <a:ext cx="2057400" cy="660595"/>
            </a:xfrm>
            <a:prstGeom prst="rect">
              <a:avLst/>
            </a:prstGeom>
            <a:noFill/>
          </p:spPr>
          <p:txBody>
            <a:bodyPr wrap="square" rtlCol="0">
              <a:spAutoFit/>
            </a:bodyPr>
            <a:lstStyle/>
            <a:p>
              <a:r>
                <a:rPr lang="en-US" sz="1400"/>
                <a:t>Muon Piston Cal. Ext.</a:t>
              </a:r>
            </a:p>
          </p:txBody>
        </p:sp>
      </p:grpSp>
      <p:grpSp>
        <p:nvGrpSpPr>
          <p:cNvPr id="9" name="Group 53"/>
          <p:cNvGrpSpPr/>
          <p:nvPr/>
        </p:nvGrpSpPr>
        <p:grpSpPr>
          <a:xfrm>
            <a:off x="909960" y="328002"/>
            <a:ext cx="2671440" cy="307777"/>
            <a:chOff x="4402504" y="1989209"/>
            <a:chExt cx="1805636" cy="600342"/>
          </a:xfrm>
        </p:grpSpPr>
        <p:cxnSp>
          <p:nvCxnSpPr>
            <p:cNvPr id="55" name="Elbow Connector 54"/>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402504" y="1989209"/>
              <a:ext cx="1805636" cy="600342"/>
            </a:xfrm>
            <a:prstGeom prst="rect">
              <a:avLst/>
            </a:prstGeom>
            <a:noFill/>
          </p:spPr>
          <p:txBody>
            <a:bodyPr wrap="square" rtlCol="0">
              <a:spAutoFit/>
            </a:bodyPr>
            <a:lstStyle/>
            <a:p>
              <a:r>
                <a:rPr lang="en-US" sz="1400"/>
                <a:t>Full Heavy Flavor Tracker </a:t>
              </a:r>
            </a:p>
          </p:txBody>
        </p:sp>
      </p:grpSp>
      <p:graphicFrame>
        <p:nvGraphicFramePr>
          <p:cNvPr id="59" name="Table 58"/>
          <p:cNvGraphicFramePr>
            <a:graphicFrameLocks noGrp="1"/>
          </p:cNvGraphicFramePr>
          <p:nvPr/>
        </p:nvGraphicFramePr>
        <p:xfrm>
          <a:off x="0" y="6492240"/>
          <a:ext cx="9144000" cy="365760"/>
        </p:xfrm>
        <a:graphic>
          <a:graphicData uri="http://schemas.openxmlformats.org/drawingml/2006/table">
            <a:tbl>
              <a:tblPr>
                <a:tableStyleId>{2D5ABB26-0587-4C30-8999-92F81FD0307C}</a:tableStyleId>
              </a:tblPr>
              <a:tblGrid>
                <a:gridCol w="914400"/>
                <a:gridCol w="914400"/>
                <a:gridCol w="2743200"/>
                <a:gridCol w="3657600"/>
                <a:gridCol w="914400"/>
              </a:tblGrid>
              <a:tr h="223532">
                <a:tc>
                  <a:txBody>
                    <a:bodyPr/>
                    <a:lstStyle/>
                    <a:p>
                      <a:pPr algn="ctr"/>
                      <a:r>
                        <a:rPr lang="en-US" sz="1200"/>
                        <a:t>500 GeV p+p</a:t>
                      </a:r>
                    </a:p>
                    <a:p>
                      <a:pPr algn="ctr"/>
                      <a:r>
                        <a:rPr lang="en-US" sz="1200"/>
                        <a:t>15 GeV A+A</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200 GeV A+A</a:t>
                      </a:r>
                    </a:p>
                    <a:p>
                      <a:pPr algn="ctr"/>
                      <a:r>
                        <a:rPr lang="en-US" sz="1200"/>
                        <a:t>200 GeV p+p</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aseline="0"/>
                        <a:t>Au+Au, U+U, Cu+Au at 1-2 energies</a:t>
                      </a:r>
                    </a:p>
                    <a:p>
                      <a:pPr algn="ctr"/>
                      <a:r>
                        <a:rPr lang="en-US" sz="1200" baseline="0"/>
                        <a:t>200 GeV p+A, 500 GeV p+p</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BESII 5-20</a:t>
                      </a:r>
                      <a:r>
                        <a:rPr lang="en-US" sz="1200" baseline="0"/>
                        <a:t> GeV Au+Au; 200 and 100 GeV Au+Au;</a:t>
                      </a:r>
                    </a:p>
                    <a:p>
                      <a:pPr algn="ctr"/>
                      <a:r>
                        <a:rPr lang="en-US" sz="1200" baseline="0"/>
                        <a:t>500 GeV p+p; 200 GeV polarized p+A</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pSp>
        <p:nvGrpSpPr>
          <p:cNvPr id="10" name="Group 59"/>
          <p:cNvGrpSpPr/>
          <p:nvPr/>
        </p:nvGrpSpPr>
        <p:grpSpPr>
          <a:xfrm>
            <a:off x="3657600" y="358779"/>
            <a:ext cx="2209800" cy="307777"/>
            <a:chOff x="4402504" y="1934455"/>
            <a:chExt cx="1805636" cy="660596"/>
          </a:xfrm>
        </p:grpSpPr>
        <p:cxnSp>
          <p:nvCxnSpPr>
            <p:cNvPr id="61" name="Elbow Connector 60"/>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4402504" y="1934455"/>
              <a:ext cx="1805636" cy="660596"/>
            </a:xfrm>
            <a:prstGeom prst="rect">
              <a:avLst/>
            </a:prstGeom>
            <a:noFill/>
          </p:spPr>
          <p:txBody>
            <a:bodyPr wrap="square" rtlCol="0">
              <a:spAutoFit/>
            </a:bodyPr>
            <a:lstStyle/>
            <a:p>
              <a:r>
                <a:rPr lang="en-US" sz="1400"/>
                <a:t>Earliest Possible e-cooling</a:t>
              </a:r>
            </a:p>
          </p:txBody>
        </p:sp>
      </p:grpSp>
      <p:sp>
        <p:nvSpPr>
          <p:cNvPr id="48" name="Freeform 47"/>
          <p:cNvSpPr/>
          <p:nvPr/>
        </p:nvSpPr>
        <p:spPr>
          <a:xfrm>
            <a:off x="4724400" y="5181600"/>
            <a:ext cx="4038600" cy="13081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flipV="1">
            <a:off x="4648200" y="381000"/>
            <a:ext cx="4114800" cy="13716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76200" y="152400"/>
            <a:ext cx="6959107" cy="707886"/>
          </a:xfrm>
          <a:prstGeom prst="rect">
            <a:avLst/>
          </a:prstGeom>
          <a:noFill/>
        </p:spPr>
        <p:txBody>
          <a:bodyPr wrap="none" rtlCol="0">
            <a:spAutoFit/>
          </a:bodyPr>
          <a:lstStyle/>
          <a:p>
            <a:r>
              <a:rPr lang="en-US" sz="4000" dirty="0" smtClean="0"/>
              <a:t>Closing Comments: Science Case</a:t>
            </a:r>
            <a:endParaRPr lang="en-US" sz="4000" dirty="0"/>
          </a:p>
        </p:txBody>
      </p:sp>
      <p:sp>
        <p:nvSpPr>
          <p:cNvPr id="3" name="Slide Number Placeholder 2"/>
          <p:cNvSpPr>
            <a:spLocks noGrp="1"/>
          </p:cNvSpPr>
          <p:nvPr>
            <p:ph type="sldNum" sz="quarter" idx="12"/>
          </p:nvPr>
        </p:nvSpPr>
        <p:spPr/>
        <p:txBody>
          <a:bodyPr/>
          <a:lstStyle/>
          <a:p>
            <a:fld id="{AF6DD336-08EF-4208-B990-F6EA3104EF7C}" type="slidenum">
              <a:rPr lang="en-US" smtClean="0"/>
              <a:pPr/>
              <a:t>16</a:t>
            </a:fld>
            <a:endParaRPr lang="en-US"/>
          </a:p>
        </p:txBody>
      </p:sp>
      <p:sp>
        <p:nvSpPr>
          <p:cNvPr id="5" name="TextBox 3"/>
          <p:cNvSpPr txBox="1">
            <a:spLocks noChangeArrowheads="1"/>
          </p:cNvSpPr>
          <p:nvPr/>
        </p:nvSpPr>
        <p:spPr bwMode="auto">
          <a:xfrm>
            <a:off x="228600" y="1040011"/>
            <a:ext cx="8686800" cy="2769989"/>
          </a:xfrm>
          <a:prstGeom prst="rect">
            <a:avLst/>
          </a:prstGeom>
          <a:noFill/>
          <a:ln w="9525">
            <a:noFill/>
            <a:miter lim="800000"/>
            <a:headEnd/>
            <a:tailEnd/>
          </a:ln>
        </p:spPr>
        <p:txBody>
          <a:bodyPr>
            <a:prstTxWarp prst="textNoShape">
              <a:avLst/>
            </a:prstTxWarp>
            <a:spAutoFit/>
          </a:bodyPr>
          <a:lstStyle/>
          <a:p>
            <a:r>
              <a:rPr lang="en-US" sz="1200"/>
              <a:t>RHIC collisions create conditions similar to those present one microsecond after the Big Bang</a:t>
            </a:r>
          </a:p>
          <a:p>
            <a:r>
              <a:rPr lang="en-US" sz="1400">
                <a:solidFill>
                  <a:srgbClr val="0000FF"/>
                </a:solidFill>
              </a:rPr>
              <a:t>-Near perfect liquid-like QGP discovered: un-anticipated result opened new possibility to study fluctuations in gluon fields at different scales</a:t>
            </a:r>
          </a:p>
          <a:p>
            <a:r>
              <a:rPr lang="en-US" sz="1400">
                <a:solidFill>
                  <a:srgbClr val="008000"/>
                </a:solidFill>
              </a:rPr>
              <a:t>-Approaching a level of clarity and a standard model of heavy-ion collisions leading to well constrained parameters like viscosity etc. </a:t>
            </a:r>
            <a:r>
              <a:rPr lang="en-US" sz="1400" i="1">
                <a:solidFill>
                  <a:srgbClr val="008000"/>
                </a:solidFill>
              </a:rPr>
              <a:t>(</a:t>
            </a:r>
            <a:r>
              <a:rPr lang="en-US" sz="1400" b="1" i="1">
                <a:solidFill>
                  <a:srgbClr val="008000"/>
                </a:solidFill>
              </a:rPr>
              <a:t>Required many data sets and working out what models and effects are most relevant</a:t>
            </a:r>
            <a:r>
              <a:rPr lang="en-US" sz="1400" i="1">
                <a:solidFill>
                  <a:srgbClr val="008000"/>
                </a:solidFill>
              </a:rPr>
              <a:t>)</a:t>
            </a:r>
          </a:p>
          <a:p>
            <a:endParaRPr lang="en-US" sz="1200"/>
          </a:p>
          <a:p>
            <a:r>
              <a:rPr lang="en-US" sz="1200"/>
              <a:t>RHIC paradigms confirmed by LHC</a:t>
            </a:r>
            <a:endParaRPr lang="en-US" sz="1400" b="1">
              <a:solidFill>
                <a:schemeClr val="accent2"/>
              </a:solidFill>
            </a:endParaRPr>
          </a:p>
          <a:p>
            <a:r>
              <a:rPr lang="en-US" sz="1400">
                <a:solidFill>
                  <a:srgbClr val="0000FF"/>
                </a:solidFill>
              </a:rPr>
              <a:t>-But RHIC covers the region of most interest for QCD thermodynamics</a:t>
            </a:r>
          </a:p>
          <a:p>
            <a:r>
              <a:rPr lang="en-US" sz="1400">
                <a:solidFill>
                  <a:srgbClr val="008000"/>
                </a:solidFill>
              </a:rPr>
              <a:t>-Heavy-ion physics is not energy frontier physics: Bulk phenomena (accessible at RHIC) remain key to our field</a:t>
            </a:r>
            <a:endParaRPr lang="en-US" sz="1200">
              <a:solidFill>
                <a:srgbClr val="008000"/>
              </a:solidFill>
            </a:endParaRPr>
          </a:p>
          <a:p>
            <a:endParaRPr lang="en-US" sz="1400"/>
          </a:p>
          <a:p>
            <a:r>
              <a:rPr lang="en-US" sz="1200"/>
              <a:t>Experimental results continue to guide theory breakthroughs</a:t>
            </a:r>
            <a:endParaRPr lang="en-US" sz="1200" b="1">
              <a:solidFill>
                <a:schemeClr val="accent2"/>
              </a:solidFill>
            </a:endParaRPr>
          </a:p>
          <a:p>
            <a:r>
              <a:rPr lang="en-US" sz="1400">
                <a:solidFill>
                  <a:srgbClr val="0000FF"/>
                </a:solidFill>
              </a:rPr>
              <a:t>Flexibility and reach of RHIC is unique and extremely valuable</a:t>
            </a:r>
          </a:p>
          <a:p>
            <a:r>
              <a:rPr lang="en-US" sz="1400">
                <a:solidFill>
                  <a:srgbClr val="008000"/>
                </a:solidFill>
              </a:rPr>
              <a:t>Future progress requires continued studies at RHIC: RHIC is in mid-stride</a:t>
            </a:r>
          </a:p>
        </p:txBody>
      </p:sp>
      <p:sp>
        <p:nvSpPr>
          <p:cNvPr id="6" name="Rectangle 5"/>
          <p:cNvSpPr/>
          <p:nvPr/>
        </p:nvSpPr>
        <p:spPr>
          <a:xfrm>
            <a:off x="228600" y="4092476"/>
            <a:ext cx="8610600" cy="2308324"/>
          </a:xfrm>
          <a:prstGeom prst="rect">
            <a:avLst/>
          </a:prstGeom>
        </p:spPr>
        <p:txBody>
          <a:bodyPr wrap="square">
            <a:spAutoFit/>
          </a:bodyPr>
          <a:lstStyle/>
          <a:p>
            <a:r>
              <a:rPr lang="en-US" sz="1600"/>
              <a:t>RHIC’s next decade is required to:</a:t>
            </a:r>
          </a:p>
          <a:p>
            <a:pPr>
              <a:buFont typeface="Arial"/>
              <a:buChar char="•"/>
            </a:pPr>
            <a:r>
              <a:rPr lang="en-US" sz="1600"/>
              <a:t>Quantify transport properties of the Quark-Gluon Plasma </a:t>
            </a:r>
          </a:p>
          <a:p>
            <a:pPr>
              <a:buFont typeface="Arial"/>
              <a:buChar char="•"/>
            </a:pPr>
            <a:r>
              <a:rPr lang="en-US" sz="1600"/>
              <a:t>Pursue discovery potential unveiled by results to date </a:t>
            </a:r>
          </a:p>
          <a:p>
            <a:pPr>
              <a:buFont typeface="Arial"/>
              <a:buChar char="•"/>
            </a:pPr>
            <a:r>
              <a:rPr lang="en-US" sz="1600"/>
              <a:t>Combine with LHC heavy ion program to span suitably wide initial temperature range to accomplish the above </a:t>
            </a:r>
          </a:p>
          <a:p>
            <a:pPr>
              <a:buFont typeface="Arial"/>
              <a:buChar char="•"/>
            </a:pPr>
            <a:r>
              <a:rPr lang="en-US" sz="1600"/>
              <a:t>Reap science payoff from just completed and ongoing RHIC facility upgrades </a:t>
            </a:r>
          </a:p>
          <a:p>
            <a:pPr>
              <a:buFont typeface="Arial"/>
              <a:buChar char="•"/>
            </a:pPr>
            <a:r>
              <a:rPr lang="en-US" sz="1600"/>
              <a:t>Pursue the unique accelerator science and spin physics opportunities that come with only operating U.S. collider and only worldwide polarized collider </a:t>
            </a:r>
          </a:p>
          <a:p>
            <a:pPr>
              <a:buFont typeface="Arial"/>
              <a:buChar char="•"/>
            </a:pPr>
            <a:r>
              <a:rPr lang="en-US" sz="1600"/>
              <a:t>Provide a cost-realizable path to an Electron Ion Collider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Take Away Message</a:t>
            </a:r>
          </a:p>
        </p:txBody>
      </p:sp>
      <p:sp>
        <p:nvSpPr>
          <p:cNvPr id="4" name="Slide Number Placeholder 3"/>
          <p:cNvSpPr>
            <a:spLocks noGrp="1"/>
          </p:cNvSpPr>
          <p:nvPr>
            <p:ph type="sldNum" sz="quarter" idx="12"/>
          </p:nvPr>
        </p:nvSpPr>
        <p:spPr/>
        <p:txBody>
          <a:bodyPr/>
          <a:lstStyle/>
          <a:p>
            <a:fld id="{AF6DD336-08EF-4208-B990-F6EA3104EF7C}" type="slidenum">
              <a:rPr lang="en-US" smtClean="0"/>
              <a:pPr/>
              <a:t>17</a:t>
            </a:fld>
            <a:endParaRPr lang="en-US"/>
          </a:p>
        </p:txBody>
      </p:sp>
      <p:sp>
        <p:nvSpPr>
          <p:cNvPr id="5" name="Rectangle 4"/>
          <p:cNvSpPr/>
          <p:nvPr/>
        </p:nvSpPr>
        <p:spPr>
          <a:xfrm>
            <a:off x="228600" y="914400"/>
            <a:ext cx="8610600" cy="5416869"/>
          </a:xfrm>
          <a:prstGeom prst="rect">
            <a:avLst/>
          </a:prstGeom>
        </p:spPr>
        <p:txBody>
          <a:bodyPr wrap="square">
            <a:spAutoFit/>
          </a:bodyPr>
          <a:lstStyle/>
          <a:p>
            <a:pPr>
              <a:spcAft>
                <a:spcPts val="1200"/>
              </a:spcAft>
            </a:pPr>
            <a:r>
              <a:rPr lang="en-US"/>
              <a:t>1)RHIC has pioneered a vibrant new subfield – condensed QCD matter physics – and has led the rapid climb up a steep learning curve marked by continuing S&amp;T breakthroughs. If RHIC operations were terminated, the U.S. would unilaterally cede leadership in this high-impact field. </a:t>
            </a:r>
          </a:p>
          <a:p>
            <a:pPr>
              <a:spcAft>
                <a:spcPts val="1200"/>
              </a:spcAft>
            </a:pPr>
            <a:r>
              <a:rPr lang="en-US"/>
              <a:t>2)Discoveries and techniques at RHIC have established deep intellectual connections to other physics forefronts. These give RHIC broader scientific impact than other Nuclear Physics research avenues. </a:t>
            </a:r>
          </a:p>
          <a:p>
            <a:pPr>
              <a:spcAft>
                <a:spcPts val="1200"/>
              </a:spcAft>
            </a:pPr>
            <a:r>
              <a:rPr lang="en-US"/>
              <a:t>3)Critical directions for future research in this subfield involve probing hot QCD matter from below to above the transition to Quark Gluon Plasma. This transition appears to occur within the RHIC energy range, at energies not accessible at LHC. This is NOT energy frontier science! </a:t>
            </a:r>
          </a:p>
          <a:p>
            <a:pPr>
              <a:spcAft>
                <a:spcPts val="1200"/>
              </a:spcAft>
            </a:pPr>
            <a:r>
              <a:rPr lang="en-US"/>
              <a:t>4)RHIC has nearly completed major performance upgrades that facilitate the next decade’s science. It provides the most cost-effective base to realize the next QCD frontier with EIC. Crisis management for the coming decade must preserve a viable path to a vibrant future in the next decade. </a:t>
            </a:r>
          </a:p>
          <a:p>
            <a:pPr>
              <a:spcAft>
                <a:spcPts val="1200"/>
              </a:spcAft>
            </a:pPr>
            <a:r>
              <a:rPr lang="en-US"/>
              <a:t>RHIC possesses strong discovery potential in a range of QCD related topics: Critical Point, mechanism responsible for matter/anti-matter assymetry at EW transition, Saturation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94593" y="152400"/>
            <a:ext cx="8292207" cy="707886"/>
          </a:xfrm>
          <a:prstGeom prst="rect">
            <a:avLst/>
          </a:prstGeom>
          <a:noFill/>
        </p:spPr>
        <p:txBody>
          <a:bodyPr wrap="square" rtlCol="0">
            <a:spAutoFit/>
          </a:bodyPr>
          <a:lstStyle/>
          <a:p>
            <a:pPr algn="ctr"/>
            <a:r>
              <a:rPr lang="en-US" sz="4000" dirty="0" smtClean="0"/>
              <a:t>Selected Scientific Highlights</a:t>
            </a:r>
            <a:r>
              <a:rPr lang="en-US" sz="4000" dirty="0" smtClean="0"/>
              <a:t> from RHIC</a:t>
            </a:r>
            <a:endParaRPr lang="en-US" sz="4000" dirty="0"/>
          </a:p>
        </p:txBody>
      </p:sp>
      <p:sp>
        <p:nvSpPr>
          <p:cNvPr id="3" name="Slide Number Placeholder 2"/>
          <p:cNvSpPr>
            <a:spLocks noGrp="1"/>
          </p:cNvSpPr>
          <p:nvPr>
            <p:ph type="sldNum" sz="quarter" idx="12"/>
          </p:nvPr>
        </p:nvSpPr>
        <p:spPr/>
        <p:txBody>
          <a:bodyPr/>
          <a:lstStyle/>
          <a:p>
            <a:fld id="{AF6DD336-08EF-4208-B990-F6EA3104EF7C}" type="slidenum">
              <a:rPr lang="en-US" smtClean="0"/>
              <a:pPr/>
              <a:t>2</a:t>
            </a:fld>
            <a:endParaRPr lang="en-US"/>
          </a:p>
        </p:txBody>
      </p:sp>
      <p:sp>
        <p:nvSpPr>
          <p:cNvPr id="5" name="TextBox 4"/>
          <p:cNvSpPr txBox="1"/>
          <p:nvPr/>
        </p:nvSpPr>
        <p:spPr>
          <a:xfrm>
            <a:off x="457200" y="990600"/>
            <a:ext cx="8458200" cy="5724644"/>
          </a:xfrm>
          <a:prstGeom prst="rect">
            <a:avLst/>
          </a:prstGeom>
          <a:noFill/>
        </p:spPr>
        <p:txBody>
          <a:bodyPr wrap="square" rtlCol="0">
            <a:spAutoFit/>
          </a:bodyPr>
          <a:lstStyle/>
          <a:p>
            <a:r>
              <a:rPr lang="en-US" sz="2000"/>
              <a:t>A QGP is created in RHIC A+A collisions at temperatures several times T</a:t>
            </a:r>
            <a:r>
              <a:rPr lang="en-US" sz="2000" baseline="-25000"/>
              <a:t>C</a:t>
            </a:r>
            <a:r>
              <a:rPr lang="en-US" sz="2000"/>
              <a:t> (the hottest man-made temperature ever measured)</a:t>
            </a:r>
          </a:p>
          <a:p>
            <a:r>
              <a:rPr lang="en-US" sz="2000"/>
              <a:t> </a:t>
            </a:r>
          </a:p>
          <a:p>
            <a:r>
              <a:rPr lang="en-US" sz="2000"/>
              <a:t>This hot dense QCD matter</a:t>
            </a:r>
          </a:p>
          <a:p>
            <a:pPr lvl="1"/>
            <a:r>
              <a:rPr lang="en-US"/>
              <a:t>-equilibrates in less than 1 fm/c </a:t>
            </a:r>
          </a:p>
          <a:p>
            <a:pPr lvl="1"/>
            <a:r>
              <a:rPr lang="en-US"/>
              <a:t>-is opaque to fast moving partons</a:t>
            </a:r>
          </a:p>
          <a:p>
            <a:pPr lvl="1"/>
            <a:r>
              <a:rPr lang="en-US"/>
              <a:t>-suppresses heavy quarks nearly as much as light quarks</a:t>
            </a:r>
          </a:p>
          <a:p>
            <a:pPr lvl="1"/>
            <a:r>
              <a:rPr lang="en-US"/>
              <a:t>-has a viscosity near a lower bound established from string theory (perfect liquid)</a:t>
            </a:r>
          </a:p>
          <a:p>
            <a:pPr lvl="1"/>
            <a:r>
              <a:rPr lang="en-US"/>
              <a:t>-propogates quantum fluctuations from the initial state through the perfect liquid phase into the final state</a:t>
            </a:r>
          </a:p>
          <a:p>
            <a:pPr lvl="1"/>
            <a:r>
              <a:rPr lang="en-US"/>
              <a:t>-melts quarkonium states</a:t>
            </a:r>
          </a:p>
          <a:p>
            <a:r>
              <a:rPr lang="en-US" sz="2000"/>
              <a:t>Collisions at RHIC created the Heaviest antimatter nucleus ever measured and the first anti-hypernucleon ever measured</a:t>
            </a:r>
          </a:p>
          <a:p>
            <a:endParaRPr lang="en-US" sz="2000"/>
          </a:p>
          <a:p>
            <a:r>
              <a:rPr lang="en-US" sz="2000"/>
              <a:t>Hadrons and di-hadrons are suppressed in the low-x coherent regime: providing indications of gluon recombination (A Color Glass Condensate)</a:t>
            </a:r>
          </a:p>
          <a:p>
            <a:endParaRPr lang="en-US" sz="2000"/>
          </a:p>
          <a:p>
            <a:r>
              <a:rPr lang="en-US" sz="2000"/>
              <a:t>The gluon contribution to the proton spin has been measured (RHIC is the worlds only polarized proton collider)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362200" y="152400"/>
            <a:ext cx="3937947" cy="707886"/>
          </a:xfrm>
          <a:prstGeom prst="rect">
            <a:avLst/>
          </a:prstGeom>
          <a:noFill/>
        </p:spPr>
        <p:txBody>
          <a:bodyPr wrap="none" rtlCol="0">
            <a:spAutoFit/>
          </a:bodyPr>
          <a:lstStyle/>
          <a:p>
            <a:r>
              <a:rPr lang="en-US" sz="4000" dirty="0" smtClean="0"/>
              <a:t>A Standard Model</a:t>
            </a:r>
            <a:endParaRPr lang="en-US" sz="4000" dirty="0"/>
          </a:p>
        </p:txBody>
      </p:sp>
      <p:sp>
        <p:nvSpPr>
          <p:cNvPr id="3" name="Slide Number Placeholder 2"/>
          <p:cNvSpPr>
            <a:spLocks noGrp="1"/>
          </p:cNvSpPr>
          <p:nvPr>
            <p:ph type="sldNum" sz="quarter" idx="12"/>
          </p:nvPr>
        </p:nvSpPr>
        <p:spPr/>
        <p:txBody>
          <a:bodyPr/>
          <a:lstStyle/>
          <a:p>
            <a:fld id="{AF6DD336-08EF-4208-B990-F6EA3104EF7C}" type="slidenum">
              <a:rPr lang="en-US" smtClean="0"/>
              <a:pPr/>
              <a:t>3</a:t>
            </a:fld>
            <a:endParaRPr lang="en-US"/>
          </a:p>
        </p:txBody>
      </p:sp>
      <p:pic>
        <p:nvPicPr>
          <p:cNvPr id="5" name="Picture 4"/>
          <p:cNvPicPr>
            <a:picLocks noChangeAspect="1"/>
          </p:cNvPicPr>
          <p:nvPr/>
        </p:nvPicPr>
        <p:blipFill>
          <a:blip r:embed="rId2"/>
          <a:stretch>
            <a:fillRect/>
          </a:stretch>
        </p:blipFill>
        <p:spPr>
          <a:xfrm>
            <a:off x="1905000" y="914400"/>
            <a:ext cx="5105400" cy="3492766"/>
          </a:xfrm>
          <a:prstGeom prst="rect">
            <a:avLst/>
          </a:prstGeom>
        </p:spPr>
      </p:pic>
      <p:sp>
        <p:nvSpPr>
          <p:cNvPr id="6" name="TextBox 5"/>
          <p:cNvSpPr txBox="1"/>
          <p:nvPr/>
        </p:nvSpPr>
        <p:spPr>
          <a:xfrm>
            <a:off x="457200" y="4895671"/>
            <a:ext cx="8277631" cy="1200329"/>
          </a:xfrm>
          <a:prstGeom prst="rect">
            <a:avLst/>
          </a:prstGeom>
          <a:noFill/>
        </p:spPr>
        <p:txBody>
          <a:bodyPr wrap="square" rtlCol="0">
            <a:spAutoFit/>
          </a:bodyPr>
          <a:lstStyle/>
          <a:p>
            <a:r>
              <a:rPr lang="en-US"/>
              <a:t>Experimental and theoretical advances have brought us a a detailed picture of the evolution of heavy ion collisions:</a:t>
            </a:r>
          </a:p>
          <a:p>
            <a:r>
              <a:rPr lang="en-US"/>
              <a:t>Comparisons to models now leading to ever increasing accuracy in quantities like the transport properties of the quark gluon plasma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3733800" cy="1200329"/>
          </a:xfrm>
          <a:prstGeom prst="rect">
            <a:avLst/>
          </a:prstGeom>
          <a:noFill/>
        </p:spPr>
        <p:txBody>
          <a:bodyPr wrap="square" rtlCol="0">
            <a:spAutoFit/>
          </a:bodyPr>
          <a:lstStyle/>
          <a:p>
            <a:pPr algn="ctr"/>
            <a:r>
              <a:rPr lang="en-US" sz="3600" dirty="0" smtClean="0"/>
              <a:t>Motivations for the Next Decade</a:t>
            </a:r>
            <a:endParaRPr lang="en-US" sz="3600" dirty="0"/>
          </a:p>
        </p:txBody>
      </p:sp>
      <p:sp>
        <p:nvSpPr>
          <p:cNvPr id="3" name="Slide Number Placeholder 2"/>
          <p:cNvSpPr>
            <a:spLocks noGrp="1"/>
          </p:cNvSpPr>
          <p:nvPr>
            <p:ph type="sldNum" sz="quarter" idx="12"/>
          </p:nvPr>
        </p:nvSpPr>
        <p:spPr/>
        <p:txBody>
          <a:bodyPr/>
          <a:lstStyle/>
          <a:p>
            <a:fld id="{AF6DD336-08EF-4208-B990-F6EA3104EF7C}" type="slidenum">
              <a:rPr lang="en-US" smtClean="0"/>
              <a:pPr/>
              <a:t>4</a:t>
            </a:fld>
            <a:endParaRPr lang="en-US"/>
          </a:p>
        </p:txBody>
      </p:sp>
      <p:sp>
        <p:nvSpPr>
          <p:cNvPr id="5" name="Rectangle 4"/>
          <p:cNvSpPr/>
          <p:nvPr/>
        </p:nvSpPr>
        <p:spPr>
          <a:xfrm>
            <a:off x="76200" y="1218723"/>
            <a:ext cx="3581400" cy="3200877"/>
          </a:xfrm>
          <a:prstGeom prst="rect">
            <a:avLst/>
          </a:prstGeom>
        </p:spPr>
        <p:txBody>
          <a:bodyPr wrap="square">
            <a:spAutoFit/>
          </a:bodyPr>
          <a:lstStyle/>
          <a:p>
            <a:pPr>
              <a:spcAft>
                <a:spcPts val="1200"/>
              </a:spcAft>
            </a:pPr>
            <a:r>
              <a:rPr lang="en-US" sz="1400" dirty="0" smtClean="0"/>
              <a:t>Quantify properties of the QGP and features of the QCD phase diagram, as functions of temperature and net quark density from the onset of </a:t>
            </a:r>
            <a:r>
              <a:rPr lang="en-US" sz="1400" dirty="0" err="1" smtClean="0"/>
              <a:t>deconfinement</a:t>
            </a:r>
            <a:r>
              <a:rPr lang="en-US" sz="1400" dirty="0" smtClean="0"/>
              <a:t> toward even earlier universe conditions.</a:t>
            </a:r>
            <a:endParaRPr lang="en-US" sz="1400" dirty="0"/>
          </a:p>
          <a:p>
            <a:pPr>
              <a:spcAft>
                <a:spcPts val="1200"/>
              </a:spcAft>
            </a:pPr>
            <a:r>
              <a:rPr lang="en-US" sz="1400" dirty="0" smtClean="0"/>
              <a:t>Exploit new discovery potential in searches for a QCD critical point and for the nature and influence of quantum fluctuations in initial densities and the excited QCD vacuum (</a:t>
            </a:r>
            <a:r>
              <a:rPr lang="en-US" sz="1400" dirty="0" err="1" smtClean="0"/>
              <a:t>sphalerons</a:t>
            </a:r>
            <a:r>
              <a:rPr lang="en-US" sz="1400" dirty="0" smtClean="0"/>
              <a:t>).</a:t>
            </a:r>
          </a:p>
          <a:p>
            <a:pPr>
              <a:spcAft>
                <a:spcPts val="1200"/>
              </a:spcAft>
            </a:pPr>
            <a:r>
              <a:rPr lang="en-US" sz="1400" dirty="0" smtClean="0">
                <a:solidFill>
                  <a:srgbClr val="000000"/>
                </a:solidFill>
              </a:rPr>
              <a:t>Continue explorations of the role of soft gluons in cold nuclear matter (gluon saturation, contributions to proton spin)</a:t>
            </a:r>
            <a:endParaRPr lang="en-US" sz="1400" dirty="0">
              <a:solidFill>
                <a:srgbClr val="000000"/>
              </a:solidFill>
            </a:endParaRPr>
          </a:p>
        </p:txBody>
      </p:sp>
      <p:sp>
        <p:nvSpPr>
          <p:cNvPr id="6" name="Rectangle 5"/>
          <p:cNvSpPr>
            <a:spLocks noChangeArrowheads="1"/>
          </p:cNvSpPr>
          <p:nvPr/>
        </p:nvSpPr>
        <p:spPr bwMode="auto">
          <a:xfrm flipH="1">
            <a:off x="152400" y="4800600"/>
            <a:ext cx="3245192" cy="1538883"/>
          </a:xfrm>
          <a:prstGeom prst="rect">
            <a:avLst/>
          </a:prstGeom>
          <a:solidFill>
            <a:schemeClr val="bg1"/>
          </a:solidFill>
          <a:ln w="19050">
            <a:solidFill>
              <a:schemeClr val="tx1">
                <a:lumMod val="50000"/>
                <a:lumOff val="50000"/>
              </a:schemeClr>
            </a:solidFill>
            <a:miter lim="800000"/>
            <a:headEnd/>
            <a:tailEnd/>
          </a:ln>
          <a:effectLst>
            <a:outerShdw blurRad="50800" dist="38100" dir="2700000" sx="100500" sy="100500" algn="tl" rotWithShape="0">
              <a:prstClr val="black">
                <a:alpha val="40000"/>
              </a:prstClr>
            </a:outerShdw>
          </a:effectLst>
        </p:spPr>
        <p:txBody>
          <a:bodyPr rot="0" vert="horz" wrap="square" lIns="274320" tIns="91440" rIns="274320" bIns="91440" anchor="ctr" anchorCtr="0">
            <a:spAutoFit/>
          </a:bodyPr>
          <a:lstStyle/>
          <a:p>
            <a:pPr marL="0" marR="0" algn="just">
              <a:spcBef>
                <a:spcPts val="0"/>
              </a:spcBef>
              <a:spcAft>
                <a:spcPts val="0"/>
              </a:spcAft>
            </a:pPr>
            <a:r>
              <a:rPr lang="en-US" sz="1100" i="1" dirty="0">
                <a:solidFill>
                  <a:srgbClr val="0033CC"/>
                </a:solidFill>
                <a:effectLst/>
                <a:latin typeface="Arial"/>
                <a:ea typeface="Times New Roman"/>
                <a:cs typeface="Arial"/>
              </a:rPr>
              <a:t>RHIC and LHC are </a:t>
            </a:r>
            <a:r>
              <a:rPr lang="en-US" sz="1100" i="1" dirty="0" smtClean="0">
                <a:solidFill>
                  <a:srgbClr val="0033CC"/>
                </a:solidFill>
                <a:effectLst/>
                <a:latin typeface="Arial"/>
                <a:ea typeface="Times New Roman"/>
                <a:cs typeface="Arial"/>
              </a:rPr>
              <a:t>complementary</a:t>
            </a:r>
            <a:r>
              <a:rPr lang="en-US" sz="1100" i="1" dirty="0">
                <a:solidFill>
                  <a:srgbClr val="0033CC"/>
                </a:solidFill>
                <a:effectLst/>
                <a:latin typeface="Arial"/>
                <a:ea typeface="Times New Roman"/>
                <a:cs typeface="Arial"/>
              </a:rPr>
              <a:t>.  Both are needed to explore the </a:t>
            </a:r>
            <a:r>
              <a:rPr lang="en-US" sz="1100" i="1" dirty="0" smtClean="0">
                <a:solidFill>
                  <a:srgbClr val="0033CC"/>
                </a:solidFill>
                <a:effectLst/>
                <a:latin typeface="Arial"/>
                <a:ea typeface="Times New Roman"/>
                <a:cs typeface="Arial"/>
              </a:rPr>
              <a:t>temperature-dependence </a:t>
            </a:r>
            <a:r>
              <a:rPr lang="en-US" sz="1100" i="1" dirty="0">
                <a:solidFill>
                  <a:srgbClr val="0033CC"/>
                </a:solidFill>
                <a:effectLst/>
                <a:latin typeface="Arial"/>
                <a:ea typeface="Times New Roman"/>
                <a:cs typeface="Arial"/>
              </a:rPr>
              <a:t>of QGP </a:t>
            </a:r>
            <a:r>
              <a:rPr lang="en-US" sz="1100" i="1" dirty="0" smtClean="0">
                <a:solidFill>
                  <a:srgbClr val="0033CC"/>
                </a:solidFill>
                <a:effectLst/>
                <a:latin typeface="Arial"/>
                <a:ea typeface="Times New Roman"/>
                <a:cs typeface="Arial"/>
              </a:rPr>
              <a:t>properties (span factor ~1000 in </a:t>
            </a:r>
            <a:r>
              <a:rPr lang="en-US" sz="1100" i="1" dirty="0" smtClean="0">
                <a:solidFill>
                  <a:srgbClr val="0033CC"/>
                </a:solidFill>
                <a:effectLst/>
                <a:latin typeface="Arial"/>
                <a:ea typeface="Times New Roman"/>
                <a:cs typeface="Arial"/>
                <a:sym typeface="Symbol"/>
              </a:rPr>
              <a:t>s)</a:t>
            </a:r>
            <a:r>
              <a:rPr lang="en-US" sz="1100" i="1" dirty="0" smtClean="0">
                <a:solidFill>
                  <a:srgbClr val="0033CC"/>
                </a:solidFill>
                <a:effectLst/>
                <a:latin typeface="Arial"/>
                <a:ea typeface="Times New Roman"/>
                <a:cs typeface="Arial"/>
              </a:rPr>
              <a:t>.  </a:t>
            </a:r>
            <a:r>
              <a:rPr lang="en-US" sz="1100" i="1" dirty="0">
                <a:solidFill>
                  <a:srgbClr val="0033CC"/>
                </a:solidFill>
                <a:effectLst/>
                <a:latin typeface="Arial"/>
                <a:ea typeface="Times New Roman"/>
                <a:cs typeface="Arial"/>
              </a:rPr>
              <a:t>RHIC has unique reach to search for the QGP onset, unique ion species versatility and unique polarized proton capability, until EIC is realized</a:t>
            </a:r>
            <a:r>
              <a:rPr lang="en-US" sz="1100" i="1" dirty="0" smtClean="0">
                <a:solidFill>
                  <a:srgbClr val="0033CC"/>
                </a:solidFill>
                <a:effectLst/>
                <a:latin typeface="Arial"/>
                <a:ea typeface="Times New Roman"/>
                <a:cs typeface="Arial"/>
              </a:rPr>
              <a:t>. And QCD matter is RHIC’s primary focus.</a:t>
            </a:r>
            <a:endParaRPr lang="en-US" sz="1100" i="1" dirty="0">
              <a:solidFill>
                <a:srgbClr val="0033CC"/>
              </a:solidFill>
              <a:effectLst/>
              <a:latin typeface="Arial"/>
              <a:ea typeface="Times New Roman"/>
              <a:cs typeface="Arial"/>
            </a:endParaRPr>
          </a:p>
        </p:txBody>
      </p:sp>
      <p:pic>
        <p:nvPicPr>
          <p:cNvPr id="7" name="Picture 6"/>
          <p:cNvPicPr>
            <a:picLocks noChangeAspect="1"/>
          </p:cNvPicPr>
          <p:nvPr/>
        </p:nvPicPr>
        <p:blipFill>
          <a:blip r:embed="rId2"/>
          <a:stretch>
            <a:fillRect/>
          </a:stretch>
        </p:blipFill>
        <p:spPr>
          <a:xfrm>
            <a:off x="3628206" y="25400"/>
            <a:ext cx="5489887" cy="6794500"/>
          </a:xfrm>
          <a:prstGeom prst="rect">
            <a:avLst/>
          </a:prstGeom>
        </p:spPr>
      </p:pic>
      <p:sp>
        <p:nvSpPr>
          <p:cNvPr id="9" name="TextBox 8"/>
          <p:cNvSpPr txBox="1"/>
          <p:nvPr/>
        </p:nvSpPr>
        <p:spPr>
          <a:xfrm>
            <a:off x="838200" y="6336268"/>
            <a:ext cx="7678942" cy="369332"/>
          </a:xfrm>
          <a:prstGeom prst="rect">
            <a:avLst/>
          </a:prstGeom>
          <a:noFill/>
        </p:spPr>
        <p:txBody>
          <a:bodyPr wrap="none" rtlCol="0">
            <a:spAutoFit/>
          </a:bodyPr>
          <a:lstStyle/>
          <a:p>
            <a:r>
              <a:rPr lang="en-US"/>
              <a:t>I’m not sure about including these plots: it’s a lot of information to try to convey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3733800" cy="1200329"/>
          </a:xfrm>
          <a:prstGeom prst="rect">
            <a:avLst/>
          </a:prstGeom>
          <a:noFill/>
        </p:spPr>
        <p:txBody>
          <a:bodyPr wrap="square" rtlCol="0">
            <a:spAutoFit/>
          </a:bodyPr>
          <a:lstStyle/>
          <a:p>
            <a:pPr algn="ctr"/>
            <a:r>
              <a:rPr lang="en-US" sz="3600" dirty="0" smtClean="0"/>
              <a:t>Motivations for the Next Decade</a:t>
            </a:r>
            <a:endParaRPr lang="en-US" sz="3600" dirty="0"/>
          </a:p>
        </p:txBody>
      </p:sp>
      <p:sp>
        <p:nvSpPr>
          <p:cNvPr id="3" name="Slide Number Placeholder 2"/>
          <p:cNvSpPr>
            <a:spLocks noGrp="1"/>
          </p:cNvSpPr>
          <p:nvPr>
            <p:ph type="sldNum" sz="quarter" idx="12"/>
          </p:nvPr>
        </p:nvSpPr>
        <p:spPr/>
        <p:txBody>
          <a:bodyPr/>
          <a:lstStyle/>
          <a:p>
            <a:fld id="{AF6DD336-08EF-4208-B990-F6EA3104EF7C}" type="slidenum">
              <a:rPr lang="en-US" smtClean="0"/>
              <a:pPr/>
              <a:t>5</a:t>
            </a:fld>
            <a:endParaRPr lang="en-US"/>
          </a:p>
        </p:txBody>
      </p:sp>
      <p:sp>
        <p:nvSpPr>
          <p:cNvPr id="5" name="Rectangle 4"/>
          <p:cNvSpPr/>
          <p:nvPr/>
        </p:nvSpPr>
        <p:spPr>
          <a:xfrm>
            <a:off x="76200" y="1218723"/>
            <a:ext cx="3581400" cy="3200877"/>
          </a:xfrm>
          <a:prstGeom prst="rect">
            <a:avLst/>
          </a:prstGeom>
        </p:spPr>
        <p:txBody>
          <a:bodyPr wrap="square">
            <a:spAutoFit/>
          </a:bodyPr>
          <a:lstStyle/>
          <a:p>
            <a:pPr>
              <a:spcAft>
                <a:spcPts val="1200"/>
              </a:spcAft>
            </a:pPr>
            <a:r>
              <a:rPr lang="en-US" sz="1400" dirty="0" smtClean="0"/>
              <a:t>Quantify properties of the QGP and features of the QCD phase diagram, as functions of temperature and net quark density from the onset of </a:t>
            </a:r>
            <a:r>
              <a:rPr lang="en-US" sz="1400" dirty="0" err="1" smtClean="0"/>
              <a:t>deconfinement</a:t>
            </a:r>
            <a:r>
              <a:rPr lang="en-US" sz="1400" dirty="0" smtClean="0"/>
              <a:t> toward even earlier universe conditions.</a:t>
            </a:r>
            <a:endParaRPr lang="en-US" sz="1400" dirty="0"/>
          </a:p>
          <a:p>
            <a:pPr>
              <a:spcAft>
                <a:spcPts val="1200"/>
              </a:spcAft>
            </a:pPr>
            <a:r>
              <a:rPr lang="en-US" sz="1400" dirty="0" smtClean="0"/>
              <a:t>Exploit new discovery potential in searches for a QCD critical point and for the nature and influence of quantum fluctuations in initial densities and the excited QCD vacuum (</a:t>
            </a:r>
            <a:r>
              <a:rPr lang="en-US" sz="1400" dirty="0" err="1" smtClean="0"/>
              <a:t>sphalerons</a:t>
            </a:r>
            <a:r>
              <a:rPr lang="en-US" sz="1400" dirty="0" smtClean="0"/>
              <a:t>).</a:t>
            </a:r>
          </a:p>
          <a:p>
            <a:pPr>
              <a:spcAft>
                <a:spcPts val="1200"/>
              </a:spcAft>
            </a:pPr>
            <a:r>
              <a:rPr lang="en-US" sz="1400" dirty="0" smtClean="0">
                <a:solidFill>
                  <a:srgbClr val="000000"/>
                </a:solidFill>
              </a:rPr>
              <a:t>Continue explorations of the role of soft gluons in cold nuclear matter (gluon saturation, contributions to proton spin)</a:t>
            </a:r>
            <a:endParaRPr lang="en-US" sz="1400" dirty="0">
              <a:solidFill>
                <a:srgbClr val="000000"/>
              </a:solidFill>
            </a:endParaRPr>
          </a:p>
        </p:txBody>
      </p:sp>
      <p:sp>
        <p:nvSpPr>
          <p:cNvPr id="6" name="Rectangle 5"/>
          <p:cNvSpPr>
            <a:spLocks noChangeArrowheads="1"/>
          </p:cNvSpPr>
          <p:nvPr/>
        </p:nvSpPr>
        <p:spPr bwMode="auto">
          <a:xfrm flipH="1">
            <a:off x="152400" y="4800600"/>
            <a:ext cx="3245192" cy="1538883"/>
          </a:xfrm>
          <a:prstGeom prst="rect">
            <a:avLst/>
          </a:prstGeom>
          <a:solidFill>
            <a:schemeClr val="bg1"/>
          </a:solidFill>
          <a:ln w="19050">
            <a:solidFill>
              <a:schemeClr val="tx1">
                <a:lumMod val="50000"/>
                <a:lumOff val="50000"/>
              </a:schemeClr>
            </a:solidFill>
            <a:miter lim="800000"/>
            <a:headEnd/>
            <a:tailEnd/>
          </a:ln>
          <a:effectLst>
            <a:outerShdw blurRad="50800" dist="38100" dir="2700000" sx="100500" sy="100500" algn="tl" rotWithShape="0">
              <a:prstClr val="black">
                <a:alpha val="40000"/>
              </a:prstClr>
            </a:outerShdw>
          </a:effectLst>
        </p:spPr>
        <p:txBody>
          <a:bodyPr rot="0" vert="horz" wrap="square" lIns="274320" tIns="91440" rIns="274320" bIns="91440" anchor="ctr" anchorCtr="0">
            <a:spAutoFit/>
          </a:bodyPr>
          <a:lstStyle/>
          <a:p>
            <a:pPr marL="0" marR="0" algn="just">
              <a:spcBef>
                <a:spcPts val="0"/>
              </a:spcBef>
              <a:spcAft>
                <a:spcPts val="0"/>
              </a:spcAft>
            </a:pPr>
            <a:r>
              <a:rPr lang="en-US" sz="1100" i="1" dirty="0">
                <a:solidFill>
                  <a:srgbClr val="0033CC"/>
                </a:solidFill>
                <a:effectLst/>
                <a:latin typeface="Arial"/>
                <a:ea typeface="Times New Roman"/>
                <a:cs typeface="Arial"/>
              </a:rPr>
              <a:t>RHIC and LHC are </a:t>
            </a:r>
            <a:r>
              <a:rPr lang="en-US" sz="1100" i="1" dirty="0" smtClean="0">
                <a:solidFill>
                  <a:srgbClr val="0033CC"/>
                </a:solidFill>
                <a:effectLst/>
                <a:latin typeface="Arial"/>
                <a:ea typeface="Times New Roman"/>
                <a:cs typeface="Arial"/>
              </a:rPr>
              <a:t>complementary</a:t>
            </a:r>
            <a:r>
              <a:rPr lang="en-US" sz="1100" i="1" dirty="0">
                <a:solidFill>
                  <a:srgbClr val="0033CC"/>
                </a:solidFill>
                <a:effectLst/>
                <a:latin typeface="Arial"/>
                <a:ea typeface="Times New Roman"/>
                <a:cs typeface="Arial"/>
              </a:rPr>
              <a:t>.  Both are needed to explore the </a:t>
            </a:r>
            <a:r>
              <a:rPr lang="en-US" sz="1100" i="1" dirty="0" smtClean="0">
                <a:solidFill>
                  <a:srgbClr val="0033CC"/>
                </a:solidFill>
                <a:effectLst/>
                <a:latin typeface="Arial"/>
                <a:ea typeface="Times New Roman"/>
                <a:cs typeface="Arial"/>
              </a:rPr>
              <a:t>temperature-dependence </a:t>
            </a:r>
            <a:r>
              <a:rPr lang="en-US" sz="1100" i="1" dirty="0">
                <a:solidFill>
                  <a:srgbClr val="0033CC"/>
                </a:solidFill>
                <a:effectLst/>
                <a:latin typeface="Arial"/>
                <a:ea typeface="Times New Roman"/>
                <a:cs typeface="Arial"/>
              </a:rPr>
              <a:t>of QGP </a:t>
            </a:r>
            <a:r>
              <a:rPr lang="en-US" sz="1100" i="1" dirty="0" smtClean="0">
                <a:solidFill>
                  <a:srgbClr val="0033CC"/>
                </a:solidFill>
                <a:effectLst/>
                <a:latin typeface="Arial"/>
                <a:ea typeface="Times New Roman"/>
                <a:cs typeface="Arial"/>
              </a:rPr>
              <a:t>properties (span factor ~1000 in </a:t>
            </a:r>
            <a:r>
              <a:rPr lang="en-US" sz="1100" i="1" dirty="0" smtClean="0">
                <a:solidFill>
                  <a:srgbClr val="0033CC"/>
                </a:solidFill>
                <a:effectLst/>
                <a:latin typeface="Arial"/>
                <a:ea typeface="Times New Roman"/>
                <a:cs typeface="Arial"/>
                <a:sym typeface="Symbol"/>
              </a:rPr>
              <a:t>s)</a:t>
            </a:r>
            <a:r>
              <a:rPr lang="en-US" sz="1100" i="1" dirty="0" smtClean="0">
                <a:solidFill>
                  <a:srgbClr val="0033CC"/>
                </a:solidFill>
                <a:effectLst/>
                <a:latin typeface="Arial"/>
                <a:ea typeface="Times New Roman"/>
                <a:cs typeface="Arial"/>
              </a:rPr>
              <a:t>.  </a:t>
            </a:r>
            <a:r>
              <a:rPr lang="en-US" sz="1100" i="1" dirty="0">
                <a:solidFill>
                  <a:srgbClr val="0033CC"/>
                </a:solidFill>
                <a:effectLst/>
                <a:latin typeface="Arial"/>
                <a:ea typeface="Times New Roman"/>
                <a:cs typeface="Arial"/>
              </a:rPr>
              <a:t>RHIC has unique reach to search for the QGP onset, unique ion species versatility and unique polarized proton capability, until EIC is realized</a:t>
            </a:r>
            <a:r>
              <a:rPr lang="en-US" sz="1100" i="1" dirty="0" smtClean="0">
                <a:solidFill>
                  <a:srgbClr val="0033CC"/>
                </a:solidFill>
                <a:effectLst/>
                <a:latin typeface="Arial"/>
                <a:ea typeface="Times New Roman"/>
                <a:cs typeface="Arial"/>
              </a:rPr>
              <a:t>. And QCD matter is RHIC’s primary focus.</a:t>
            </a:r>
            <a:endParaRPr lang="en-US" sz="1100" i="1" dirty="0">
              <a:solidFill>
                <a:srgbClr val="0033CC"/>
              </a:solidFill>
              <a:effectLst/>
              <a:latin typeface="Arial"/>
              <a:ea typeface="Times New Roman"/>
              <a:cs typeface="Arial"/>
            </a:endParaRPr>
          </a:p>
        </p:txBody>
      </p:sp>
      <p:pic>
        <p:nvPicPr>
          <p:cNvPr id="8" name="Picture 7"/>
          <p:cNvPicPr>
            <a:picLocks noChangeAspect="1"/>
          </p:cNvPicPr>
          <p:nvPr/>
        </p:nvPicPr>
        <p:blipFill>
          <a:blip r:embed="rId2"/>
          <a:stretch>
            <a:fillRect/>
          </a:stretch>
        </p:blipFill>
        <p:spPr>
          <a:xfrm>
            <a:off x="3592692" y="0"/>
            <a:ext cx="5551308" cy="6858000"/>
          </a:xfrm>
          <a:prstGeom prst="rect">
            <a:avLst/>
          </a:prstGeom>
        </p:spPr>
      </p:pic>
      <p:sp>
        <p:nvSpPr>
          <p:cNvPr id="9" name="TextBox 8"/>
          <p:cNvSpPr txBox="1"/>
          <p:nvPr/>
        </p:nvSpPr>
        <p:spPr>
          <a:xfrm>
            <a:off x="838200" y="6336268"/>
            <a:ext cx="7678942" cy="369332"/>
          </a:xfrm>
          <a:prstGeom prst="rect">
            <a:avLst/>
          </a:prstGeom>
          <a:noFill/>
        </p:spPr>
        <p:txBody>
          <a:bodyPr wrap="none" rtlCol="0">
            <a:spAutoFit/>
          </a:bodyPr>
          <a:lstStyle/>
          <a:p>
            <a:r>
              <a:rPr lang="en-US"/>
              <a:t>I’m not sure about including these plots: it’s a lot of information to try to convey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429000" y="0"/>
            <a:ext cx="5638800" cy="707886"/>
          </a:xfrm>
          <a:prstGeom prst="rect">
            <a:avLst/>
          </a:prstGeom>
          <a:noFill/>
        </p:spPr>
        <p:txBody>
          <a:bodyPr wrap="square" rtlCol="0">
            <a:spAutoFit/>
          </a:bodyPr>
          <a:lstStyle/>
          <a:p>
            <a:pPr algn="ctr"/>
            <a:r>
              <a:rPr lang="en-US" sz="4000" dirty="0" smtClean="0"/>
              <a:t>Upgrade Program</a:t>
            </a:r>
            <a:endParaRPr lang="en-US" sz="4000" dirty="0"/>
          </a:p>
        </p:txBody>
      </p:sp>
      <p:sp>
        <p:nvSpPr>
          <p:cNvPr id="3" name="Slide Number Placeholder 2"/>
          <p:cNvSpPr>
            <a:spLocks noGrp="1"/>
          </p:cNvSpPr>
          <p:nvPr>
            <p:ph type="sldNum" sz="quarter" idx="12"/>
          </p:nvPr>
        </p:nvSpPr>
        <p:spPr/>
        <p:txBody>
          <a:bodyPr/>
          <a:lstStyle/>
          <a:p>
            <a:fld id="{AF6DD336-08EF-4208-B990-F6EA3104EF7C}" type="slidenum">
              <a:rPr lang="en-US" smtClean="0"/>
              <a:pPr/>
              <a:t>6</a:t>
            </a:fld>
            <a:endParaRPr lang="en-US"/>
          </a:p>
        </p:txBody>
      </p:sp>
      <p:pic>
        <p:nvPicPr>
          <p:cNvPr id="8" name="Picture 7"/>
          <p:cNvPicPr>
            <a:picLocks noChangeAspect="1"/>
          </p:cNvPicPr>
          <p:nvPr/>
        </p:nvPicPr>
        <p:blipFill>
          <a:blip r:embed="rId2"/>
          <a:stretch>
            <a:fillRect/>
          </a:stretch>
        </p:blipFill>
        <p:spPr>
          <a:xfrm>
            <a:off x="381000" y="4542716"/>
            <a:ext cx="2514600" cy="1457152"/>
          </a:xfrm>
          <a:prstGeom prst="rect">
            <a:avLst/>
          </a:prstGeom>
        </p:spPr>
      </p:pic>
      <p:pic>
        <p:nvPicPr>
          <p:cNvPr id="9" name="Picture 8"/>
          <p:cNvPicPr>
            <a:picLocks noChangeAspect="1"/>
          </p:cNvPicPr>
          <p:nvPr/>
        </p:nvPicPr>
        <p:blipFill>
          <a:blip r:embed="rId3"/>
          <a:stretch>
            <a:fillRect/>
          </a:stretch>
        </p:blipFill>
        <p:spPr>
          <a:xfrm>
            <a:off x="838200" y="4269317"/>
            <a:ext cx="2133600" cy="2142066"/>
          </a:xfrm>
          <a:prstGeom prst="rect">
            <a:avLst/>
          </a:prstGeom>
        </p:spPr>
      </p:pic>
      <p:pic>
        <p:nvPicPr>
          <p:cNvPr id="5" name="Picture 4"/>
          <p:cNvPicPr>
            <a:picLocks noChangeAspect="1"/>
          </p:cNvPicPr>
          <p:nvPr/>
        </p:nvPicPr>
        <p:blipFill>
          <a:blip r:embed="rId4"/>
          <a:stretch>
            <a:fillRect/>
          </a:stretch>
        </p:blipFill>
        <p:spPr>
          <a:xfrm>
            <a:off x="0" y="0"/>
            <a:ext cx="3056193" cy="2286000"/>
          </a:xfrm>
          <a:prstGeom prst="rect">
            <a:avLst/>
          </a:prstGeom>
        </p:spPr>
      </p:pic>
      <p:pic>
        <p:nvPicPr>
          <p:cNvPr id="6" name="Picture 5"/>
          <p:cNvPicPr>
            <a:picLocks noChangeAspect="1"/>
          </p:cNvPicPr>
          <p:nvPr/>
        </p:nvPicPr>
        <p:blipFill>
          <a:blip r:embed="rId5"/>
          <a:stretch>
            <a:fillRect/>
          </a:stretch>
        </p:blipFill>
        <p:spPr>
          <a:xfrm>
            <a:off x="0" y="4435010"/>
            <a:ext cx="3048000" cy="2422989"/>
          </a:xfrm>
          <a:prstGeom prst="rect">
            <a:avLst/>
          </a:prstGeom>
        </p:spPr>
      </p:pic>
      <p:pic>
        <p:nvPicPr>
          <p:cNvPr id="7" name="Picture 6"/>
          <p:cNvPicPr>
            <a:picLocks noChangeAspect="1"/>
          </p:cNvPicPr>
          <p:nvPr/>
        </p:nvPicPr>
        <p:blipFill>
          <a:blip r:embed="rId6"/>
          <a:stretch>
            <a:fillRect/>
          </a:stretch>
        </p:blipFill>
        <p:spPr>
          <a:xfrm>
            <a:off x="0" y="2209800"/>
            <a:ext cx="2896821" cy="2209800"/>
          </a:xfrm>
          <a:prstGeom prst="rect">
            <a:avLst/>
          </a:prstGeom>
        </p:spPr>
      </p:pic>
      <p:sp>
        <p:nvSpPr>
          <p:cNvPr id="10" name="TextBox 4"/>
          <p:cNvSpPr txBox="1">
            <a:spLocks noChangeArrowheads="1"/>
          </p:cNvSpPr>
          <p:nvPr/>
        </p:nvSpPr>
        <p:spPr bwMode="auto">
          <a:xfrm>
            <a:off x="3429000" y="762000"/>
            <a:ext cx="5562600" cy="5324535"/>
          </a:xfrm>
          <a:prstGeom prst="rect">
            <a:avLst/>
          </a:prstGeom>
          <a:noFill/>
          <a:ln w="9525">
            <a:noFill/>
            <a:miter lim="800000"/>
            <a:headEnd/>
            <a:tailEnd/>
          </a:ln>
        </p:spPr>
        <p:txBody>
          <a:bodyPr wrap="square">
            <a:prstTxWarp prst="textNoShape">
              <a:avLst/>
            </a:prstTxWarp>
            <a:spAutoFit/>
          </a:bodyPr>
          <a:lstStyle/>
          <a:p>
            <a:r>
              <a:rPr lang="en-US" sz="1600"/>
              <a:t>Forward GEM Tracker (2013) </a:t>
            </a:r>
            <a:r>
              <a:rPr lang="en-US" sz="1600" baseline="-25000">
                <a:solidFill>
                  <a:srgbClr val="008000"/>
                </a:solidFill>
              </a:rPr>
              <a:t>in process</a:t>
            </a:r>
            <a:endParaRPr lang="en-US" sz="1600">
              <a:solidFill>
                <a:srgbClr val="008000"/>
              </a:solidFill>
            </a:endParaRPr>
          </a:p>
          <a:p>
            <a:pPr marL="457200" lvl="2"/>
            <a:r>
              <a:rPr lang="en-US">
                <a:solidFill>
                  <a:srgbClr val="0000FF"/>
                </a:solidFill>
              </a:rPr>
              <a:t>Spin physics with W’s: flavor dependence of sea quark polarization </a:t>
            </a:r>
            <a:endParaRPr lang="en-US" sz="1600"/>
          </a:p>
          <a:p>
            <a:r>
              <a:rPr lang="en-US" sz="1600"/>
              <a:t>Heavy Flavor Tracker (2014) </a:t>
            </a:r>
            <a:r>
              <a:rPr lang="en-US" sz="1600" baseline="-25000">
                <a:solidFill>
                  <a:srgbClr val="008000"/>
                </a:solidFill>
              </a:rPr>
              <a:t>in process</a:t>
            </a:r>
            <a:endParaRPr lang="en-US" sz="1600">
              <a:solidFill>
                <a:srgbClr val="008000"/>
              </a:solidFill>
            </a:endParaRPr>
          </a:p>
          <a:p>
            <a:pPr lvl="1"/>
            <a:r>
              <a:rPr lang="en-US">
                <a:solidFill>
                  <a:srgbClr val="0000FF"/>
                </a:solidFill>
              </a:rPr>
              <a:t>Measurement of open heavy flavor hadrons for heavy quark interactions in the QGP: QGP transport properties</a:t>
            </a:r>
            <a:endParaRPr lang="en-US" sz="1600"/>
          </a:p>
          <a:p>
            <a:r>
              <a:rPr lang="en-US" sz="1600"/>
              <a:t>Muon Telescope Detector (2014) </a:t>
            </a:r>
            <a:r>
              <a:rPr lang="en-US" sz="1600" baseline="-25000">
                <a:solidFill>
                  <a:srgbClr val="008000"/>
                </a:solidFill>
              </a:rPr>
              <a:t>in process</a:t>
            </a:r>
            <a:endParaRPr lang="en-US" sz="1600">
              <a:solidFill>
                <a:srgbClr val="008000"/>
              </a:solidFill>
            </a:endParaRPr>
          </a:p>
          <a:p>
            <a:pPr lvl="1"/>
            <a:r>
              <a:rPr lang="en-US">
                <a:solidFill>
                  <a:srgbClr val="0000FF"/>
                </a:solidFill>
              </a:rPr>
              <a:t>Muon trigger for Quarkonium: screening lengths in the QGP</a:t>
            </a:r>
            <a:endParaRPr lang="en-US" sz="1600"/>
          </a:p>
          <a:p>
            <a:r>
              <a:rPr lang="en-US" sz="1600"/>
              <a:t>Inner TPC Upgrade (2017) ~$3-4M</a:t>
            </a:r>
          </a:p>
          <a:p>
            <a:pPr lvl="1"/>
            <a:r>
              <a:rPr lang="en-US">
                <a:solidFill>
                  <a:srgbClr val="0000FF"/>
                </a:solidFill>
              </a:rPr>
              <a:t>Expands coverage to higher rapidity and lower p</a:t>
            </a:r>
            <a:r>
              <a:rPr lang="en-US" baseline="-25000">
                <a:solidFill>
                  <a:srgbClr val="0000FF"/>
                </a:solidFill>
              </a:rPr>
              <a:t>T</a:t>
            </a:r>
          </a:p>
          <a:p>
            <a:pPr lvl="1"/>
            <a:r>
              <a:rPr lang="en-US">
                <a:solidFill>
                  <a:srgbClr val="0000FF"/>
                </a:solidFill>
              </a:rPr>
              <a:t>essential for studying glue (eRHIC) and major enhancement of all of STAR’s future physics programs: long range correlations</a:t>
            </a:r>
          </a:p>
          <a:p>
            <a:r>
              <a:rPr lang="en-US" sz="1600"/>
              <a:t>Forward Upgrades (2017 onward) ~$10-20M</a:t>
            </a:r>
          </a:p>
          <a:p>
            <a:pPr lvl="1"/>
            <a:r>
              <a:rPr lang="en-US">
                <a:solidFill>
                  <a:srgbClr val="0000FF"/>
                </a:solidFill>
              </a:rPr>
              <a:t>Very Forward Gem Tracker, Forward Calorimetry System: studying the gluon dynamics of saturation; leading up to eRHIC</a:t>
            </a:r>
          </a:p>
        </p:txBody>
      </p:sp>
      <p:sp>
        <p:nvSpPr>
          <p:cNvPr id="11" name="TextBox 10"/>
          <p:cNvSpPr txBox="1"/>
          <p:nvPr/>
        </p:nvSpPr>
        <p:spPr>
          <a:xfrm>
            <a:off x="3962400" y="6096000"/>
            <a:ext cx="4191000" cy="369332"/>
          </a:xfrm>
          <a:prstGeom prst="rect">
            <a:avLst/>
          </a:prstGeom>
          <a:noFill/>
        </p:spPr>
        <p:txBody>
          <a:bodyPr wrap="square" rtlCol="0">
            <a:spAutoFit/>
          </a:bodyPr>
          <a:lstStyle/>
          <a:p>
            <a:r>
              <a:rPr lang="en-US"/>
              <a:t>To Do: Add PHENIX upgrades to the list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a:stretch>
            <a:fillRect/>
          </a:stretch>
        </p:blipFill>
        <p:spPr>
          <a:xfrm>
            <a:off x="2590800" y="1600200"/>
            <a:ext cx="3581400" cy="4315628"/>
          </a:xfrm>
          <a:prstGeom prst="rect">
            <a:avLst/>
          </a:prstGeom>
        </p:spPr>
      </p:pic>
      <p:graphicFrame>
        <p:nvGraphicFramePr>
          <p:cNvPr id="5" name="Table 4"/>
          <p:cNvGraphicFramePr>
            <a:graphicFrameLocks noGrp="1"/>
          </p:cNvGraphicFramePr>
          <p:nvPr/>
        </p:nvGraphicFramePr>
        <p:xfrm>
          <a:off x="0" y="38488"/>
          <a:ext cx="9144000" cy="304800"/>
        </p:xfrm>
        <a:graphic>
          <a:graphicData uri="http://schemas.openxmlformats.org/drawingml/2006/table">
            <a:tbl>
              <a:tblPr>
                <a:tableStyleId>{2D5ABB26-0587-4C30-8999-92F81FD0307C}</a:tableStyleId>
              </a:tblPr>
              <a:tblGrid>
                <a:gridCol w="914400"/>
                <a:gridCol w="914400"/>
                <a:gridCol w="914400"/>
                <a:gridCol w="914400"/>
                <a:gridCol w="914400"/>
                <a:gridCol w="914400"/>
                <a:gridCol w="914400"/>
                <a:gridCol w="914400"/>
                <a:gridCol w="914400"/>
                <a:gridCol w="914400"/>
              </a:tblGrid>
              <a:tr h="223532">
                <a:tc>
                  <a:txBody>
                    <a:bodyPr/>
                    <a:lstStyle/>
                    <a:p>
                      <a:r>
                        <a:rPr lang="en-US" sz="2000"/>
                        <a:t>2013</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2014</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2015</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2016</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2017</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2018</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2019</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2020</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2021</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2022</a:t>
                      </a:r>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pSp>
        <p:nvGrpSpPr>
          <p:cNvPr id="2" name="Group 21"/>
          <p:cNvGrpSpPr/>
          <p:nvPr/>
        </p:nvGrpSpPr>
        <p:grpSpPr>
          <a:xfrm>
            <a:off x="3657600" y="635488"/>
            <a:ext cx="2209800" cy="307777"/>
            <a:chOff x="4402504" y="1940222"/>
            <a:chExt cx="1805636" cy="660596"/>
          </a:xfrm>
        </p:grpSpPr>
        <p:cxnSp>
          <p:nvCxnSpPr>
            <p:cNvPr id="23" name="Elbow Connector 22"/>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02504" y="1940222"/>
              <a:ext cx="1805636" cy="660596"/>
            </a:xfrm>
            <a:prstGeom prst="rect">
              <a:avLst/>
            </a:prstGeom>
            <a:noFill/>
          </p:spPr>
          <p:txBody>
            <a:bodyPr wrap="square" rtlCol="0">
              <a:spAutoFit/>
            </a:bodyPr>
            <a:lstStyle/>
            <a:p>
              <a:r>
                <a:rPr lang="en-US" sz="1400"/>
                <a:t>STAR Inner TPC Upgrade</a:t>
              </a:r>
            </a:p>
          </p:txBody>
        </p:sp>
      </p:grpSp>
      <p:grpSp>
        <p:nvGrpSpPr>
          <p:cNvPr id="3" name="Group 27"/>
          <p:cNvGrpSpPr/>
          <p:nvPr/>
        </p:nvGrpSpPr>
        <p:grpSpPr>
          <a:xfrm>
            <a:off x="8229600" y="356007"/>
            <a:ext cx="911888" cy="369332"/>
            <a:chOff x="4402504" y="1944225"/>
            <a:chExt cx="1488856" cy="677514"/>
          </a:xfrm>
        </p:grpSpPr>
        <p:cxnSp>
          <p:nvCxnSpPr>
            <p:cNvPr id="29" name="Elbow Connector 28"/>
            <p:cNvCxnSpPr/>
            <p:nvPr/>
          </p:nvCxnSpPr>
          <p:spPr>
            <a:xfrm>
              <a:off x="4420748" y="2156698"/>
              <a:ext cx="1378213" cy="381000"/>
            </a:xfrm>
            <a:prstGeom prst="bentConnector3">
              <a:avLst>
                <a:gd name="adj1" fmla="val 326"/>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02504" y="1944225"/>
              <a:ext cx="1488856" cy="677514"/>
            </a:xfrm>
            <a:prstGeom prst="rect">
              <a:avLst/>
            </a:prstGeom>
            <a:noFill/>
          </p:spPr>
          <p:txBody>
            <a:bodyPr wrap="square" rtlCol="0">
              <a:spAutoFit/>
            </a:bodyPr>
            <a:lstStyle/>
            <a:p>
              <a:r>
                <a:rPr lang="en-US"/>
                <a:t>eRHIC</a:t>
              </a:r>
            </a:p>
          </p:txBody>
        </p:sp>
      </p:grpSp>
      <p:grpSp>
        <p:nvGrpSpPr>
          <p:cNvPr id="4" name="Group 30"/>
          <p:cNvGrpSpPr/>
          <p:nvPr/>
        </p:nvGrpSpPr>
        <p:grpSpPr>
          <a:xfrm>
            <a:off x="4572000" y="940288"/>
            <a:ext cx="2895600" cy="307777"/>
            <a:chOff x="4402504" y="1940222"/>
            <a:chExt cx="1805636" cy="660596"/>
          </a:xfrm>
        </p:grpSpPr>
        <p:cxnSp>
          <p:nvCxnSpPr>
            <p:cNvPr id="32" name="Elbow Connector 3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02504" y="1940222"/>
              <a:ext cx="1805636" cy="660596"/>
            </a:xfrm>
            <a:prstGeom prst="rect">
              <a:avLst/>
            </a:prstGeom>
            <a:noFill/>
          </p:spPr>
          <p:txBody>
            <a:bodyPr wrap="square" rtlCol="0">
              <a:spAutoFit/>
            </a:bodyPr>
            <a:lstStyle/>
            <a:p>
              <a:r>
                <a:rPr lang="en-US" sz="1400"/>
                <a:t>STAR/PHENIX Forward Detectors</a:t>
              </a:r>
            </a:p>
          </p:txBody>
        </p:sp>
      </p:grpSp>
      <p:grpSp>
        <p:nvGrpSpPr>
          <p:cNvPr id="6" name="Group 33"/>
          <p:cNvGrpSpPr/>
          <p:nvPr/>
        </p:nvGrpSpPr>
        <p:grpSpPr>
          <a:xfrm>
            <a:off x="4581621" y="1245089"/>
            <a:ext cx="2854228" cy="307777"/>
            <a:chOff x="4402504" y="1940222"/>
            <a:chExt cx="1817892" cy="660596"/>
          </a:xfrm>
        </p:grpSpPr>
        <p:cxnSp>
          <p:nvCxnSpPr>
            <p:cNvPr id="35" name="Elbow Connector 34"/>
            <p:cNvCxnSpPr/>
            <p:nvPr/>
          </p:nvCxnSpPr>
          <p:spPr>
            <a:xfrm>
              <a:off x="4420748" y="2156698"/>
              <a:ext cx="1799648" cy="374132"/>
            </a:xfrm>
            <a:prstGeom prst="bentConnector3">
              <a:avLst>
                <a:gd name="adj1" fmla="val -396"/>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02504" y="1940222"/>
              <a:ext cx="1805636" cy="660596"/>
            </a:xfrm>
            <a:prstGeom prst="rect">
              <a:avLst/>
            </a:prstGeom>
            <a:noFill/>
          </p:spPr>
          <p:txBody>
            <a:bodyPr wrap="square" rtlCol="0">
              <a:spAutoFit/>
            </a:bodyPr>
            <a:lstStyle/>
            <a:p>
              <a:r>
                <a:rPr lang="en-US" sz="1400"/>
                <a:t>sPHENIX </a:t>
              </a:r>
            </a:p>
          </p:txBody>
        </p:sp>
      </p:grpSp>
      <p:grpSp>
        <p:nvGrpSpPr>
          <p:cNvPr id="7" name="Group 47"/>
          <p:cNvGrpSpPr/>
          <p:nvPr/>
        </p:nvGrpSpPr>
        <p:grpSpPr>
          <a:xfrm>
            <a:off x="912180" y="639696"/>
            <a:ext cx="2669220" cy="307777"/>
            <a:chOff x="4402504" y="1997114"/>
            <a:chExt cx="1805636" cy="606598"/>
          </a:xfrm>
        </p:grpSpPr>
        <p:cxnSp>
          <p:nvCxnSpPr>
            <p:cNvPr id="49" name="Elbow Connector 48"/>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402504" y="1997114"/>
              <a:ext cx="1805636" cy="606598"/>
            </a:xfrm>
            <a:prstGeom prst="rect">
              <a:avLst/>
            </a:prstGeom>
            <a:noFill/>
          </p:spPr>
          <p:txBody>
            <a:bodyPr wrap="square" rtlCol="0">
              <a:spAutoFit/>
            </a:bodyPr>
            <a:lstStyle/>
            <a:p>
              <a:r>
                <a:rPr lang="en-US" sz="1400"/>
                <a:t>Muon Telescope Detector</a:t>
              </a:r>
            </a:p>
          </p:txBody>
        </p:sp>
      </p:grpSp>
      <p:grpSp>
        <p:nvGrpSpPr>
          <p:cNvPr id="8" name="Group 50"/>
          <p:cNvGrpSpPr/>
          <p:nvPr/>
        </p:nvGrpSpPr>
        <p:grpSpPr>
          <a:xfrm>
            <a:off x="914400" y="940289"/>
            <a:ext cx="2362200" cy="307777"/>
            <a:chOff x="4402504" y="1940217"/>
            <a:chExt cx="2057400" cy="660595"/>
          </a:xfrm>
        </p:grpSpPr>
        <p:cxnSp>
          <p:nvCxnSpPr>
            <p:cNvPr id="52" name="Elbow Connector 5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402504" y="1940217"/>
              <a:ext cx="2057400" cy="660595"/>
            </a:xfrm>
            <a:prstGeom prst="rect">
              <a:avLst/>
            </a:prstGeom>
            <a:noFill/>
          </p:spPr>
          <p:txBody>
            <a:bodyPr wrap="square" rtlCol="0">
              <a:spAutoFit/>
            </a:bodyPr>
            <a:lstStyle/>
            <a:p>
              <a:r>
                <a:rPr lang="en-US" sz="1400"/>
                <a:t>Muon Piston Cal. Ext.</a:t>
              </a:r>
            </a:p>
          </p:txBody>
        </p:sp>
      </p:grpSp>
      <p:grpSp>
        <p:nvGrpSpPr>
          <p:cNvPr id="9" name="Group 53"/>
          <p:cNvGrpSpPr/>
          <p:nvPr/>
        </p:nvGrpSpPr>
        <p:grpSpPr>
          <a:xfrm>
            <a:off x="909960" y="328002"/>
            <a:ext cx="2671440" cy="307777"/>
            <a:chOff x="4402504" y="1989209"/>
            <a:chExt cx="1805636" cy="600342"/>
          </a:xfrm>
        </p:grpSpPr>
        <p:cxnSp>
          <p:nvCxnSpPr>
            <p:cNvPr id="55" name="Elbow Connector 54"/>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402504" y="1989209"/>
              <a:ext cx="1805636" cy="600342"/>
            </a:xfrm>
            <a:prstGeom prst="rect">
              <a:avLst/>
            </a:prstGeom>
            <a:noFill/>
          </p:spPr>
          <p:txBody>
            <a:bodyPr wrap="square" rtlCol="0">
              <a:spAutoFit/>
            </a:bodyPr>
            <a:lstStyle/>
            <a:p>
              <a:r>
                <a:rPr lang="en-US" sz="1400"/>
                <a:t>Full Heavy Flavor Tracker </a:t>
              </a:r>
            </a:p>
          </p:txBody>
        </p:sp>
      </p:grpSp>
      <p:graphicFrame>
        <p:nvGraphicFramePr>
          <p:cNvPr id="59" name="Table 58"/>
          <p:cNvGraphicFramePr>
            <a:graphicFrameLocks noGrp="1"/>
          </p:cNvGraphicFramePr>
          <p:nvPr/>
        </p:nvGraphicFramePr>
        <p:xfrm>
          <a:off x="0" y="6492240"/>
          <a:ext cx="9144000" cy="365760"/>
        </p:xfrm>
        <a:graphic>
          <a:graphicData uri="http://schemas.openxmlformats.org/drawingml/2006/table">
            <a:tbl>
              <a:tblPr>
                <a:tableStyleId>{2D5ABB26-0587-4C30-8999-92F81FD0307C}</a:tableStyleId>
              </a:tblPr>
              <a:tblGrid>
                <a:gridCol w="914400"/>
                <a:gridCol w="914400"/>
                <a:gridCol w="2743200"/>
                <a:gridCol w="3657600"/>
                <a:gridCol w="914400"/>
              </a:tblGrid>
              <a:tr h="223532">
                <a:tc>
                  <a:txBody>
                    <a:bodyPr/>
                    <a:lstStyle/>
                    <a:p>
                      <a:pPr algn="ctr"/>
                      <a:r>
                        <a:rPr lang="en-US" sz="1200"/>
                        <a:t>500 GeV p+p</a:t>
                      </a:r>
                    </a:p>
                    <a:p>
                      <a:pPr algn="ctr"/>
                      <a:r>
                        <a:rPr lang="en-US" sz="1200"/>
                        <a:t>15 GeV A+A</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200 GeV A+A</a:t>
                      </a:r>
                    </a:p>
                    <a:p>
                      <a:pPr algn="ctr"/>
                      <a:r>
                        <a:rPr lang="en-US" sz="1200"/>
                        <a:t>200 GeV p+p</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aseline="0"/>
                        <a:t>Au+Au, U+U, Cu+Au at 1-2 energies</a:t>
                      </a:r>
                    </a:p>
                    <a:p>
                      <a:pPr algn="ctr"/>
                      <a:r>
                        <a:rPr lang="en-US" sz="1200" baseline="0"/>
                        <a:t>200 GeV p+A, 500 GeV p+p</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BESII 5-20</a:t>
                      </a:r>
                      <a:r>
                        <a:rPr lang="en-US" sz="1200" baseline="0"/>
                        <a:t> GeV Au+Au; 200 and 100 GeV Au+Au;</a:t>
                      </a:r>
                    </a:p>
                    <a:p>
                      <a:pPr algn="ctr"/>
                      <a:r>
                        <a:rPr lang="en-US" sz="1200" baseline="0"/>
                        <a:t>500 GeV p+p; 200 GeV polarized p+A</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pSp>
        <p:nvGrpSpPr>
          <p:cNvPr id="10" name="Group 59"/>
          <p:cNvGrpSpPr/>
          <p:nvPr/>
        </p:nvGrpSpPr>
        <p:grpSpPr>
          <a:xfrm>
            <a:off x="3657600" y="358779"/>
            <a:ext cx="2209800" cy="307777"/>
            <a:chOff x="4402504" y="1934455"/>
            <a:chExt cx="1805636" cy="660596"/>
          </a:xfrm>
        </p:grpSpPr>
        <p:cxnSp>
          <p:nvCxnSpPr>
            <p:cNvPr id="61" name="Elbow Connector 60"/>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4402504" y="1934455"/>
              <a:ext cx="1805636" cy="660596"/>
            </a:xfrm>
            <a:prstGeom prst="rect">
              <a:avLst/>
            </a:prstGeom>
            <a:noFill/>
          </p:spPr>
          <p:txBody>
            <a:bodyPr wrap="square" rtlCol="0">
              <a:spAutoFit/>
            </a:bodyPr>
            <a:lstStyle/>
            <a:p>
              <a:r>
                <a:rPr lang="en-US" sz="1400"/>
                <a:t>Earliest Possible e-cooling</a:t>
              </a:r>
            </a:p>
          </p:txBody>
        </p:sp>
      </p:grpSp>
      <p:sp>
        <p:nvSpPr>
          <p:cNvPr id="28" name="Rectangle 27"/>
          <p:cNvSpPr/>
          <p:nvPr/>
        </p:nvSpPr>
        <p:spPr>
          <a:xfrm>
            <a:off x="2438400" y="1524000"/>
            <a:ext cx="3962400" cy="4495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0000"/>
                </a:solidFill>
              </a:rPr>
              <a:t>Figure on what we expect from 500 GeV p+p running: Hopefully this will come in Carl’s talk</a:t>
            </a:r>
          </a:p>
        </p:txBody>
      </p:sp>
      <p:sp>
        <p:nvSpPr>
          <p:cNvPr id="31" name="Freeform 30"/>
          <p:cNvSpPr/>
          <p:nvPr/>
        </p:nvSpPr>
        <p:spPr>
          <a:xfrm flipH="1">
            <a:off x="457200" y="6019800"/>
            <a:ext cx="3810000" cy="4572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flipH="1" flipV="1">
            <a:off x="457200" y="381000"/>
            <a:ext cx="3657600" cy="11430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Rectangle 37"/>
          <p:cNvSpPr/>
          <p:nvPr/>
        </p:nvSpPr>
        <p:spPr>
          <a:xfrm>
            <a:off x="1447800" y="6019800"/>
            <a:ext cx="6400800" cy="369332"/>
          </a:xfrm>
          <a:prstGeom prst="rect">
            <a:avLst/>
          </a:prstGeom>
        </p:spPr>
        <p:txBody>
          <a:bodyPr wrap="square">
            <a:spAutoFit/>
          </a:bodyPr>
          <a:lstStyle/>
          <a:p>
            <a:r>
              <a:rPr lang="en-US" smtClean="0"/>
              <a:t>polarization of the u, ubar, d, and dbar quarks in the proton</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38488"/>
          <a:ext cx="9144000" cy="304800"/>
        </p:xfrm>
        <a:graphic>
          <a:graphicData uri="http://schemas.openxmlformats.org/drawingml/2006/table">
            <a:tbl>
              <a:tblPr>
                <a:tableStyleId>{2D5ABB26-0587-4C30-8999-92F81FD0307C}</a:tableStyleId>
              </a:tblPr>
              <a:tblGrid>
                <a:gridCol w="914400"/>
                <a:gridCol w="914400"/>
                <a:gridCol w="914400"/>
                <a:gridCol w="914400"/>
                <a:gridCol w="914400"/>
                <a:gridCol w="914400"/>
                <a:gridCol w="914400"/>
                <a:gridCol w="914400"/>
                <a:gridCol w="914400"/>
                <a:gridCol w="914400"/>
              </a:tblGrid>
              <a:tr h="223532">
                <a:tc>
                  <a:txBody>
                    <a:bodyPr/>
                    <a:lstStyle/>
                    <a:p>
                      <a:r>
                        <a:rPr lang="en-US" sz="2000"/>
                        <a:t>2013</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2014</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2015</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2016</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2017</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2018</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2019</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2020</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2021</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2022</a:t>
                      </a:r>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pSp>
        <p:nvGrpSpPr>
          <p:cNvPr id="2" name="Group 21"/>
          <p:cNvGrpSpPr/>
          <p:nvPr/>
        </p:nvGrpSpPr>
        <p:grpSpPr>
          <a:xfrm>
            <a:off x="3657600" y="635488"/>
            <a:ext cx="2209800" cy="307777"/>
            <a:chOff x="4402504" y="1940222"/>
            <a:chExt cx="1805636" cy="660596"/>
          </a:xfrm>
        </p:grpSpPr>
        <p:cxnSp>
          <p:nvCxnSpPr>
            <p:cNvPr id="23" name="Elbow Connector 22"/>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02504" y="1940222"/>
              <a:ext cx="1805636" cy="660596"/>
            </a:xfrm>
            <a:prstGeom prst="rect">
              <a:avLst/>
            </a:prstGeom>
            <a:noFill/>
          </p:spPr>
          <p:txBody>
            <a:bodyPr wrap="square" rtlCol="0">
              <a:spAutoFit/>
            </a:bodyPr>
            <a:lstStyle/>
            <a:p>
              <a:r>
                <a:rPr lang="en-US" sz="1400"/>
                <a:t>STAR Inner TPC Upgrade</a:t>
              </a:r>
            </a:p>
          </p:txBody>
        </p:sp>
      </p:grpSp>
      <p:grpSp>
        <p:nvGrpSpPr>
          <p:cNvPr id="3" name="Group 27"/>
          <p:cNvGrpSpPr/>
          <p:nvPr/>
        </p:nvGrpSpPr>
        <p:grpSpPr>
          <a:xfrm>
            <a:off x="8229600" y="356007"/>
            <a:ext cx="911888" cy="369332"/>
            <a:chOff x="4402504" y="1944225"/>
            <a:chExt cx="1488856" cy="677514"/>
          </a:xfrm>
        </p:grpSpPr>
        <p:cxnSp>
          <p:nvCxnSpPr>
            <p:cNvPr id="29" name="Elbow Connector 28"/>
            <p:cNvCxnSpPr/>
            <p:nvPr/>
          </p:nvCxnSpPr>
          <p:spPr>
            <a:xfrm>
              <a:off x="4420748" y="2156698"/>
              <a:ext cx="1378213" cy="381000"/>
            </a:xfrm>
            <a:prstGeom prst="bentConnector3">
              <a:avLst>
                <a:gd name="adj1" fmla="val 326"/>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02504" y="1944225"/>
              <a:ext cx="1488856" cy="677514"/>
            </a:xfrm>
            <a:prstGeom prst="rect">
              <a:avLst/>
            </a:prstGeom>
            <a:noFill/>
          </p:spPr>
          <p:txBody>
            <a:bodyPr wrap="square" rtlCol="0">
              <a:spAutoFit/>
            </a:bodyPr>
            <a:lstStyle/>
            <a:p>
              <a:r>
                <a:rPr lang="en-US"/>
                <a:t>eRHIC</a:t>
              </a:r>
            </a:p>
          </p:txBody>
        </p:sp>
      </p:grpSp>
      <p:grpSp>
        <p:nvGrpSpPr>
          <p:cNvPr id="4" name="Group 30"/>
          <p:cNvGrpSpPr/>
          <p:nvPr/>
        </p:nvGrpSpPr>
        <p:grpSpPr>
          <a:xfrm>
            <a:off x="4572000" y="940288"/>
            <a:ext cx="2895600" cy="307777"/>
            <a:chOff x="4402504" y="1940222"/>
            <a:chExt cx="1805636" cy="660596"/>
          </a:xfrm>
        </p:grpSpPr>
        <p:cxnSp>
          <p:nvCxnSpPr>
            <p:cNvPr id="32" name="Elbow Connector 3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02504" y="1940222"/>
              <a:ext cx="1805636" cy="660596"/>
            </a:xfrm>
            <a:prstGeom prst="rect">
              <a:avLst/>
            </a:prstGeom>
            <a:noFill/>
          </p:spPr>
          <p:txBody>
            <a:bodyPr wrap="square" rtlCol="0">
              <a:spAutoFit/>
            </a:bodyPr>
            <a:lstStyle/>
            <a:p>
              <a:r>
                <a:rPr lang="en-US" sz="1400"/>
                <a:t>STAR/PHENIX Forward Detectors</a:t>
              </a:r>
            </a:p>
          </p:txBody>
        </p:sp>
      </p:grpSp>
      <p:grpSp>
        <p:nvGrpSpPr>
          <p:cNvPr id="6" name="Group 33"/>
          <p:cNvGrpSpPr/>
          <p:nvPr/>
        </p:nvGrpSpPr>
        <p:grpSpPr>
          <a:xfrm>
            <a:off x="4581621" y="1245089"/>
            <a:ext cx="2854228" cy="307777"/>
            <a:chOff x="4402504" y="1940222"/>
            <a:chExt cx="1817892" cy="660596"/>
          </a:xfrm>
        </p:grpSpPr>
        <p:cxnSp>
          <p:nvCxnSpPr>
            <p:cNvPr id="35" name="Elbow Connector 34"/>
            <p:cNvCxnSpPr/>
            <p:nvPr/>
          </p:nvCxnSpPr>
          <p:spPr>
            <a:xfrm>
              <a:off x="4420748" y="2156698"/>
              <a:ext cx="1799648" cy="374132"/>
            </a:xfrm>
            <a:prstGeom prst="bentConnector3">
              <a:avLst>
                <a:gd name="adj1" fmla="val -396"/>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02504" y="1940222"/>
              <a:ext cx="1805636" cy="660596"/>
            </a:xfrm>
            <a:prstGeom prst="rect">
              <a:avLst/>
            </a:prstGeom>
            <a:noFill/>
          </p:spPr>
          <p:txBody>
            <a:bodyPr wrap="square" rtlCol="0">
              <a:spAutoFit/>
            </a:bodyPr>
            <a:lstStyle/>
            <a:p>
              <a:r>
                <a:rPr lang="en-US" sz="1400"/>
                <a:t>sPHENIX </a:t>
              </a:r>
            </a:p>
          </p:txBody>
        </p:sp>
      </p:grpSp>
      <p:grpSp>
        <p:nvGrpSpPr>
          <p:cNvPr id="7" name="Group 47"/>
          <p:cNvGrpSpPr/>
          <p:nvPr/>
        </p:nvGrpSpPr>
        <p:grpSpPr>
          <a:xfrm>
            <a:off x="912180" y="639696"/>
            <a:ext cx="2669220" cy="307777"/>
            <a:chOff x="4402504" y="1997114"/>
            <a:chExt cx="1805636" cy="606598"/>
          </a:xfrm>
        </p:grpSpPr>
        <p:cxnSp>
          <p:nvCxnSpPr>
            <p:cNvPr id="49" name="Elbow Connector 48"/>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402504" y="1997114"/>
              <a:ext cx="1805636" cy="606598"/>
            </a:xfrm>
            <a:prstGeom prst="rect">
              <a:avLst/>
            </a:prstGeom>
            <a:noFill/>
          </p:spPr>
          <p:txBody>
            <a:bodyPr wrap="square" rtlCol="0">
              <a:spAutoFit/>
            </a:bodyPr>
            <a:lstStyle/>
            <a:p>
              <a:r>
                <a:rPr lang="en-US" sz="1400"/>
                <a:t>Muon Telescope Detector</a:t>
              </a:r>
            </a:p>
          </p:txBody>
        </p:sp>
      </p:grpSp>
      <p:grpSp>
        <p:nvGrpSpPr>
          <p:cNvPr id="8" name="Group 50"/>
          <p:cNvGrpSpPr/>
          <p:nvPr/>
        </p:nvGrpSpPr>
        <p:grpSpPr>
          <a:xfrm>
            <a:off x="914400" y="940289"/>
            <a:ext cx="2362200" cy="307777"/>
            <a:chOff x="4402504" y="1940217"/>
            <a:chExt cx="2057400" cy="660595"/>
          </a:xfrm>
        </p:grpSpPr>
        <p:cxnSp>
          <p:nvCxnSpPr>
            <p:cNvPr id="52" name="Elbow Connector 5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402504" y="1940217"/>
              <a:ext cx="2057400" cy="660595"/>
            </a:xfrm>
            <a:prstGeom prst="rect">
              <a:avLst/>
            </a:prstGeom>
            <a:noFill/>
          </p:spPr>
          <p:txBody>
            <a:bodyPr wrap="square" rtlCol="0">
              <a:spAutoFit/>
            </a:bodyPr>
            <a:lstStyle/>
            <a:p>
              <a:r>
                <a:rPr lang="en-US" sz="1400"/>
                <a:t>Muon Piston Cal. Ext.</a:t>
              </a:r>
            </a:p>
          </p:txBody>
        </p:sp>
      </p:grpSp>
      <p:grpSp>
        <p:nvGrpSpPr>
          <p:cNvPr id="9" name="Group 53"/>
          <p:cNvGrpSpPr/>
          <p:nvPr/>
        </p:nvGrpSpPr>
        <p:grpSpPr>
          <a:xfrm>
            <a:off x="909960" y="328002"/>
            <a:ext cx="2671440" cy="307777"/>
            <a:chOff x="4402504" y="1989209"/>
            <a:chExt cx="1805636" cy="600342"/>
          </a:xfrm>
        </p:grpSpPr>
        <p:cxnSp>
          <p:nvCxnSpPr>
            <p:cNvPr id="55" name="Elbow Connector 54"/>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402504" y="1989209"/>
              <a:ext cx="1805636" cy="600342"/>
            </a:xfrm>
            <a:prstGeom prst="rect">
              <a:avLst/>
            </a:prstGeom>
            <a:noFill/>
          </p:spPr>
          <p:txBody>
            <a:bodyPr wrap="square" rtlCol="0">
              <a:spAutoFit/>
            </a:bodyPr>
            <a:lstStyle/>
            <a:p>
              <a:r>
                <a:rPr lang="en-US" sz="1400"/>
                <a:t>Full Heavy Flavor Tracker </a:t>
              </a:r>
            </a:p>
          </p:txBody>
        </p:sp>
      </p:grpSp>
      <p:graphicFrame>
        <p:nvGraphicFramePr>
          <p:cNvPr id="59" name="Table 58"/>
          <p:cNvGraphicFramePr>
            <a:graphicFrameLocks noGrp="1"/>
          </p:cNvGraphicFramePr>
          <p:nvPr/>
        </p:nvGraphicFramePr>
        <p:xfrm>
          <a:off x="0" y="6492240"/>
          <a:ext cx="9144000" cy="365760"/>
        </p:xfrm>
        <a:graphic>
          <a:graphicData uri="http://schemas.openxmlformats.org/drawingml/2006/table">
            <a:tbl>
              <a:tblPr>
                <a:tableStyleId>{2D5ABB26-0587-4C30-8999-92F81FD0307C}</a:tableStyleId>
              </a:tblPr>
              <a:tblGrid>
                <a:gridCol w="914400"/>
                <a:gridCol w="914400"/>
                <a:gridCol w="2743200"/>
                <a:gridCol w="3657600"/>
                <a:gridCol w="914400"/>
              </a:tblGrid>
              <a:tr h="223532">
                <a:tc>
                  <a:txBody>
                    <a:bodyPr/>
                    <a:lstStyle/>
                    <a:p>
                      <a:pPr algn="ctr"/>
                      <a:r>
                        <a:rPr lang="en-US" sz="1200"/>
                        <a:t>500 GeV p+p</a:t>
                      </a:r>
                    </a:p>
                    <a:p>
                      <a:pPr algn="ctr"/>
                      <a:r>
                        <a:rPr lang="en-US" sz="1200"/>
                        <a:t>15 GeV A+A</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200 GeV A+A</a:t>
                      </a:r>
                    </a:p>
                    <a:p>
                      <a:pPr algn="ctr"/>
                      <a:r>
                        <a:rPr lang="en-US" sz="1200"/>
                        <a:t>200 GeV p+p</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aseline="0"/>
                        <a:t>Au+Au, U+U, Cu+Au at 1-2 energies</a:t>
                      </a:r>
                    </a:p>
                    <a:p>
                      <a:pPr algn="ctr"/>
                      <a:r>
                        <a:rPr lang="en-US" sz="1200" baseline="0"/>
                        <a:t>200 GeV p+A, 500 GeV p+p</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BESII 5-20</a:t>
                      </a:r>
                      <a:r>
                        <a:rPr lang="en-US" sz="1200" baseline="0"/>
                        <a:t> GeV Au+Au; 200 and 100 GeV Au+Au;</a:t>
                      </a:r>
                    </a:p>
                    <a:p>
                      <a:pPr algn="ctr"/>
                      <a:r>
                        <a:rPr lang="en-US" sz="1200" baseline="0"/>
                        <a:t>500 GeV p+p; 200 GeV polarized p+A</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pSp>
        <p:nvGrpSpPr>
          <p:cNvPr id="10" name="Group 59"/>
          <p:cNvGrpSpPr/>
          <p:nvPr/>
        </p:nvGrpSpPr>
        <p:grpSpPr>
          <a:xfrm>
            <a:off x="3657600" y="358779"/>
            <a:ext cx="2209800" cy="307777"/>
            <a:chOff x="4402504" y="1934455"/>
            <a:chExt cx="1805636" cy="660596"/>
          </a:xfrm>
        </p:grpSpPr>
        <p:cxnSp>
          <p:nvCxnSpPr>
            <p:cNvPr id="61" name="Elbow Connector 60"/>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4402504" y="1934455"/>
              <a:ext cx="1805636" cy="660596"/>
            </a:xfrm>
            <a:prstGeom prst="rect">
              <a:avLst/>
            </a:prstGeom>
            <a:noFill/>
          </p:spPr>
          <p:txBody>
            <a:bodyPr wrap="square" rtlCol="0">
              <a:spAutoFit/>
            </a:bodyPr>
            <a:lstStyle/>
            <a:p>
              <a:r>
                <a:rPr lang="en-US" sz="1400"/>
                <a:t>Earliest Possible e-cooling</a:t>
              </a:r>
            </a:p>
          </p:txBody>
        </p:sp>
      </p:grpSp>
      <p:grpSp>
        <p:nvGrpSpPr>
          <p:cNvPr id="39" name="Group 38"/>
          <p:cNvGrpSpPr/>
          <p:nvPr/>
        </p:nvGrpSpPr>
        <p:grpSpPr>
          <a:xfrm>
            <a:off x="381000" y="2057400"/>
            <a:ext cx="8305800" cy="3201175"/>
            <a:chOff x="304800" y="2285225"/>
            <a:chExt cx="8305800" cy="3201175"/>
          </a:xfrm>
        </p:grpSpPr>
        <p:pic>
          <p:nvPicPr>
            <p:cNvPr id="31" name="Picture 30"/>
            <p:cNvPicPr>
              <a:picLocks noChangeAspect="1"/>
            </p:cNvPicPr>
            <p:nvPr/>
          </p:nvPicPr>
          <p:blipFill>
            <a:blip r:embed="rId2"/>
            <a:stretch>
              <a:fillRect/>
            </a:stretch>
          </p:blipFill>
          <p:spPr>
            <a:xfrm>
              <a:off x="4495801" y="2285225"/>
              <a:ext cx="4114799" cy="3069373"/>
            </a:xfrm>
            <a:prstGeom prst="rect">
              <a:avLst/>
            </a:prstGeom>
          </p:spPr>
        </p:pic>
        <p:pic>
          <p:nvPicPr>
            <p:cNvPr id="34" name="Picture 33"/>
            <p:cNvPicPr>
              <a:picLocks noChangeAspect="1"/>
            </p:cNvPicPr>
            <p:nvPr/>
          </p:nvPicPr>
          <p:blipFill>
            <a:blip r:embed="rId3"/>
            <a:stretch>
              <a:fillRect/>
            </a:stretch>
          </p:blipFill>
          <p:spPr>
            <a:xfrm>
              <a:off x="384048" y="2286000"/>
              <a:ext cx="4035552" cy="3200400"/>
            </a:xfrm>
            <a:prstGeom prst="rect">
              <a:avLst/>
            </a:prstGeom>
          </p:spPr>
        </p:pic>
        <p:sp>
          <p:nvSpPr>
            <p:cNvPr id="37" name="Rectangle 36"/>
            <p:cNvSpPr/>
            <p:nvPr/>
          </p:nvSpPr>
          <p:spPr>
            <a:xfrm>
              <a:off x="304800" y="2286000"/>
              <a:ext cx="8305800" cy="3200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4" name="Curved Connector 42"/>
          <p:cNvCxnSpPr/>
          <p:nvPr/>
        </p:nvCxnSpPr>
        <p:spPr>
          <a:xfrm rot="16200000" flipH="1">
            <a:off x="1524002" y="685799"/>
            <a:ext cx="1752599" cy="1142999"/>
          </a:xfrm>
          <a:prstGeom prst="curvedConnector3">
            <a:avLst>
              <a:gd name="adj1" fmla="val 50000"/>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sp>
        <p:nvSpPr>
          <p:cNvPr id="63" name="Freeform 62"/>
          <p:cNvSpPr/>
          <p:nvPr/>
        </p:nvSpPr>
        <p:spPr>
          <a:xfrm flipH="1">
            <a:off x="1371600" y="5257800"/>
            <a:ext cx="3200400" cy="12192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flipH="1" flipV="1">
            <a:off x="3657600" y="381000"/>
            <a:ext cx="2971800" cy="16764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flipH="1">
            <a:off x="3124200" y="5257800"/>
            <a:ext cx="1447800" cy="1219200"/>
          </a:xfrm>
          <a:custGeom>
            <a:avLst/>
            <a:gdLst>
              <a:gd name="connsiteX0" fmla="*/ 1727200 w 1727200"/>
              <a:gd name="connsiteY0" fmla="*/ 850900 h 850900"/>
              <a:gd name="connsiteX1" fmla="*/ 1435100 w 1727200"/>
              <a:gd name="connsiteY1" fmla="*/ 571500 h 850900"/>
              <a:gd name="connsiteX2" fmla="*/ 342900 w 1727200"/>
              <a:gd name="connsiteY2" fmla="*/ 393700 h 850900"/>
              <a:gd name="connsiteX3" fmla="*/ 0 w 1727200"/>
              <a:gd name="connsiteY3" fmla="*/ 0 h 850900"/>
            </a:gdLst>
            <a:ahLst/>
            <a:cxnLst>
              <a:cxn ang="0">
                <a:pos x="connsiteX0" y="connsiteY0"/>
              </a:cxn>
              <a:cxn ang="0">
                <a:pos x="connsiteX1" y="connsiteY1"/>
              </a:cxn>
              <a:cxn ang="0">
                <a:pos x="connsiteX2" y="connsiteY2"/>
              </a:cxn>
              <a:cxn ang="0">
                <a:pos x="connsiteX3" y="connsiteY3"/>
              </a:cxn>
            </a:cxnLst>
            <a:rect l="l" t="t" r="r" b="b"/>
            <a:pathLst>
              <a:path w="1727200" h="850900">
                <a:moveTo>
                  <a:pt x="1727200" y="850900"/>
                </a:moveTo>
                <a:cubicBezTo>
                  <a:pt x="1696508" y="749300"/>
                  <a:pt x="1665817" y="647700"/>
                  <a:pt x="1435100" y="571500"/>
                </a:cubicBezTo>
                <a:cubicBezTo>
                  <a:pt x="1204383" y="495300"/>
                  <a:pt x="582083" y="488950"/>
                  <a:pt x="342900" y="393700"/>
                </a:cubicBezTo>
                <a:cubicBezTo>
                  <a:pt x="103717" y="298450"/>
                  <a:pt x="51858" y="149225"/>
                  <a:pt x="0" y="0"/>
                </a:cubicBezTo>
              </a:path>
            </a:pathLst>
          </a:custGeom>
          <a:ln>
            <a:solidFill>
              <a:srgbClr val="000000"/>
            </a:solidFill>
            <a:headEnd type="ova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38488"/>
          <a:ext cx="9144000" cy="304800"/>
        </p:xfrm>
        <a:graphic>
          <a:graphicData uri="http://schemas.openxmlformats.org/drawingml/2006/table">
            <a:tbl>
              <a:tblPr>
                <a:tableStyleId>{2D5ABB26-0587-4C30-8999-92F81FD0307C}</a:tableStyleId>
              </a:tblPr>
              <a:tblGrid>
                <a:gridCol w="914400"/>
                <a:gridCol w="914400"/>
                <a:gridCol w="914400"/>
                <a:gridCol w="914400"/>
                <a:gridCol w="914400"/>
                <a:gridCol w="914400"/>
                <a:gridCol w="914400"/>
                <a:gridCol w="914400"/>
                <a:gridCol w="914400"/>
                <a:gridCol w="914400"/>
              </a:tblGrid>
              <a:tr h="223532">
                <a:tc>
                  <a:txBody>
                    <a:bodyPr/>
                    <a:lstStyle/>
                    <a:p>
                      <a:r>
                        <a:rPr lang="en-US" sz="2000"/>
                        <a:t>2013</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2014</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2015</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2016</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2017</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2018</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2019</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2020</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2021</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a:t>2022</a:t>
                      </a:r>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pSp>
        <p:nvGrpSpPr>
          <p:cNvPr id="22" name="Group 21"/>
          <p:cNvGrpSpPr/>
          <p:nvPr/>
        </p:nvGrpSpPr>
        <p:grpSpPr>
          <a:xfrm>
            <a:off x="3657600" y="635488"/>
            <a:ext cx="2209800" cy="307777"/>
            <a:chOff x="4402504" y="1940222"/>
            <a:chExt cx="1805636" cy="660596"/>
          </a:xfrm>
        </p:grpSpPr>
        <p:cxnSp>
          <p:nvCxnSpPr>
            <p:cNvPr id="23" name="Elbow Connector 22"/>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02504" y="1940222"/>
              <a:ext cx="1805636" cy="660596"/>
            </a:xfrm>
            <a:prstGeom prst="rect">
              <a:avLst/>
            </a:prstGeom>
            <a:noFill/>
          </p:spPr>
          <p:txBody>
            <a:bodyPr wrap="square" rtlCol="0">
              <a:spAutoFit/>
            </a:bodyPr>
            <a:lstStyle/>
            <a:p>
              <a:r>
                <a:rPr lang="en-US" sz="1400"/>
                <a:t>STAR Inner TPC Upgrade</a:t>
              </a:r>
            </a:p>
          </p:txBody>
        </p:sp>
      </p:grpSp>
      <p:grpSp>
        <p:nvGrpSpPr>
          <p:cNvPr id="28" name="Group 27"/>
          <p:cNvGrpSpPr/>
          <p:nvPr/>
        </p:nvGrpSpPr>
        <p:grpSpPr>
          <a:xfrm>
            <a:off x="8229600" y="356007"/>
            <a:ext cx="911888" cy="369332"/>
            <a:chOff x="4402504" y="1944225"/>
            <a:chExt cx="1488856" cy="677514"/>
          </a:xfrm>
        </p:grpSpPr>
        <p:cxnSp>
          <p:nvCxnSpPr>
            <p:cNvPr id="29" name="Elbow Connector 28"/>
            <p:cNvCxnSpPr/>
            <p:nvPr/>
          </p:nvCxnSpPr>
          <p:spPr>
            <a:xfrm>
              <a:off x="4420748" y="2156698"/>
              <a:ext cx="1378213" cy="381000"/>
            </a:xfrm>
            <a:prstGeom prst="bentConnector3">
              <a:avLst>
                <a:gd name="adj1" fmla="val 326"/>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402504" y="1944225"/>
              <a:ext cx="1488856" cy="677514"/>
            </a:xfrm>
            <a:prstGeom prst="rect">
              <a:avLst/>
            </a:prstGeom>
            <a:noFill/>
          </p:spPr>
          <p:txBody>
            <a:bodyPr wrap="square" rtlCol="0">
              <a:spAutoFit/>
            </a:bodyPr>
            <a:lstStyle/>
            <a:p>
              <a:r>
                <a:rPr lang="en-US"/>
                <a:t>eRHIC</a:t>
              </a:r>
            </a:p>
          </p:txBody>
        </p:sp>
      </p:grpSp>
      <p:grpSp>
        <p:nvGrpSpPr>
          <p:cNvPr id="31" name="Group 30"/>
          <p:cNvGrpSpPr/>
          <p:nvPr/>
        </p:nvGrpSpPr>
        <p:grpSpPr>
          <a:xfrm>
            <a:off x="4572000" y="940288"/>
            <a:ext cx="2895600" cy="307777"/>
            <a:chOff x="4402504" y="1940222"/>
            <a:chExt cx="1805636" cy="660596"/>
          </a:xfrm>
        </p:grpSpPr>
        <p:cxnSp>
          <p:nvCxnSpPr>
            <p:cNvPr id="32" name="Elbow Connector 3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02504" y="1940222"/>
              <a:ext cx="1805636" cy="660596"/>
            </a:xfrm>
            <a:prstGeom prst="rect">
              <a:avLst/>
            </a:prstGeom>
            <a:noFill/>
          </p:spPr>
          <p:txBody>
            <a:bodyPr wrap="square" rtlCol="0">
              <a:spAutoFit/>
            </a:bodyPr>
            <a:lstStyle/>
            <a:p>
              <a:r>
                <a:rPr lang="en-US" sz="1400"/>
                <a:t>STAR/PHENIX Forward Detectors</a:t>
              </a:r>
            </a:p>
          </p:txBody>
        </p:sp>
      </p:grpSp>
      <p:grpSp>
        <p:nvGrpSpPr>
          <p:cNvPr id="34" name="Group 33"/>
          <p:cNvGrpSpPr/>
          <p:nvPr/>
        </p:nvGrpSpPr>
        <p:grpSpPr>
          <a:xfrm>
            <a:off x="4581621" y="1245089"/>
            <a:ext cx="2854228" cy="307777"/>
            <a:chOff x="4402504" y="1940222"/>
            <a:chExt cx="1817892" cy="660596"/>
          </a:xfrm>
        </p:grpSpPr>
        <p:cxnSp>
          <p:nvCxnSpPr>
            <p:cNvPr id="35" name="Elbow Connector 34"/>
            <p:cNvCxnSpPr/>
            <p:nvPr/>
          </p:nvCxnSpPr>
          <p:spPr>
            <a:xfrm>
              <a:off x="4420748" y="2156698"/>
              <a:ext cx="1799648" cy="374132"/>
            </a:xfrm>
            <a:prstGeom prst="bentConnector3">
              <a:avLst>
                <a:gd name="adj1" fmla="val -396"/>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402504" y="1940222"/>
              <a:ext cx="1805636" cy="660596"/>
            </a:xfrm>
            <a:prstGeom prst="rect">
              <a:avLst/>
            </a:prstGeom>
            <a:noFill/>
          </p:spPr>
          <p:txBody>
            <a:bodyPr wrap="square" rtlCol="0">
              <a:spAutoFit/>
            </a:bodyPr>
            <a:lstStyle/>
            <a:p>
              <a:r>
                <a:rPr lang="en-US" sz="1400"/>
                <a:t>sPHENIX </a:t>
              </a:r>
            </a:p>
          </p:txBody>
        </p:sp>
      </p:grpSp>
      <p:grpSp>
        <p:nvGrpSpPr>
          <p:cNvPr id="48" name="Group 47"/>
          <p:cNvGrpSpPr/>
          <p:nvPr/>
        </p:nvGrpSpPr>
        <p:grpSpPr>
          <a:xfrm>
            <a:off x="912180" y="639696"/>
            <a:ext cx="2669220" cy="307777"/>
            <a:chOff x="4402504" y="1997114"/>
            <a:chExt cx="1805636" cy="606598"/>
          </a:xfrm>
        </p:grpSpPr>
        <p:cxnSp>
          <p:nvCxnSpPr>
            <p:cNvPr id="49" name="Elbow Connector 48"/>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4402504" y="1997114"/>
              <a:ext cx="1805636" cy="606598"/>
            </a:xfrm>
            <a:prstGeom prst="rect">
              <a:avLst/>
            </a:prstGeom>
            <a:noFill/>
          </p:spPr>
          <p:txBody>
            <a:bodyPr wrap="square" rtlCol="0">
              <a:spAutoFit/>
            </a:bodyPr>
            <a:lstStyle/>
            <a:p>
              <a:r>
                <a:rPr lang="en-US" sz="1400"/>
                <a:t>Muon Telescope Detector</a:t>
              </a:r>
            </a:p>
          </p:txBody>
        </p:sp>
      </p:grpSp>
      <p:grpSp>
        <p:nvGrpSpPr>
          <p:cNvPr id="51" name="Group 50"/>
          <p:cNvGrpSpPr/>
          <p:nvPr/>
        </p:nvGrpSpPr>
        <p:grpSpPr>
          <a:xfrm>
            <a:off x="914400" y="940289"/>
            <a:ext cx="2362200" cy="307777"/>
            <a:chOff x="4402504" y="1940217"/>
            <a:chExt cx="2057400" cy="660595"/>
          </a:xfrm>
        </p:grpSpPr>
        <p:cxnSp>
          <p:nvCxnSpPr>
            <p:cNvPr id="52" name="Elbow Connector 51"/>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4402504" y="1940217"/>
              <a:ext cx="2057400" cy="660595"/>
            </a:xfrm>
            <a:prstGeom prst="rect">
              <a:avLst/>
            </a:prstGeom>
            <a:noFill/>
          </p:spPr>
          <p:txBody>
            <a:bodyPr wrap="square" rtlCol="0">
              <a:spAutoFit/>
            </a:bodyPr>
            <a:lstStyle/>
            <a:p>
              <a:r>
                <a:rPr lang="en-US" sz="1400"/>
                <a:t>Muon Piston Cal. Ext.</a:t>
              </a:r>
            </a:p>
          </p:txBody>
        </p:sp>
      </p:grpSp>
      <p:grpSp>
        <p:nvGrpSpPr>
          <p:cNvPr id="54" name="Group 53"/>
          <p:cNvGrpSpPr/>
          <p:nvPr/>
        </p:nvGrpSpPr>
        <p:grpSpPr>
          <a:xfrm>
            <a:off x="909960" y="328002"/>
            <a:ext cx="2671440" cy="307777"/>
            <a:chOff x="4402504" y="1989209"/>
            <a:chExt cx="1805636" cy="600342"/>
          </a:xfrm>
        </p:grpSpPr>
        <p:cxnSp>
          <p:nvCxnSpPr>
            <p:cNvPr id="55" name="Elbow Connector 54"/>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402504" y="1989209"/>
              <a:ext cx="1805636" cy="600342"/>
            </a:xfrm>
            <a:prstGeom prst="rect">
              <a:avLst/>
            </a:prstGeom>
            <a:noFill/>
          </p:spPr>
          <p:txBody>
            <a:bodyPr wrap="square" rtlCol="0">
              <a:spAutoFit/>
            </a:bodyPr>
            <a:lstStyle/>
            <a:p>
              <a:r>
                <a:rPr lang="en-US" sz="1400"/>
                <a:t>Full Heavy Flavor Tracker </a:t>
              </a:r>
            </a:p>
          </p:txBody>
        </p:sp>
      </p:grpSp>
      <p:graphicFrame>
        <p:nvGraphicFramePr>
          <p:cNvPr id="59" name="Table 58"/>
          <p:cNvGraphicFramePr>
            <a:graphicFrameLocks noGrp="1"/>
          </p:cNvGraphicFramePr>
          <p:nvPr/>
        </p:nvGraphicFramePr>
        <p:xfrm>
          <a:off x="0" y="6492240"/>
          <a:ext cx="9144000" cy="365760"/>
        </p:xfrm>
        <a:graphic>
          <a:graphicData uri="http://schemas.openxmlformats.org/drawingml/2006/table">
            <a:tbl>
              <a:tblPr>
                <a:tableStyleId>{2D5ABB26-0587-4C30-8999-92F81FD0307C}</a:tableStyleId>
              </a:tblPr>
              <a:tblGrid>
                <a:gridCol w="914400"/>
                <a:gridCol w="914400"/>
                <a:gridCol w="2743200"/>
                <a:gridCol w="3657600"/>
                <a:gridCol w="914400"/>
              </a:tblGrid>
              <a:tr h="223532">
                <a:tc>
                  <a:txBody>
                    <a:bodyPr/>
                    <a:lstStyle/>
                    <a:p>
                      <a:pPr algn="ctr"/>
                      <a:r>
                        <a:rPr lang="en-US" sz="1200"/>
                        <a:t>500 GeV p+p</a:t>
                      </a:r>
                    </a:p>
                    <a:p>
                      <a:pPr algn="ctr"/>
                      <a:r>
                        <a:rPr lang="en-US" sz="1200"/>
                        <a:t>15 GeV A+A</a:t>
                      </a:r>
                    </a:p>
                  </a:txBody>
                  <a:tcPr marL="0" marR="0" marT="0" marB="0" anchor="ctr" anchorCtr="1">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200 GeV A+A</a:t>
                      </a:r>
                    </a:p>
                    <a:p>
                      <a:pPr algn="ctr"/>
                      <a:r>
                        <a:rPr lang="en-US" sz="1200"/>
                        <a:t>200 GeV p+p</a:t>
                      </a:r>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aseline="0"/>
                        <a:t>Au+Au, U+U, Cu+Au at 1-2 energies</a:t>
                      </a:r>
                    </a:p>
                    <a:p>
                      <a:pPr algn="ctr"/>
                      <a:r>
                        <a:rPr lang="en-US" sz="1200" baseline="0"/>
                        <a:t>200 GeV p+A, 500 GeV p+p</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a:t>BESII 5-20</a:t>
                      </a:r>
                      <a:r>
                        <a:rPr lang="en-US" sz="1200" baseline="0"/>
                        <a:t> GeV Au+Au; 200 and 100 GeV Au+Au;</a:t>
                      </a:r>
                    </a:p>
                    <a:p>
                      <a:pPr algn="ctr"/>
                      <a:r>
                        <a:rPr lang="en-US" sz="1200" baseline="0"/>
                        <a:t>500 GeV p+p; 200 GeV polarized p+A</a:t>
                      </a: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a:p>
                  </a:txBody>
                  <a:tcPr marL="0" marR="0" marT="0" marB="0" anchor="ctr" anchorCtr="1">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pSp>
        <p:nvGrpSpPr>
          <p:cNvPr id="60" name="Group 59"/>
          <p:cNvGrpSpPr/>
          <p:nvPr/>
        </p:nvGrpSpPr>
        <p:grpSpPr>
          <a:xfrm>
            <a:off x="3657600" y="358779"/>
            <a:ext cx="2209800" cy="307777"/>
            <a:chOff x="4402504" y="1934455"/>
            <a:chExt cx="1805636" cy="660596"/>
          </a:xfrm>
        </p:grpSpPr>
        <p:cxnSp>
          <p:nvCxnSpPr>
            <p:cNvPr id="61" name="Elbow Connector 60"/>
            <p:cNvCxnSpPr/>
            <p:nvPr/>
          </p:nvCxnSpPr>
          <p:spPr>
            <a:xfrm>
              <a:off x="4420748" y="2156698"/>
              <a:ext cx="1751452" cy="357902"/>
            </a:xfrm>
            <a:prstGeom prst="bentConnector3">
              <a:avLst>
                <a:gd name="adj1" fmla="val 66"/>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4402504" y="1934455"/>
              <a:ext cx="1805636" cy="660596"/>
            </a:xfrm>
            <a:prstGeom prst="rect">
              <a:avLst/>
            </a:prstGeom>
            <a:noFill/>
          </p:spPr>
          <p:txBody>
            <a:bodyPr wrap="square" rtlCol="0">
              <a:spAutoFit/>
            </a:bodyPr>
            <a:lstStyle/>
            <a:p>
              <a:r>
                <a:rPr lang="en-US" sz="1400"/>
                <a:t>Earliest Possible e-cooling</a:t>
              </a:r>
            </a:p>
          </p:txBody>
        </p:sp>
      </p:grpSp>
      <p:pic>
        <p:nvPicPr>
          <p:cNvPr id="39" name="Picture 38" descr="hqdiffusion_v0.png"/>
          <p:cNvPicPr>
            <a:picLocks noChangeAspect="1"/>
          </p:cNvPicPr>
          <p:nvPr/>
        </p:nvPicPr>
        <p:blipFill>
          <a:blip r:embed="rId2" cstate="print"/>
          <a:stretch>
            <a:fillRect/>
          </a:stretch>
        </p:blipFill>
        <p:spPr>
          <a:xfrm>
            <a:off x="1066800" y="1923668"/>
            <a:ext cx="7035585" cy="3334132"/>
          </a:xfrm>
          <a:prstGeom prst="rect">
            <a:avLst/>
          </a:prstGeom>
          <a:ln>
            <a:solidFill>
              <a:srgbClr val="000000"/>
            </a:solidFill>
          </a:ln>
        </p:spPr>
      </p:pic>
      <p:cxnSp>
        <p:nvCxnSpPr>
          <p:cNvPr id="43" name="Curved Connector 42"/>
          <p:cNvCxnSpPr>
            <a:endCxn id="39" idx="0"/>
          </p:cNvCxnSpPr>
          <p:nvPr/>
        </p:nvCxnSpPr>
        <p:spPr>
          <a:xfrm rot="16200000" flipH="1">
            <a:off x="3349764" y="688839"/>
            <a:ext cx="1542666" cy="926991"/>
          </a:xfrm>
          <a:prstGeom prst="curvedConnector3">
            <a:avLst>
              <a:gd name="adj1" fmla="val 50000"/>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cxnSp>
        <p:nvCxnSpPr>
          <p:cNvPr id="69" name="Curved Connector 68"/>
          <p:cNvCxnSpPr/>
          <p:nvPr/>
        </p:nvCxnSpPr>
        <p:spPr>
          <a:xfrm rot="5400000" flipH="1" flipV="1">
            <a:off x="3334140" y="5277240"/>
            <a:ext cx="1218423" cy="1181098"/>
          </a:xfrm>
          <a:prstGeom prst="curvedConnector3">
            <a:avLst>
              <a:gd name="adj1" fmla="val 50000"/>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6573</TotalTime>
  <Words>2274</Words>
  <Application>Microsoft Macintosh PowerPoint</Application>
  <PresentationFormat>On-screen Show (4:3)</PresentationFormat>
  <Paragraphs>320</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Take Away Message</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Meeting Summary</dc:title>
  <dc:subject/>
  <dc:creator>Sorensen</dc:creator>
  <cp:keywords/>
  <dc:description/>
  <cp:lastModifiedBy>Paul Sorensen</cp:lastModifiedBy>
  <cp:revision>24</cp:revision>
  <dcterms:created xsi:type="dcterms:W3CDTF">2012-10-19T15:40:57Z</dcterms:created>
  <dcterms:modified xsi:type="dcterms:W3CDTF">2012-10-22T15:53:43Z</dcterms:modified>
  <cp:category/>
</cp:coreProperties>
</file>