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72" r:id="rId5"/>
    <p:sldId id="273" r:id="rId6"/>
    <p:sldId id="282" r:id="rId7"/>
    <p:sldId id="261" r:id="rId8"/>
    <p:sldId id="262" r:id="rId9"/>
    <p:sldId id="269" r:id="rId10"/>
    <p:sldId id="268" r:id="rId11"/>
    <p:sldId id="264" r:id="rId12"/>
    <p:sldId id="275" r:id="rId13"/>
    <p:sldId id="281" r:id="rId14"/>
    <p:sldId id="265" r:id="rId15"/>
    <p:sldId id="266" r:id="rId16"/>
    <p:sldId id="267" r:id="rId17"/>
    <p:sldId id="258" r:id="rId18"/>
    <p:sldId id="280" r:id="rId19"/>
    <p:sldId id="277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2" autoAdjust="0"/>
    <p:restoredTop sz="94660"/>
  </p:normalViewPr>
  <p:slideViewPr>
    <p:cSldViewPr>
      <p:cViewPr>
        <p:scale>
          <a:sx n="100" d="100"/>
          <a:sy n="100" d="100"/>
        </p:scale>
        <p:origin x="-5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7317-49FA-44F2-B2E1-6C5C0BBAEBD3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7063B-2A8F-48C6-9CD4-EB525159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8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063B-2A8F-48C6-9CD4-EB52515900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8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1E5-D0C4-4508-9368-8E152B1D6318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2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C3CB-F1CD-4916-8EEF-76D686B6EBD9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90D8-5383-4DD9-9A2E-D4710BDD8D74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6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C5B-C07C-420B-8085-D400162DCA79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7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8277-D569-4E45-AFDA-47EBB8D372AA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9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E5D3-0C64-47EF-9BE9-FD85708B5224}" type="datetime1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6361-7762-428C-88D8-57B426C61340}" type="datetime1">
              <a:rPr lang="en-US" smtClean="0"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2AF9-39CF-4208-BFCD-B32A35CAB0E8}" type="datetime1">
              <a:rPr lang="en-US" smtClean="0"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22A3-B742-4914-B2C6-C5F0DCAAD288}" type="datetime1">
              <a:rPr lang="en-US" smtClean="0"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FFF0-FB62-4CC5-A213-C3B34F467A00}" type="datetime1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21B7-D041-4A1B-AFBC-C5138FE9AF74}" type="datetime1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2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3B26-528B-4900-B70E-170BE1B11533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6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206" y="172671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 err="1" smtClean="0">
                <a:solidFill>
                  <a:schemeClr val="tx2"/>
                </a:solidFill>
              </a:rPr>
              <a:t>p+A</a:t>
            </a:r>
            <a:r>
              <a:rPr lang="en-US" b="1" dirty="0" smtClean="0">
                <a:solidFill>
                  <a:schemeClr val="tx2"/>
                </a:solidFill>
              </a:rPr>
              <a:t> Program and Future Studies of Gluon Saturation with PHENIX and STAR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8006" y="3482489"/>
            <a:ext cx="6400800" cy="1752600"/>
          </a:xfrm>
        </p:spPr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Lajoie</a:t>
            </a:r>
            <a:endParaRPr lang="en-US" dirty="0" smtClean="0"/>
          </a:p>
          <a:p>
            <a:r>
              <a:rPr lang="en-US" i="1" dirty="0" smtClean="0"/>
              <a:t>Iowa State University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735D-80E8-43C1-BB6E-75EB1B28867B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734346"/>
            <a:ext cx="1159612" cy="82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5558" y="2449983"/>
            <a:ext cx="3570932" cy="3374983"/>
            <a:chOff x="439202" y="3018838"/>
            <a:chExt cx="3570932" cy="3374983"/>
          </a:xfrm>
        </p:grpSpPr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2" cstate="print"/>
            <a:srcRect r="8086"/>
            <a:stretch>
              <a:fillRect/>
            </a:stretch>
          </p:blipFill>
          <p:spPr bwMode="auto">
            <a:xfrm>
              <a:off x="439202" y="3018838"/>
              <a:ext cx="3235569" cy="334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1541448" y="3611988"/>
              <a:ext cx="10983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b=0-100%”</a:t>
              </a:r>
              <a:endParaRPr lang="en-US" sz="1400" dirty="0"/>
            </a:p>
          </p:txBody>
        </p:sp>
        <p:sp>
          <p:nvSpPr>
            <p:cNvPr id="36" name="Up-Down Arrow 35"/>
            <p:cNvSpPr/>
            <p:nvPr/>
          </p:nvSpPr>
          <p:spPr>
            <a:xfrm>
              <a:off x="1664031" y="4501338"/>
              <a:ext cx="87548" cy="1138136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TextBox 23"/>
            <p:cNvSpPr txBox="1"/>
            <p:nvPr/>
          </p:nvSpPr>
          <p:spPr>
            <a:xfrm>
              <a:off x="1849534" y="5177783"/>
              <a:ext cx="1269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srgbClr val="FF0000"/>
                  </a:solidFill>
                </a:rPr>
                <a:t>Large uncertainty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At low-x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26"/>
            <p:cNvSpPr txBox="1"/>
            <p:nvPr/>
          </p:nvSpPr>
          <p:spPr>
            <a:xfrm>
              <a:off x="2576277" y="58373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39" name="TextBox 27"/>
            <p:cNvSpPr txBox="1"/>
            <p:nvPr/>
          </p:nvSpPr>
          <p:spPr>
            <a:xfrm>
              <a:off x="2529258" y="4680283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gluons</a:t>
              </a:r>
              <a:endParaRPr lang="en-US" dirty="0"/>
            </a:p>
          </p:txBody>
        </p:sp>
        <p:sp>
          <p:nvSpPr>
            <p:cNvPr id="40" name="TextBox 18"/>
            <p:cNvSpPr txBox="1"/>
            <p:nvPr/>
          </p:nvSpPr>
          <p:spPr>
            <a:xfrm>
              <a:off x="501124" y="6116822"/>
              <a:ext cx="35090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 smtClean="0"/>
                <a:t>Eskola</a:t>
              </a:r>
              <a:r>
                <a:rPr lang="en-US" sz="1200" dirty="0" smtClean="0"/>
                <a:t> , </a:t>
              </a:r>
              <a:r>
                <a:rPr lang="en-US" sz="1200" dirty="0" err="1" smtClean="0"/>
                <a:t>Paukkunen</a:t>
              </a:r>
              <a:r>
                <a:rPr lang="en-US" sz="1200" dirty="0" smtClean="0"/>
                <a:t>, Salgado, JHP04 (2009)065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376940" y="3018839"/>
              <a:ext cx="519179" cy="421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91974"/>
            <a:ext cx="48768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159C-E195-4CFB-8ACF-9522763E984A}" type="datetime1">
              <a:rPr lang="en-US" smtClean="0"/>
              <a:t>10/19/2012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EPS09 Limits from Prompt Photons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>
            <a:stCxn id="18" idx="1"/>
          </p:cNvCxnSpPr>
          <p:nvPr/>
        </p:nvCxnSpPr>
        <p:spPr>
          <a:xfrm flipH="1" flipV="1">
            <a:off x="5994646" y="3646714"/>
            <a:ext cx="406890" cy="1121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1"/>
          </p:cNvCxnSpPr>
          <p:nvPr/>
        </p:nvCxnSpPr>
        <p:spPr>
          <a:xfrm flipH="1" flipV="1">
            <a:off x="5994646" y="3200400"/>
            <a:ext cx="406890" cy="1567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1536" y="4583081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90% C.L.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00600" y="1447800"/>
            <a:ext cx="1449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MPC-EX</a:t>
            </a:r>
          </a:p>
          <a:p>
            <a:r>
              <a:rPr lang="en-US" dirty="0" smtClean="0"/>
              <a:t>350nb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d+Au</a:t>
            </a:r>
            <a:endParaRPr lang="en-US" dirty="0" smtClean="0"/>
          </a:p>
          <a:p>
            <a:r>
              <a:rPr lang="en-US" dirty="0" smtClean="0"/>
              <a:t>50pb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899666"/>
            <a:ext cx="778283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Prompt photons in MPC-EX -&gt; Precise Measurement of </a:t>
            </a:r>
            <a:r>
              <a:rPr lang="en-US" sz="2000" b="1" dirty="0"/>
              <a:t>G</a:t>
            </a:r>
            <a:r>
              <a:rPr lang="en-US" sz="2000" b="1" dirty="0" smtClean="0"/>
              <a:t>luons at Low-x </a:t>
            </a:r>
            <a:endParaRPr lang="en-US" sz="2000" b="1" dirty="0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r="48205" b="29519"/>
          <a:stretch/>
        </p:blipFill>
        <p:spPr bwMode="auto">
          <a:xfrm>
            <a:off x="1096264" y="1474391"/>
            <a:ext cx="1621458" cy="68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5" r="15253" b="30869"/>
          <a:stretch/>
        </p:blipFill>
        <p:spPr bwMode="auto">
          <a:xfrm>
            <a:off x="1142647" y="2163150"/>
            <a:ext cx="1587031" cy="68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884676" y="1356693"/>
            <a:ext cx="2210149" cy="806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0627" y="990600"/>
            <a:ext cx="276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 Direct Photon Diagrams: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STAR Near-Term Efforts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8719-4ECE-4407-8C04-56CF3A905216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08" y="1371600"/>
            <a:ext cx="612439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86600" y="1186934"/>
            <a:ext cx="1066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~ Run-15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676400"/>
            <a:ext cx="2209800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Addition of E864 calorimeters behind FMS – full calorimetric jets!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Unique@RHIC</a:t>
            </a:r>
            <a:r>
              <a:rPr lang="en-US" b="1" dirty="0" smtClean="0">
                <a:solidFill>
                  <a:schemeClr val="tx2"/>
                </a:solidFill>
              </a:rPr>
              <a:t>: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i="1" dirty="0" smtClean="0">
                <a:solidFill>
                  <a:schemeClr val="tx2"/>
                </a:solidFill>
              </a:rPr>
              <a:t>Polarized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p+A</a:t>
            </a:r>
            <a:r>
              <a:rPr lang="en-US" b="1" dirty="0" smtClean="0">
                <a:solidFill>
                  <a:schemeClr val="tx2"/>
                </a:solidFill>
              </a:rPr>
              <a:t> Collisions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A3D8-5083-432E-8F39-61D271AAA4BE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" descr="C:\Users\seto\Desktop\QM\work\ANplt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33210"/>
            <a:ext cx="5358316" cy="3581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200" y="1245602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Kang, </a:t>
            </a:r>
            <a:r>
              <a:rPr lang="en-US" sz="1600" b="1" dirty="0" smtClean="0"/>
              <a:t>Yuan: PRD 84, 034019 (2011)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10269" y="4854803"/>
            <a:ext cx="153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by R. </a:t>
            </a:r>
            <a:r>
              <a:rPr lang="en-US" dirty="0" err="1" smtClean="0"/>
              <a:t>Seto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9000" y="2547610"/>
            <a:ext cx="866775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878718"/>
              </p:ext>
            </p:extLst>
          </p:nvPr>
        </p:nvGraphicFramePr>
        <p:xfrm>
          <a:off x="3762375" y="1735263"/>
          <a:ext cx="762000" cy="78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4" imgW="444240" imgH="457200" progId="Equation.DSMT4">
                  <p:embed/>
                </p:oleObj>
              </mc:Choice>
              <mc:Fallback>
                <p:oleObj name="Equation" r:id="rId4" imgW="444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2375" y="1735263"/>
                        <a:ext cx="762000" cy="783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3350" y="1245602"/>
            <a:ext cx="345870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Single spin asymmetries can act as </a:t>
            </a:r>
            <a:br>
              <a:rPr lang="en-US" dirty="0" smtClean="0"/>
            </a:br>
            <a:r>
              <a:rPr lang="en-US" dirty="0" smtClean="0"/>
              <a:t>a probe of the saturation scale.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5486400"/>
            <a:ext cx="4352926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A unique capability of RHIC!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6" y="2971800"/>
            <a:ext cx="3595954" cy="340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39171"/>
              </p:ext>
            </p:extLst>
          </p:nvPr>
        </p:nvGraphicFramePr>
        <p:xfrm>
          <a:off x="233096" y="2039956"/>
          <a:ext cx="3364312" cy="1011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7" imgW="1688760" imgH="507960" progId="Equation.DSMT4">
                  <p:embed/>
                </p:oleObj>
              </mc:Choice>
              <mc:Fallback>
                <p:oleObj name="Equation" r:id="rId7" imgW="1688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096" y="2039956"/>
                        <a:ext cx="3364312" cy="1011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1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Future </a:t>
            </a:r>
            <a:r>
              <a:rPr lang="en-US" b="1" dirty="0" smtClean="0">
                <a:solidFill>
                  <a:schemeClr val="tx2"/>
                </a:solidFill>
              </a:rPr>
              <a:t>Saturation Measurements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Forward-forward correlations:</a:t>
            </a:r>
          </a:p>
          <a:p>
            <a:pPr lvl="1"/>
            <a:r>
              <a:rPr lang="en-US" dirty="0" smtClean="0"/>
              <a:t>h-h and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are straightforward experimentally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-h and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baseline="30000" dirty="0"/>
              <a:t>0</a:t>
            </a:r>
            <a:r>
              <a:rPr lang="en-US" dirty="0" smtClean="0"/>
              <a:t> are easier to interpret</a:t>
            </a:r>
          </a:p>
          <a:p>
            <a:pPr lvl="1"/>
            <a:r>
              <a:rPr lang="en-US" dirty="0" smtClean="0"/>
              <a:t>jet-jet,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-jet gives access to complete kinematics at </a:t>
            </a:r>
            <a:r>
              <a:rPr lang="en-US" dirty="0" smtClean="0"/>
              <a:t>LO</a:t>
            </a:r>
          </a:p>
          <a:p>
            <a:r>
              <a:rPr lang="en-US" b="1" dirty="0" smtClean="0"/>
              <a:t>J/</a:t>
            </a:r>
            <a:r>
              <a:rPr lang="en-US" b="1" dirty="0" smtClean="0">
                <a:latin typeface="Symbol" pitchFamily="18" charset="2"/>
              </a:rPr>
              <a:t>Y</a:t>
            </a:r>
            <a:r>
              <a:rPr lang="en-US" b="1" dirty="0" smtClean="0"/>
              <a:t> Production at forward rapidity:</a:t>
            </a:r>
          </a:p>
          <a:p>
            <a:pPr lvl="1"/>
            <a:r>
              <a:rPr lang="en-US" dirty="0" smtClean="0"/>
              <a:t>Complimentary measurement (</a:t>
            </a:r>
            <a:r>
              <a:rPr lang="en-US" dirty="0" err="1" smtClean="0"/>
              <a:t>gg</a:t>
            </a:r>
            <a:r>
              <a:rPr lang="en-US" dirty="0" smtClean="0"/>
              <a:t> fusion)</a:t>
            </a:r>
            <a:endParaRPr lang="en-US" dirty="0"/>
          </a:p>
          <a:p>
            <a:r>
              <a:rPr lang="en-US" b="1" dirty="0" err="1" smtClean="0"/>
              <a:t>Drell</a:t>
            </a:r>
            <a:r>
              <a:rPr lang="en-US" b="1" dirty="0" smtClean="0"/>
              <a:t>-Yan:</a:t>
            </a:r>
          </a:p>
          <a:p>
            <a:pPr lvl="1"/>
            <a:r>
              <a:rPr lang="en-US" dirty="0" smtClean="0"/>
              <a:t>Complete kinematics: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Q</a:t>
            </a:r>
            <a:r>
              <a:rPr lang="en-US" baseline="30000" dirty="0" smtClean="0"/>
              <a:t>2</a:t>
            </a:r>
            <a:r>
              <a:rPr lang="en-US" dirty="0" smtClean="0"/>
              <a:t> event-by-event</a:t>
            </a:r>
          </a:p>
          <a:p>
            <a:pPr lvl="1"/>
            <a:r>
              <a:rPr lang="en-US" dirty="0" smtClean="0"/>
              <a:t>True 2-&gt;1 process yields access to </a:t>
            </a:r>
            <a:r>
              <a:rPr lang="en-US" dirty="0" smtClean="0"/>
              <a:t>x&lt;0.001</a:t>
            </a:r>
          </a:p>
          <a:p>
            <a:pPr lvl="1"/>
            <a:r>
              <a:rPr lang="en-US" dirty="0" smtClean="0"/>
              <a:t>Requires high luminosity (end of decade)</a:t>
            </a:r>
            <a:endParaRPr lang="en-US" dirty="0"/>
          </a:p>
          <a:p>
            <a:r>
              <a:rPr lang="en-US" b="1" dirty="0" smtClean="0"/>
              <a:t>Lots </a:t>
            </a:r>
            <a:r>
              <a:rPr lang="en-US" b="1" dirty="0" smtClean="0"/>
              <a:t>of overlap with forward SSA’s</a:t>
            </a:r>
          </a:p>
          <a:p>
            <a:pPr lvl="1"/>
            <a:r>
              <a:rPr lang="en-US" dirty="0" smtClean="0"/>
              <a:t>Proposed upgrades reflect integrated approach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5E52-B0ED-4F20-8B4A-47C5A7BA1527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7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77898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PHENIX Forward Upgrade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E401-4FF2-4395-A6FD-8D29C9F2BCA7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143000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Optimized for jets, photons and DY over a large range in rapidity  (1.2&lt;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&lt;4)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Extension of </a:t>
            </a:r>
            <a:r>
              <a:rPr lang="en-US" dirty="0" err="1" smtClean="0"/>
              <a:t>sPHENIX</a:t>
            </a:r>
            <a:r>
              <a:rPr lang="en-US" dirty="0" smtClean="0"/>
              <a:t> central solenoid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GEM based tracking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Diamond pixel for heavy flavor tagging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RICH based PID (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/K/p)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EM and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calorimetry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Muon</a:t>
            </a:r>
            <a:r>
              <a:rPr lang="en-US" dirty="0" smtClean="0"/>
              <a:t> identification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" y="25146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STAR Forward Upgrade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6685650" cy="38865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B807-A972-4E8D-8718-F4D1185068DD}" type="datetime1">
              <a:rPr lang="en-US" smtClean="0"/>
              <a:t>10/19/2012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5686" y="1828800"/>
            <a:ext cx="19050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Staged Approach:</a:t>
            </a:r>
          </a:p>
          <a:p>
            <a:endParaRPr lang="en-US" b="1" dirty="0"/>
          </a:p>
          <a:p>
            <a:r>
              <a:rPr lang="en-US" b="1" dirty="0" smtClean="0"/>
              <a:t>Calorimeters: 2015-2017</a:t>
            </a:r>
          </a:p>
          <a:p>
            <a:endParaRPr lang="en-US" b="1" dirty="0"/>
          </a:p>
          <a:p>
            <a:r>
              <a:rPr lang="en-US" b="1" dirty="0" smtClean="0"/>
              <a:t>GEM Trackers: </a:t>
            </a:r>
          </a:p>
          <a:p>
            <a:r>
              <a:rPr lang="en-US" b="1" dirty="0" smtClean="0"/>
              <a:t>~2017</a:t>
            </a:r>
          </a:p>
          <a:p>
            <a:endParaRPr lang="en-US" b="1" dirty="0"/>
          </a:p>
          <a:p>
            <a:r>
              <a:rPr lang="en-US" b="1" dirty="0" smtClean="0"/>
              <a:t>Cerenkov: </a:t>
            </a:r>
          </a:p>
          <a:p>
            <a:r>
              <a:rPr lang="en-US" b="1" dirty="0" smtClean="0"/>
              <a:t>2018-2019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79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Summary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 smtClean="0"/>
              <a:t>The study of gluon saturation offers a window into the structure of matter:</a:t>
            </a:r>
          </a:p>
          <a:p>
            <a:pPr lvl="1"/>
            <a:r>
              <a:rPr lang="en-US" dirty="0" smtClean="0"/>
              <a:t>Important to understand </a:t>
            </a:r>
            <a:r>
              <a:rPr lang="en-US" dirty="0" err="1" smtClean="0"/>
              <a:t>partonic</a:t>
            </a:r>
            <a:r>
              <a:rPr lang="en-US" dirty="0" smtClean="0"/>
              <a:t> processes on nuclei</a:t>
            </a:r>
          </a:p>
          <a:p>
            <a:pPr lvl="1"/>
            <a:r>
              <a:rPr lang="en-US" dirty="0" smtClean="0"/>
              <a:t>Sets the initial conditions for HI collisions</a:t>
            </a:r>
          </a:p>
          <a:p>
            <a:endParaRPr lang="en-US" dirty="0"/>
          </a:p>
          <a:p>
            <a:r>
              <a:rPr lang="en-US" sz="3400" b="1" dirty="0" smtClean="0"/>
              <a:t>Tantalizing hints in current RHIC data!</a:t>
            </a:r>
          </a:p>
          <a:p>
            <a:endParaRPr lang="en-US" dirty="0"/>
          </a:p>
          <a:p>
            <a:r>
              <a:rPr lang="en-US" sz="3400" b="1" dirty="0" smtClean="0"/>
              <a:t>Near-term detector upgrades will continue the success and open new approaches:</a:t>
            </a:r>
          </a:p>
          <a:p>
            <a:pPr lvl="1"/>
            <a:r>
              <a:rPr lang="en-US" dirty="0" smtClean="0"/>
              <a:t>Prompt Photons in the PHENIX MPC-EX</a:t>
            </a:r>
          </a:p>
          <a:p>
            <a:pPr lvl="1"/>
            <a:r>
              <a:rPr lang="en-US" dirty="0" smtClean="0"/>
              <a:t>Jet correlations with STAR FHC</a:t>
            </a:r>
          </a:p>
          <a:p>
            <a:pPr lvl="1"/>
            <a:r>
              <a:rPr lang="en-US" dirty="0" smtClean="0"/>
              <a:t>Polarized </a:t>
            </a:r>
            <a:r>
              <a:rPr lang="en-US" dirty="0" err="1" smtClean="0"/>
              <a:t>p+A</a:t>
            </a:r>
            <a:r>
              <a:rPr lang="en-US" dirty="0" smtClean="0"/>
              <a:t> </a:t>
            </a:r>
            <a:r>
              <a:rPr lang="en-US" dirty="0" err="1" smtClean="0"/>
              <a:t>collsions</a:t>
            </a:r>
            <a:r>
              <a:rPr lang="en-US" dirty="0" smtClean="0"/>
              <a:t> a unique opportunity</a:t>
            </a:r>
          </a:p>
          <a:p>
            <a:pPr lvl="1"/>
            <a:endParaRPr lang="en-US" dirty="0" smtClean="0"/>
          </a:p>
          <a:p>
            <a:r>
              <a:rPr lang="en-US" sz="3400" b="1" dirty="0"/>
              <a:t>U</a:t>
            </a:r>
            <a:r>
              <a:rPr lang="en-US" sz="3400" b="1" dirty="0" smtClean="0"/>
              <a:t>pgrades of STAR and PHENIX will permit full exploitation of the physics potential.   </a:t>
            </a:r>
            <a:endParaRPr lang="en-US" sz="3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E43C-D86A-4B8A-BBBB-AE6E38B085F7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BACKUP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BD46-2E19-45CC-BFD0-99C4BADB1B68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88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TBD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5BFD-9E92-4DBC-9674-698652875091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24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Process Fractions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111-5201-4A42-8E56-1D61DD1915F0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385888"/>
            <a:ext cx="53244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Outline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Gluon Saturation</a:t>
            </a:r>
          </a:p>
          <a:p>
            <a:pPr lvl="1"/>
            <a:r>
              <a:rPr lang="en-US" dirty="0" smtClean="0"/>
              <a:t>Why is it interesting? </a:t>
            </a:r>
          </a:p>
          <a:p>
            <a:r>
              <a:rPr lang="en-US" b="1" dirty="0" smtClean="0"/>
              <a:t>What do we know from </a:t>
            </a:r>
            <a:r>
              <a:rPr lang="en-US" b="1" dirty="0" err="1" smtClean="0"/>
              <a:t>d+Au</a:t>
            </a:r>
            <a:r>
              <a:rPr lang="en-US" b="1" dirty="0" smtClean="0"/>
              <a:t>?</a:t>
            </a:r>
          </a:p>
          <a:p>
            <a:pPr lvl="1"/>
            <a:r>
              <a:rPr lang="en-US" dirty="0" smtClean="0"/>
              <a:t>Sampling of results from PHENIX and STAR</a:t>
            </a:r>
            <a:r>
              <a:rPr lang="en-US" dirty="0"/>
              <a:t> </a:t>
            </a:r>
            <a:r>
              <a:rPr lang="en-US" dirty="0" smtClean="0"/>
              <a:t>(and BRAHMS)</a:t>
            </a:r>
          </a:p>
          <a:p>
            <a:r>
              <a:rPr lang="en-US" b="1" dirty="0" smtClean="0"/>
              <a:t>Why </a:t>
            </a:r>
            <a:r>
              <a:rPr lang="en-US" b="1" dirty="0" err="1" smtClean="0"/>
              <a:t>p+A</a:t>
            </a:r>
            <a:r>
              <a:rPr lang="en-US" b="1" dirty="0" smtClean="0"/>
              <a:t> instead of </a:t>
            </a:r>
            <a:r>
              <a:rPr lang="en-US" b="1" dirty="0" err="1" smtClean="0"/>
              <a:t>d+A</a:t>
            </a:r>
            <a:r>
              <a:rPr lang="en-US" b="1" dirty="0" smtClean="0"/>
              <a:t>? </a:t>
            </a:r>
          </a:p>
          <a:p>
            <a:r>
              <a:rPr lang="en-US" b="1" dirty="0" smtClean="0"/>
              <a:t>Near Term Efforts</a:t>
            </a:r>
          </a:p>
          <a:p>
            <a:pPr lvl="1"/>
            <a:r>
              <a:rPr lang="en-US" dirty="0" smtClean="0"/>
              <a:t>PHENIX MPC-EX</a:t>
            </a:r>
          </a:p>
          <a:p>
            <a:pPr lvl="1"/>
            <a:r>
              <a:rPr lang="en-US" dirty="0" smtClean="0"/>
              <a:t>STAR (FMS and FHC)</a:t>
            </a:r>
          </a:p>
          <a:p>
            <a:pPr lvl="1"/>
            <a:r>
              <a:rPr lang="en-US" dirty="0" smtClean="0"/>
              <a:t>Polarized </a:t>
            </a:r>
            <a:r>
              <a:rPr lang="en-US" dirty="0" err="1" smtClean="0"/>
              <a:t>p+A</a:t>
            </a:r>
            <a:r>
              <a:rPr lang="en-US" dirty="0" smtClean="0"/>
              <a:t>:  a unique capability</a:t>
            </a:r>
          </a:p>
          <a:p>
            <a:r>
              <a:rPr lang="en-US" b="1" dirty="0" smtClean="0"/>
              <a:t>The PHENIX and STAR Forward Upgrades</a:t>
            </a:r>
          </a:p>
          <a:p>
            <a:pPr lvl="1"/>
            <a:r>
              <a:rPr lang="en-US" dirty="0" smtClean="0"/>
              <a:t>Physics opportunities with upgrades</a:t>
            </a:r>
          </a:p>
          <a:p>
            <a:r>
              <a:rPr lang="en-US" b="1" dirty="0" smtClean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F4A0-4B3D-48D0-A456-693D6B58517C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52" y="810965"/>
            <a:ext cx="3120894" cy="266373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FE3F-C553-42D9-AFBA-F08D408238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NSAC Town Meeting - DNP Fall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5725" y="230671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MPC-EX </a:t>
            </a:r>
            <a:r>
              <a:rPr lang="en-US" b="1" dirty="0" err="1" smtClean="0">
                <a:solidFill>
                  <a:schemeClr val="accent1"/>
                </a:solidFill>
              </a:rPr>
              <a:t>Minipad</a:t>
            </a:r>
            <a:r>
              <a:rPr lang="en-US" b="1" dirty="0" smtClean="0">
                <a:solidFill>
                  <a:schemeClr val="accent1"/>
                </a:solidFill>
              </a:rPr>
              <a:t> Sensors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369003" y="2680062"/>
            <a:ext cx="278922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mesons reconstructed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p+p</a:t>
            </a:r>
            <a:r>
              <a:rPr lang="en-US" dirty="0" smtClean="0"/>
              <a:t> jet events (E&gt;20GeV)</a:t>
            </a:r>
            <a:endParaRPr lang="en-US" dirty="0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6" y="3446273"/>
            <a:ext cx="3380214" cy="2535161"/>
          </a:xfrm>
          <a:prstGeom prst="rect">
            <a:avLst/>
          </a:prstGeom>
        </p:spPr>
      </p:pic>
      <p:sp>
        <p:nvSpPr>
          <p:cNvPr id="2049" name="TextBox 2048"/>
          <p:cNvSpPr txBox="1"/>
          <p:nvPr/>
        </p:nvSpPr>
        <p:spPr>
          <a:xfrm>
            <a:off x="1872898" y="5796768"/>
            <a:ext cx="1202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ass (</a:t>
            </a:r>
            <a:r>
              <a:rPr lang="en-US" sz="1400" dirty="0" err="1" smtClean="0"/>
              <a:t>GeV</a:t>
            </a:r>
            <a:r>
              <a:rPr lang="en-US" sz="1400" dirty="0" smtClean="0"/>
              <a:t>/c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5262424" y="845512"/>
            <a:ext cx="29819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1.8mm x 15mm “</a:t>
            </a:r>
            <a:r>
              <a:rPr lang="en-US" sz="1600" dirty="0" err="1" smtClean="0"/>
              <a:t>minipad</a:t>
            </a:r>
            <a:r>
              <a:rPr lang="en-US" sz="1600" dirty="0" smtClean="0"/>
              <a:t>” sensor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3962400" y="3446819"/>
            <a:ext cx="22703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Dual SVX-4 Readout Card</a:t>
            </a:r>
            <a:endParaRPr lang="en-US" sz="1600" dirty="0"/>
          </a:p>
        </p:txBody>
      </p:sp>
      <p:sp>
        <p:nvSpPr>
          <p:cNvPr id="2051" name="TextBox 2050"/>
          <p:cNvSpPr txBox="1"/>
          <p:nvPr/>
        </p:nvSpPr>
        <p:spPr>
          <a:xfrm>
            <a:off x="6901389" y="3980295"/>
            <a:ext cx="202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Cross-Section View:</a:t>
            </a:r>
            <a:endParaRPr 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70397" y="1184066"/>
            <a:ext cx="313683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Detector elements are Si “</a:t>
            </a:r>
            <a:r>
              <a:rPr lang="en-US" dirty="0" err="1" smtClean="0"/>
              <a:t>minipad</a:t>
            </a:r>
            <a:r>
              <a:rPr lang="en-US" dirty="0" smtClean="0"/>
              <a:t>” detectors, one layer per tungsten gap, oriented in X and Y (alternating layers). </a:t>
            </a:r>
            <a:endParaRPr lang="en-US" dirty="0"/>
          </a:p>
        </p:txBody>
      </p:sp>
      <p:pic>
        <p:nvPicPr>
          <p:cNvPr id="2052" name="Picture 20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00" y="3907750"/>
            <a:ext cx="2605398" cy="207368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507833" y="1400490"/>
            <a:ext cx="2421612" cy="2333309"/>
            <a:chOff x="681037" y="1905000"/>
            <a:chExt cx="2443163" cy="2152648"/>
          </a:xfrm>
        </p:grpSpPr>
        <p:grpSp>
          <p:nvGrpSpPr>
            <p:cNvPr id="18" name="Group 17"/>
            <p:cNvGrpSpPr/>
            <p:nvPr/>
          </p:nvGrpSpPr>
          <p:grpSpPr>
            <a:xfrm>
              <a:off x="685800" y="1905000"/>
              <a:ext cx="2438400" cy="538162"/>
              <a:chOff x="685800" y="1905000"/>
              <a:chExt cx="2438400" cy="538162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85800" y="1905000"/>
                <a:ext cx="24384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67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191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62036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219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371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524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764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828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9812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1336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286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4384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590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743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895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048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81037" y="2443162"/>
              <a:ext cx="2438400" cy="538162"/>
              <a:chOff x="685800" y="1905000"/>
              <a:chExt cx="2438400" cy="538162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85800" y="1905000"/>
                <a:ext cx="24384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667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191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062036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219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371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524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6764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828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9812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1336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286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4384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590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743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895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048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81037" y="2981324"/>
              <a:ext cx="2438400" cy="538162"/>
              <a:chOff x="685800" y="1905000"/>
              <a:chExt cx="2438400" cy="538162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85800" y="1905000"/>
                <a:ext cx="24384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667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191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062036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219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371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524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764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828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9812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1336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86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4384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590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743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895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048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81037" y="3519486"/>
              <a:ext cx="2438400" cy="538162"/>
              <a:chOff x="685800" y="1905000"/>
              <a:chExt cx="2438400" cy="53816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85800" y="1905000"/>
                <a:ext cx="24384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67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19161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62036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219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71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524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6764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828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9812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33600" y="1909762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286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4384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5908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7432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8956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048000" y="1905000"/>
                <a:ext cx="762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36" y="4333653"/>
            <a:ext cx="3619579" cy="209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5257800" y="1184066"/>
            <a:ext cx="381000" cy="220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1184066"/>
            <a:ext cx="799346" cy="216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448036" y="3050492"/>
            <a:ext cx="343164" cy="396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6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Gluon Saturation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DEA-3E6C-4556-B31F-7C8331124A7C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235940" cy="382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27447"/>
            <a:ext cx="2895600" cy="250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622" y="3360088"/>
            <a:ext cx="3214954" cy="304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5030560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nucleus is an </a:t>
            </a:r>
            <a:r>
              <a:rPr lang="en-US" i="1" dirty="0" smtClean="0"/>
              <a:t>amplifier</a:t>
            </a:r>
            <a:r>
              <a:rPr lang="en-US" dirty="0" smtClean="0"/>
              <a:t> of high gluon densities.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60953"/>
              </p:ext>
            </p:extLst>
          </p:nvPr>
        </p:nvGraphicFramePr>
        <p:xfrm>
          <a:off x="1676400" y="5399892"/>
          <a:ext cx="2319318" cy="893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6" imgW="1218960" imgH="469800" progId="Equation.DSMT4">
                  <p:embed/>
                </p:oleObj>
              </mc:Choice>
              <mc:Fallback>
                <p:oleObj name="Equation" r:id="rId6" imgW="1218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6400" y="5399892"/>
                        <a:ext cx="2319318" cy="893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72300" y="1295400"/>
            <a:ext cx="198120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gluon density grows to the point where recombination tames the growth of the gluon distribution at small x.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85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4C4-0FCA-4EC9-8692-EBF7030E8C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NSAC Town Meeting - DNP Fall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170" y="152400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Gluons in Nuclei</a:t>
            </a:r>
            <a:endParaRPr lang="en-US" b="1" baseline="-250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 r="8086"/>
          <a:stretch>
            <a:fillRect/>
          </a:stretch>
        </p:blipFill>
        <p:spPr bwMode="auto">
          <a:xfrm>
            <a:off x="5700418" y="1395213"/>
            <a:ext cx="3235569" cy="334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11" y="2073969"/>
            <a:ext cx="3114988" cy="247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802664" y="1988363"/>
            <a:ext cx="109837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b=0-100%”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03" y="894037"/>
            <a:ext cx="2584958" cy="7343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5"/>
          <p:cNvSpPr txBox="1"/>
          <p:nvPr/>
        </p:nvSpPr>
        <p:spPr>
          <a:xfrm>
            <a:off x="197875" y="1653843"/>
            <a:ext cx="3089628" cy="369332"/>
          </a:xfrm>
          <a:prstGeom prst="rect">
            <a:avLst/>
          </a:prstGeom>
          <a:solidFill>
            <a:srgbClr val="F4EF1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dirty="0" smtClean="0"/>
              <a:t>hadowing/saturation in nuclei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3479486" y="1739966"/>
            <a:ext cx="2101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Fit data on nuclei:</a:t>
            </a:r>
          </a:p>
          <a:p>
            <a:r>
              <a:rPr lang="en-US" dirty="0" smtClean="0"/>
              <a:t>SLAC, NMC, EMC </a:t>
            </a:r>
          </a:p>
          <a:p>
            <a:r>
              <a:rPr lang="en-US" dirty="0" smtClean="0"/>
              <a:t>DIS+DY+PHENIX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midrapidty</a:t>
            </a:r>
            <a:r>
              <a:rPr lang="en-US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endParaRPr lang="en-US" baseline="30000" dirty="0"/>
          </a:p>
        </p:txBody>
      </p:sp>
      <p:sp>
        <p:nvSpPr>
          <p:cNvPr id="14" name="Right Arrow 13"/>
          <p:cNvSpPr/>
          <p:nvPr/>
        </p:nvSpPr>
        <p:spPr>
          <a:xfrm>
            <a:off x="3479486" y="2959381"/>
            <a:ext cx="1877438" cy="194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6925247" y="2877713"/>
            <a:ext cx="87548" cy="1138136"/>
          </a:xfrm>
          <a:prstGeom prst="up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23"/>
          <p:cNvSpPr txBox="1"/>
          <p:nvPr/>
        </p:nvSpPr>
        <p:spPr>
          <a:xfrm>
            <a:off x="7110750" y="3554158"/>
            <a:ext cx="126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Large uncertainty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At low-x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3475319" y="3183080"/>
            <a:ext cx="2225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Lack of data</a:t>
            </a:r>
          </a:p>
          <a:p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large uncertainly </a:t>
            </a:r>
          </a:p>
          <a:p>
            <a:r>
              <a:rPr lang="en-US" dirty="0" smtClean="0">
                <a:sym typeface="Wingdings"/>
              </a:rPr>
              <a:t>      in gluon </a:t>
            </a:r>
            <a:r>
              <a:rPr lang="en-US" dirty="0" err="1" smtClean="0">
                <a:sym typeface="Wingdings"/>
              </a:rPr>
              <a:t>pdf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      at low-x</a:t>
            </a:r>
            <a:endParaRPr lang="en-US" dirty="0" smtClean="0"/>
          </a:p>
        </p:txBody>
      </p:sp>
      <p:sp>
        <p:nvSpPr>
          <p:cNvPr id="18" name="TextBox 26"/>
          <p:cNvSpPr txBox="1"/>
          <p:nvPr/>
        </p:nvSpPr>
        <p:spPr>
          <a:xfrm>
            <a:off x="7837493" y="42137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27"/>
          <p:cNvSpPr txBox="1"/>
          <p:nvPr/>
        </p:nvSpPr>
        <p:spPr>
          <a:xfrm>
            <a:off x="7790474" y="305665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gluons</a:t>
            </a:r>
            <a:endParaRPr lang="en-US" dirty="0"/>
          </a:p>
        </p:txBody>
      </p:sp>
      <p:sp>
        <p:nvSpPr>
          <p:cNvPr id="20" name="TextBox 18"/>
          <p:cNvSpPr txBox="1"/>
          <p:nvPr/>
        </p:nvSpPr>
        <p:spPr>
          <a:xfrm>
            <a:off x="5762340" y="4493197"/>
            <a:ext cx="35090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Eskola</a:t>
            </a:r>
            <a:r>
              <a:rPr lang="en-US" sz="1200" dirty="0" smtClean="0"/>
              <a:t> , </a:t>
            </a:r>
            <a:r>
              <a:rPr lang="en-US" sz="1200" dirty="0" err="1" smtClean="0"/>
              <a:t>Paukkunen</a:t>
            </a:r>
            <a:r>
              <a:rPr lang="en-US" sz="1200" dirty="0" smtClean="0"/>
              <a:t>, Salgado, JHP04 (2009)065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584445" y="4876800"/>
            <a:ext cx="766751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Large uncertainties in the nuclear gluon PDF at low-x</a:t>
            </a:r>
            <a:r>
              <a:rPr lang="en-US" dirty="0" smtClean="0"/>
              <a:t>, many important effects to disentangle – </a:t>
            </a:r>
            <a:r>
              <a:rPr lang="en-US" i="1" dirty="0" smtClean="0"/>
              <a:t>saturation, shadowing, </a:t>
            </a:r>
            <a:r>
              <a:rPr lang="en-US" i="1" dirty="0" err="1" smtClean="0"/>
              <a:t>antishadowing</a:t>
            </a:r>
            <a:r>
              <a:rPr lang="en-US" i="1" dirty="0" smtClean="0"/>
              <a:t>, energy loss</a:t>
            </a:r>
            <a:r>
              <a:rPr lang="en-US" dirty="0" smtClean="0"/>
              <a:t>, etc.</a:t>
            </a:r>
          </a:p>
          <a:p>
            <a:endParaRPr lang="en-US" dirty="0"/>
          </a:p>
          <a:p>
            <a:r>
              <a:rPr lang="en-US" dirty="0" smtClean="0"/>
              <a:t>Important for fundamental understand of </a:t>
            </a:r>
            <a:r>
              <a:rPr lang="en-US" dirty="0" err="1" smtClean="0"/>
              <a:t>partonic</a:t>
            </a:r>
            <a:r>
              <a:rPr lang="en-US" dirty="0" smtClean="0"/>
              <a:t> processes in nuclei, </a:t>
            </a:r>
            <a:r>
              <a:rPr lang="en-US" i="1" dirty="0" smtClean="0"/>
              <a:t>as well as </a:t>
            </a:r>
            <a:r>
              <a:rPr lang="en-US" dirty="0" smtClean="0"/>
              <a:t>for the initial conditions at RHIC and the LHC.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0" y="1395213"/>
            <a:ext cx="519179" cy="34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8124-38E1-407B-BB6C-44104F559E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NSAC Town Meeting - DNP Fall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170" y="152400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TMD Gluon PDF’s in </a:t>
            </a:r>
            <a:r>
              <a:rPr lang="en-US" b="1" dirty="0" err="1" smtClean="0">
                <a:solidFill>
                  <a:schemeClr val="tx2"/>
                </a:solidFill>
              </a:rPr>
              <a:t>p+A</a:t>
            </a:r>
            <a:endParaRPr lang="en-US" b="1" baseline="-25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810000"/>
            <a:ext cx="4419600" cy="230832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TMD factorization is </a:t>
            </a:r>
            <a:r>
              <a:rPr lang="en-US" sz="1600" i="1" dirty="0" smtClean="0"/>
              <a:t>recovered</a:t>
            </a:r>
            <a:r>
              <a:rPr lang="en-US" sz="1600" dirty="0" smtClean="0"/>
              <a:t> in low-x limit in </a:t>
            </a:r>
            <a:r>
              <a:rPr lang="en-US" sz="1600" dirty="0" err="1" smtClean="0"/>
              <a:t>p+A</a:t>
            </a:r>
            <a:r>
              <a:rPr lang="en-US" sz="1600" dirty="0" smtClean="0"/>
              <a:t>, consequence is </a:t>
            </a:r>
            <a:r>
              <a:rPr lang="en-US" sz="1600" u="sng" dirty="0" smtClean="0"/>
              <a:t>two</a:t>
            </a:r>
            <a:r>
              <a:rPr lang="en-US" sz="1600" dirty="0" smtClean="0"/>
              <a:t> gluon distributions:</a:t>
            </a:r>
          </a:p>
          <a:p>
            <a:endParaRPr lang="en-US" sz="1600" dirty="0"/>
          </a:p>
          <a:p>
            <a:r>
              <a:rPr lang="en-US" sz="1600" dirty="0" smtClean="0"/>
              <a:t>	G</a:t>
            </a:r>
            <a:r>
              <a:rPr lang="en-US" sz="1600" baseline="30000" dirty="0" smtClean="0"/>
              <a:t>(1)</a:t>
            </a:r>
            <a:r>
              <a:rPr lang="en-US" sz="1600" dirty="0" smtClean="0"/>
              <a:t>(</a:t>
            </a:r>
            <a:r>
              <a:rPr lang="en-US" sz="1600" dirty="0" err="1" smtClean="0"/>
              <a:t>x,k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) : gluon density</a:t>
            </a:r>
          </a:p>
          <a:p>
            <a:r>
              <a:rPr lang="en-US" sz="1600" dirty="0" smtClean="0"/>
              <a:t>	G</a:t>
            </a:r>
            <a:r>
              <a:rPr lang="en-US" sz="1600" baseline="30000" dirty="0" smtClean="0"/>
              <a:t>(2)</a:t>
            </a:r>
            <a:r>
              <a:rPr lang="en-US" sz="1600" dirty="0" smtClean="0"/>
              <a:t>(</a:t>
            </a:r>
            <a:r>
              <a:rPr lang="en-US" sz="1600" dirty="0" err="1" smtClean="0"/>
              <a:t>x,k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) : “dipole gluon distribution”</a:t>
            </a:r>
          </a:p>
          <a:p>
            <a:pPr lvl="5"/>
            <a:endParaRPr lang="en-US" sz="1600" dirty="0"/>
          </a:p>
          <a:p>
            <a:r>
              <a:rPr lang="en-US" sz="1600" dirty="0" smtClean="0"/>
              <a:t>TMD PDF’s at low-x are equivalent to those obtained in the Color Glass Condensate framework. </a:t>
            </a:r>
            <a:endParaRPr lang="en-US" sz="1600" dirty="0"/>
          </a:p>
        </p:txBody>
      </p:sp>
      <p:pic>
        <p:nvPicPr>
          <p:cNvPr id="11" name="Picture 2" descr="C:\Users\seto\Desktop\QM\t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4400"/>
            <a:ext cx="569364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895600" cy="250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376596"/>
            <a:ext cx="3429000" cy="29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The Big Questions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What is the gluon density in heavy nuclei in the RHIC kinematic range?</a:t>
            </a:r>
          </a:p>
          <a:p>
            <a:endParaRPr lang="en-US" dirty="0"/>
          </a:p>
          <a:p>
            <a:r>
              <a:rPr lang="en-US" dirty="0" smtClean="0"/>
              <a:t>What role does saturation play in determining this gluon density?</a:t>
            </a:r>
          </a:p>
          <a:p>
            <a:endParaRPr lang="en-US" dirty="0"/>
          </a:p>
          <a:p>
            <a:r>
              <a:rPr lang="en-US" dirty="0" smtClean="0"/>
              <a:t>What is the saturation scale </a:t>
            </a:r>
            <a:r>
              <a:rPr lang="en-US" i="1" dirty="0" smtClean="0"/>
              <a:t>Q</a:t>
            </a:r>
            <a:r>
              <a:rPr lang="en-US" i="1" baseline="-25000" dirty="0" smtClean="0"/>
              <a:t>s</a:t>
            </a:r>
            <a:r>
              <a:rPr lang="en-US" dirty="0" smtClean="0"/>
              <a:t>, and how does it depend on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0596-F112-4039-8A8F-68D4933036F0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3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What do we know from </a:t>
            </a:r>
            <a:r>
              <a:rPr lang="en-US" b="1" dirty="0" err="1" smtClean="0">
                <a:solidFill>
                  <a:schemeClr val="tx2"/>
                </a:solidFill>
              </a:rPr>
              <a:t>d+Au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DBD3-9A15-4D0F-80D0-DB9897AC378E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/>
        </p:nvSpPr>
        <p:spPr>
          <a:xfrm>
            <a:off x="2314679" y="6272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C:\Documents and Settings\leitch\My Documents\physics\2011\emmi_sicily_sep11\ppg109\jda0_20.png"/>
          <p:cNvPicPr>
            <a:picLocks noChangeAspect="1" noChangeArrowheads="1"/>
          </p:cNvPicPr>
          <p:nvPr/>
        </p:nvPicPr>
        <p:blipFill>
          <a:blip r:embed="rId2" cstate="print"/>
          <a:srcRect l="909" t="14119" r="10001" b="1177"/>
          <a:stretch>
            <a:fillRect/>
          </a:stretch>
        </p:blipFill>
        <p:spPr bwMode="auto">
          <a:xfrm>
            <a:off x="241174" y="2927456"/>
            <a:ext cx="4607981" cy="3385502"/>
          </a:xfrm>
          <a:prstGeom prst="rect">
            <a:avLst/>
          </a:prstGeom>
          <a:noFill/>
        </p:spPr>
      </p:pic>
      <p:sp>
        <p:nvSpPr>
          <p:cNvPr id="10" name="TextBox 23"/>
          <p:cNvSpPr txBox="1"/>
          <p:nvPr/>
        </p:nvSpPr>
        <p:spPr>
          <a:xfrm>
            <a:off x="867339" y="1524000"/>
            <a:ext cx="371556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PHENIX/BRAHMS/STAR 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dAu</a:t>
            </a:r>
            <a:endParaRPr lang="en-US" sz="2400" dirty="0" smtClean="0"/>
          </a:p>
          <a:p>
            <a:r>
              <a:rPr lang="en-US" sz="1600" dirty="0" smtClean="0"/>
              <a:t>Forward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dAu</a:t>
            </a:r>
            <a:r>
              <a:rPr lang="en-US" sz="1600" dirty="0" smtClean="0"/>
              <a:t> shows higher suppression</a:t>
            </a:r>
            <a:endParaRPr lang="en-US" sz="1600" dirty="0"/>
          </a:p>
        </p:txBody>
      </p:sp>
      <p:sp>
        <p:nvSpPr>
          <p:cNvPr id="11" name="Right Brace 10"/>
          <p:cNvSpPr/>
          <p:nvPr/>
        </p:nvSpPr>
        <p:spPr>
          <a:xfrm>
            <a:off x="1538551" y="4712461"/>
            <a:ext cx="239219" cy="45720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25"/>
          <p:cNvSpPr txBox="1"/>
          <p:nvPr/>
        </p:nvSpPr>
        <p:spPr>
          <a:xfrm>
            <a:off x="1777770" y="478595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0.1-0.2</a:t>
            </a:r>
            <a:endParaRPr lang="en-US" dirty="0"/>
          </a:p>
        </p:txBody>
      </p:sp>
      <p:sp>
        <p:nvSpPr>
          <p:cNvPr id="13" name="TextBox 8"/>
          <p:cNvSpPr txBox="1"/>
          <p:nvPr/>
        </p:nvSpPr>
        <p:spPr>
          <a:xfrm>
            <a:off x="5257800" y="4917851"/>
            <a:ext cx="3406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PHENIX/STAR forward</a:t>
            </a:r>
          </a:p>
          <a:p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correlations and J/</a:t>
            </a:r>
            <a:r>
              <a:rPr lang="el-GR" sz="2400" dirty="0" smtClean="0"/>
              <a:t>Ψ</a:t>
            </a:r>
            <a:endParaRPr lang="en-US" sz="2400" dirty="0" smtClean="0"/>
          </a:p>
          <a:p>
            <a:r>
              <a:rPr lang="en-US" sz="2400" dirty="0" smtClean="0"/>
              <a:t>suppressed</a:t>
            </a:r>
            <a:endParaRPr lang="en-US" sz="2400" dirty="0"/>
          </a:p>
        </p:txBody>
      </p:sp>
      <p:sp>
        <p:nvSpPr>
          <p:cNvPr id="15" name="Left Arrow 14"/>
          <p:cNvSpPr/>
          <p:nvPr/>
        </p:nvSpPr>
        <p:spPr>
          <a:xfrm>
            <a:off x="4811055" y="5170237"/>
            <a:ext cx="246743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80" y="930832"/>
            <a:ext cx="4056966" cy="398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eft Arrow 21"/>
          <p:cNvSpPr/>
          <p:nvPr/>
        </p:nvSpPr>
        <p:spPr>
          <a:xfrm rot="10800000">
            <a:off x="4582908" y="1756785"/>
            <a:ext cx="246743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Why </a:t>
            </a:r>
            <a:r>
              <a:rPr lang="en-US" b="1" dirty="0" err="1" smtClean="0">
                <a:solidFill>
                  <a:schemeClr val="tx2"/>
                </a:solidFill>
              </a:rPr>
              <a:t>p+A</a:t>
            </a:r>
            <a:r>
              <a:rPr lang="en-US" b="1" dirty="0" smtClean="0">
                <a:solidFill>
                  <a:schemeClr val="tx2"/>
                </a:solidFill>
              </a:rPr>
              <a:t> instead of </a:t>
            </a:r>
            <a:r>
              <a:rPr lang="en-US" b="1" dirty="0" err="1" smtClean="0">
                <a:solidFill>
                  <a:schemeClr val="tx2"/>
                </a:solidFill>
              </a:rPr>
              <a:t>d+A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CD69-0FD9-4E72-BB17-221383AF78A5}" type="datetime1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NSAC Town Meeting - DNP Fall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7"/>
          <a:stretch/>
        </p:blipFill>
        <p:spPr bwMode="auto">
          <a:xfrm>
            <a:off x="3838575" y="3182211"/>
            <a:ext cx="5105400" cy="107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6553200" cy="230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384637"/>
            <a:ext cx="1905000" cy="20313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Multi-</a:t>
            </a:r>
            <a:r>
              <a:rPr lang="en-US" dirty="0" err="1" smtClean="0"/>
              <a:t>parton</a:t>
            </a:r>
            <a:r>
              <a:rPr lang="en-US" dirty="0" smtClean="0"/>
              <a:t> interactions can contribute to the </a:t>
            </a:r>
            <a:r>
              <a:rPr lang="en-US" dirty="0" err="1" smtClean="0"/>
              <a:t>suppresion</a:t>
            </a:r>
            <a:r>
              <a:rPr lang="en-US" dirty="0" smtClean="0"/>
              <a:t> of the away-side correlation strength.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58103"/>
            <a:ext cx="2792438" cy="261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3583033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Phys. Rev. D 84 014008 (2011)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90458" y="4615934"/>
            <a:ext cx="4943942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Forward rapidity corresponds to </a:t>
            </a:r>
            <a:r>
              <a:rPr lang="en-US" i="1" dirty="0" smtClean="0"/>
              <a:t>high-x</a:t>
            </a:r>
            <a:r>
              <a:rPr lang="en-US" dirty="0" smtClean="0"/>
              <a:t> in the projectile nucleon (d or p). Nuclear corrections at high-x are large for the deuteron, which may necessitate </a:t>
            </a:r>
            <a:r>
              <a:rPr lang="en-US" dirty="0" err="1" smtClean="0"/>
              <a:t>d+p</a:t>
            </a:r>
            <a:r>
              <a:rPr lang="en-US" dirty="0" smtClean="0"/>
              <a:t> running for proper comparison.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914400"/>
            <a:ext cx="5178338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F32B-8C8B-4741-90D4-C9B879A4DB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NSAC Town Meeting - DNP Fall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5930" y="198438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 PHENIX MPC-EX Detector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4467678"/>
            <a:ext cx="3124200" cy="2057605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210995" y="1035971"/>
            <a:ext cx="3678641" cy="230832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 combined charged particle tracker and EM </a:t>
            </a:r>
            <a:r>
              <a:rPr lang="en-US" dirty="0" err="1" smtClean="0">
                <a:solidFill>
                  <a:prstClr val="black"/>
                </a:solidFill>
              </a:rPr>
              <a:t>preshower</a:t>
            </a:r>
            <a:r>
              <a:rPr lang="en-US" dirty="0" smtClean="0">
                <a:solidFill>
                  <a:prstClr val="black"/>
                </a:solidFill>
              </a:rPr>
              <a:t> detector – dual gain readout allows sensitivity to MIPs and full energy EM showers.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prstClr val="black"/>
                </a:solidFill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rejection (direct photons)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baseline="30000" dirty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 reconstruction out to &gt;</a:t>
            </a:r>
            <a:r>
              <a:rPr lang="en-US" dirty="0" smtClean="0">
                <a:solidFill>
                  <a:prstClr val="black"/>
                </a:solidFill>
              </a:rPr>
              <a:t>80GeV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Charged track identification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49" y="3487869"/>
            <a:ext cx="4312651" cy="24825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90255" y="4729162"/>
            <a:ext cx="76200" cy="1149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9975" y="4729163"/>
            <a:ext cx="76200" cy="1149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4343400" y="1981200"/>
            <a:ext cx="2084955" cy="27479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034296" y="4648200"/>
            <a:ext cx="2355959" cy="1959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8977" y="4920709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3.1&lt;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&lt;3.8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5715000"/>
            <a:ext cx="381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Approved by BNL and DOE  - </a:t>
            </a:r>
            <a:r>
              <a:rPr lang="en-US" dirty="0"/>
              <a:t> </a:t>
            </a:r>
            <a:r>
              <a:rPr lang="en-US" dirty="0" smtClean="0"/>
              <a:t>will be ready for Run-15 (earliest </a:t>
            </a:r>
            <a:r>
              <a:rPr lang="en-US" dirty="0" err="1" smtClean="0"/>
              <a:t>p+Au</a:t>
            </a:r>
            <a:r>
              <a:rPr lang="en-US" dirty="0" smtClean="0"/>
              <a:t> </a:t>
            </a:r>
            <a:r>
              <a:rPr lang="en-US" dirty="0" smtClean="0"/>
              <a:t>run)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971</Words>
  <Application>Microsoft Office PowerPoint</Application>
  <PresentationFormat>On-screen Show (4:3)</PresentationFormat>
  <Paragraphs>208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The p+A Program and Future Studies of Gluon Saturation with PHENIX and STAR</vt:lpstr>
      <vt:lpstr>Outline</vt:lpstr>
      <vt:lpstr>Gluon Saturation</vt:lpstr>
      <vt:lpstr>Gluons in Nuclei</vt:lpstr>
      <vt:lpstr>TMD Gluon PDF’s in p+A</vt:lpstr>
      <vt:lpstr>The Big Questions</vt:lpstr>
      <vt:lpstr>What do we know from d+Au?</vt:lpstr>
      <vt:lpstr>Why p+A instead of d+A?</vt:lpstr>
      <vt:lpstr>The PHENIX MPC-EX Detector</vt:lpstr>
      <vt:lpstr>EPS09 Limits from Prompt Photons</vt:lpstr>
      <vt:lpstr>STAR Near-Term Efforts</vt:lpstr>
      <vt:lpstr>Unique@RHIC:  Polarized p+A Collisions</vt:lpstr>
      <vt:lpstr>Future Saturation Measurements</vt:lpstr>
      <vt:lpstr>PHENIX Forward Upgrade</vt:lpstr>
      <vt:lpstr>STAR Forward Upgrade</vt:lpstr>
      <vt:lpstr>Summary</vt:lpstr>
      <vt:lpstr>BACKUP</vt:lpstr>
      <vt:lpstr>TBD</vt:lpstr>
      <vt:lpstr>Process Fractions</vt:lpstr>
      <vt:lpstr>MPC-EX Minipad Sensors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p+A Program and Future Studies of Gluon Saturation</dc:title>
  <dc:creator>Lajoie</dc:creator>
  <cp:lastModifiedBy>Lajoie</cp:lastModifiedBy>
  <cp:revision>116</cp:revision>
  <dcterms:created xsi:type="dcterms:W3CDTF">2012-10-18T18:05:44Z</dcterms:created>
  <dcterms:modified xsi:type="dcterms:W3CDTF">2012-10-19T22:48:12Z</dcterms:modified>
</cp:coreProperties>
</file>